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Default Extension="xlsm" ContentType="application/vnd.ms-excel.sheet.macroEnabled.12"/>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Default Extension="tiff" ContentType="image/tiff"/>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3"/>
  </p:notesMasterIdLst>
  <p:handoutMasterIdLst>
    <p:handoutMasterId r:id="rId264"/>
  </p:handoutMasterIdLst>
  <p:sldIdLst>
    <p:sldId id="898" r:id="rId2"/>
    <p:sldId id="781" r:id="rId3"/>
    <p:sldId id="1058" r:id="rId4"/>
    <p:sldId id="782" r:id="rId5"/>
    <p:sldId id="783" r:id="rId6"/>
    <p:sldId id="785" r:id="rId7"/>
    <p:sldId id="795" r:id="rId8"/>
    <p:sldId id="796" r:id="rId9"/>
    <p:sldId id="797" r:id="rId10"/>
    <p:sldId id="798" r:id="rId11"/>
    <p:sldId id="799" r:id="rId12"/>
    <p:sldId id="800" r:id="rId13"/>
    <p:sldId id="801" r:id="rId14"/>
    <p:sldId id="802" r:id="rId15"/>
    <p:sldId id="804" r:id="rId16"/>
    <p:sldId id="805" r:id="rId17"/>
    <p:sldId id="807" r:id="rId18"/>
    <p:sldId id="808" r:id="rId19"/>
    <p:sldId id="809" r:id="rId20"/>
    <p:sldId id="810" r:id="rId21"/>
    <p:sldId id="811" r:id="rId22"/>
    <p:sldId id="812" r:id="rId23"/>
    <p:sldId id="813" r:id="rId24"/>
    <p:sldId id="814" r:id="rId25"/>
    <p:sldId id="815" r:id="rId26"/>
    <p:sldId id="816" r:id="rId27"/>
    <p:sldId id="817" r:id="rId28"/>
    <p:sldId id="818" r:id="rId29"/>
    <p:sldId id="819" r:id="rId30"/>
    <p:sldId id="820" r:id="rId31"/>
    <p:sldId id="821" r:id="rId32"/>
    <p:sldId id="822" r:id="rId33"/>
    <p:sldId id="823" r:id="rId34"/>
    <p:sldId id="824" r:id="rId35"/>
    <p:sldId id="825" r:id="rId36"/>
    <p:sldId id="826" r:id="rId37"/>
    <p:sldId id="827" r:id="rId38"/>
    <p:sldId id="828" r:id="rId39"/>
    <p:sldId id="829" r:id="rId40"/>
    <p:sldId id="830" r:id="rId41"/>
    <p:sldId id="831" r:id="rId42"/>
    <p:sldId id="832" r:id="rId43"/>
    <p:sldId id="833" r:id="rId44"/>
    <p:sldId id="835" r:id="rId45"/>
    <p:sldId id="836" r:id="rId46"/>
    <p:sldId id="837" r:id="rId47"/>
    <p:sldId id="838" r:id="rId48"/>
    <p:sldId id="964" r:id="rId49"/>
    <p:sldId id="839" r:id="rId50"/>
    <p:sldId id="840" r:id="rId51"/>
    <p:sldId id="1159" r:id="rId52"/>
    <p:sldId id="841" r:id="rId53"/>
    <p:sldId id="842" r:id="rId54"/>
    <p:sldId id="843" r:id="rId55"/>
    <p:sldId id="844" r:id="rId56"/>
    <p:sldId id="845" r:id="rId57"/>
    <p:sldId id="846" r:id="rId58"/>
    <p:sldId id="1160" r:id="rId59"/>
    <p:sldId id="847" r:id="rId60"/>
    <p:sldId id="848" r:id="rId61"/>
    <p:sldId id="1161" r:id="rId62"/>
    <p:sldId id="849" r:id="rId63"/>
    <p:sldId id="850" r:id="rId64"/>
    <p:sldId id="851" r:id="rId65"/>
    <p:sldId id="852" r:id="rId66"/>
    <p:sldId id="853" r:id="rId67"/>
    <p:sldId id="854" r:id="rId68"/>
    <p:sldId id="855" r:id="rId69"/>
    <p:sldId id="856" r:id="rId70"/>
    <p:sldId id="857" r:id="rId71"/>
    <p:sldId id="1162" r:id="rId72"/>
    <p:sldId id="858" r:id="rId73"/>
    <p:sldId id="859" r:id="rId74"/>
    <p:sldId id="860" r:id="rId75"/>
    <p:sldId id="861" r:id="rId76"/>
    <p:sldId id="863" r:id="rId77"/>
    <p:sldId id="865" r:id="rId78"/>
    <p:sldId id="866" r:id="rId79"/>
    <p:sldId id="867" r:id="rId80"/>
    <p:sldId id="868" r:id="rId81"/>
    <p:sldId id="869" r:id="rId82"/>
    <p:sldId id="870" r:id="rId83"/>
    <p:sldId id="871" r:id="rId84"/>
    <p:sldId id="872" r:id="rId85"/>
    <p:sldId id="873" r:id="rId86"/>
    <p:sldId id="874" r:id="rId87"/>
    <p:sldId id="875" r:id="rId88"/>
    <p:sldId id="876" r:id="rId89"/>
    <p:sldId id="877" r:id="rId90"/>
    <p:sldId id="878" r:id="rId91"/>
    <p:sldId id="879" r:id="rId92"/>
    <p:sldId id="880" r:id="rId93"/>
    <p:sldId id="881" r:id="rId94"/>
    <p:sldId id="882" r:id="rId95"/>
    <p:sldId id="883" r:id="rId96"/>
    <p:sldId id="884" r:id="rId97"/>
    <p:sldId id="886" r:id="rId98"/>
    <p:sldId id="887" r:id="rId99"/>
    <p:sldId id="888" r:id="rId100"/>
    <p:sldId id="889" r:id="rId101"/>
    <p:sldId id="890" r:id="rId102"/>
    <p:sldId id="891" r:id="rId103"/>
    <p:sldId id="892" r:id="rId104"/>
    <p:sldId id="893" r:id="rId105"/>
    <p:sldId id="894" r:id="rId106"/>
    <p:sldId id="895" r:id="rId107"/>
    <p:sldId id="969" r:id="rId108"/>
    <p:sldId id="972" r:id="rId109"/>
    <p:sldId id="973" r:id="rId110"/>
    <p:sldId id="974" r:id="rId111"/>
    <p:sldId id="975" r:id="rId112"/>
    <p:sldId id="976" r:id="rId113"/>
    <p:sldId id="977" r:id="rId114"/>
    <p:sldId id="978" r:id="rId115"/>
    <p:sldId id="979" r:id="rId116"/>
    <p:sldId id="980" r:id="rId117"/>
    <p:sldId id="981" r:id="rId118"/>
    <p:sldId id="982" r:id="rId119"/>
    <p:sldId id="983" r:id="rId120"/>
    <p:sldId id="984" r:id="rId121"/>
    <p:sldId id="985" r:id="rId122"/>
    <p:sldId id="986" r:id="rId123"/>
    <p:sldId id="987" r:id="rId124"/>
    <p:sldId id="988" r:id="rId125"/>
    <p:sldId id="989" r:id="rId126"/>
    <p:sldId id="990" r:id="rId127"/>
    <p:sldId id="991" r:id="rId128"/>
    <p:sldId id="992" r:id="rId129"/>
    <p:sldId id="993" r:id="rId130"/>
    <p:sldId id="994" r:id="rId131"/>
    <p:sldId id="995" r:id="rId132"/>
    <p:sldId id="996" r:id="rId133"/>
    <p:sldId id="998" r:id="rId134"/>
    <p:sldId id="999" r:id="rId135"/>
    <p:sldId id="1000" r:id="rId136"/>
    <p:sldId id="1001" r:id="rId137"/>
    <p:sldId id="1002" r:id="rId138"/>
    <p:sldId id="1003" r:id="rId139"/>
    <p:sldId id="1004" r:id="rId140"/>
    <p:sldId id="1005" r:id="rId141"/>
    <p:sldId id="1006" r:id="rId142"/>
    <p:sldId id="1007" r:id="rId143"/>
    <p:sldId id="1008" r:id="rId144"/>
    <p:sldId id="1009" r:id="rId145"/>
    <p:sldId id="1010" r:id="rId146"/>
    <p:sldId id="1011" r:id="rId147"/>
    <p:sldId id="1012" r:id="rId148"/>
    <p:sldId id="1013" r:id="rId149"/>
    <p:sldId id="1014" r:id="rId150"/>
    <p:sldId id="1015" r:id="rId151"/>
    <p:sldId id="1016" r:id="rId152"/>
    <p:sldId id="1017" r:id="rId153"/>
    <p:sldId id="1018" r:id="rId154"/>
    <p:sldId id="1019" r:id="rId155"/>
    <p:sldId id="1020" r:id="rId156"/>
    <p:sldId id="1021" r:id="rId157"/>
    <p:sldId id="1022" r:id="rId158"/>
    <p:sldId id="1023" r:id="rId159"/>
    <p:sldId id="1024" r:id="rId160"/>
    <p:sldId id="1025" r:id="rId161"/>
    <p:sldId id="1026" r:id="rId162"/>
    <p:sldId id="1027" r:id="rId163"/>
    <p:sldId id="1028" r:id="rId164"/>
    <p:sldId id="1029" r:id="rId165"/>
    <p:sldId id="1030" r:id="rId166"/>
    <p:sldId id="1057" r:id="rId167"/>
    <p:sldId id="746" r:id="rId168"/>
    <p:sldId id="776" r:id="rId169"/>
    <p:sldId id="721" r:id="rId170"/>
    <p:sldId id="722" r:id="rId171"/>
    <p:sldId id="724" r:id="rId172"/>
    <p:sldId id="726" r:id="rId173"/>
    <p:sldId id="728" r:id="rId174"/>
    <p:sldId id="756" r:id="rId175"/>
    <p:sldId id="757" r:id="rId176"/>
    <p:sldId id="729" r:id="rId177"/>
    <p:sldId id="754" r:id="rId178"/>
    <p:sldId id="755" r:id="rId179"/>
    <p:sldId id="758" r:id="rId180"/>
    <p:sldId id="759" r:id="rId181"/>
    <p:sldId id="760" r:id="rId182"/>
    <p:sldId id="761" r:id="rId183"/>
    <p:sldId id="762" r:id="rId184"/>
    <p:sldId id="763" r:id="rId185"/>
    <p:sldId id="764" r:id="rId186"/>
    <p:sldId id="731" r:id="rId187"/>
    <p:sldId id="732" r:id="rId188"/>
    <p:sldId id="733" r:id="rId189"/>
    <p:sldId id="735" r:id="rId190"/>
    <p:sldId id="738" r:id="rId191"/>
    <p:sldId id="740" r:id="rId192"/>
    <p:sldId id="743" r:id="rId193"/>
    <p:sldId id="745" r:id="rId194"/>
    <p:sldId id="766" r:id="rId195"/>
    <p:sldId id="767" r:id="rId196"/>
    <p:sldId id="768" r:id="rId197"/>
    <p:sldId id="769" r:id="rId198"/>
    <p:sldId id="770" r:id="rId199"/>
    <p:sldId id="771" r:id="rId200"/>
    <p:sldId id="772" r:id="rId201"/>
    <p:sldId id="773" r:id="rId202"/>
    <p:sldId id="774" r:id="rId203"/>
    <p:sldId id="775" r:id="rId204"/>
    <p:sldId id="765" r:id="rId205"/>
    <p:sldId id="610" r:id="rId206"/>
    <p:sldId id="904" r:id="rId207"/>
    <p:sldId id="905" r:id="rId208"/>
    <p:sldId id="906" r:id="rId209"/>
    <p:sldId id="907" r:id="rId210"/>
    <p:sldId id="908" r:id="rId211"/>
    <p:sldId id="909" r:id="rId212"/>
    <p:sldId id="910" r:id="rId213"/>
    <p:sldId id="911" r:id="rId214"/>
    <p:sldId id="912" r:id="rId215"/>
    <p:sldId id="913" r:id="rId216"/>
    <p:sldId id="914" r:id="rId217"/>
    <p:sldId id="915" r:id="rId218"/>
    <p:sldId id="916" r:id="rId219"/>
    <p:sldId id="917" r:id="rId220"/>
    <p:sldId id="918" r:id="rId221"/>
    <p:sldId id="919" r:id="rId222"/>
    <p:sldId id="920" r:id="rId223"/>
    <p:sldId id="921" r:id="rId224"/>
    <p:sldId id="922" r:id="rId225"/>
    <p:sldId id="923" r:id="rId226"/>
    <p:sldId id="924" r:id="rId227"/>
    <p:sldId id="925" r:id="rId228"/>
    <p:sldId id="926" r:id="rId229"/>
    <p:sldId id="927" r:id="rId230"/>
    <p:sldId id="928" r:id="rId231"/>
    <p:sldId id="929" r:id="rId232"/>
    <p:sldId id="930" r:id="rId233"/>
    <p:sldId id="931" r:id="rId234"/>
    <p:sldId id="932" r:id="rId235"/>
    <p:sldId id="933" r:id="rId236"/>
    <p:sldId id="934" r:id="rId237"/>
    <p:sldId id="935" r:id="rId238"/>
    <p:sldId id="936" r:id="rId239"/>
    <p:sldId id="937" r:id="rId240"/>
    <p:sldId id="938" r:id="rId241"/>
    <p:sldId id="939" r:id="rId242"/>
    <p:sldId id="940" r:id="rId243"/>
    <p:sldId id="941" r:id="rId244"/>
    <p:sldId id="942" r:id="rId245"/>
    <p:sldId id="943" r:id="rId246"/>
    <p:sldId id="944" r:id="rId247"/>
    <p:sldId id="945" r:id="rId248"/>
    <p:sldId id="946" r:id="rId249"/>
    <p:sldId id="947" r:id="rId250"/>
    <p:sldId id="948" r:id="rId251"/>
    <p:sldId id="949" r:id="rId252"/>
    <p:sldId id="950" r:id="rId253"/>
    <p:sldId id="951" r:id="rId254"/>
    <p:sldId id="952" r:id="rId255"/>
    <p:sldId id="953" r:id="rId256"/>
    <p:sldId id="954" r:id="rId257"/>
    <p:sldId id="955" r:id="rId258"/>
    <p:sldId id="956" r:id="rId259"/>
    <p:sldId id="957" r:id="rId260"/>
    <p:sldId id="958" r:id="rId261"/>
    <p:sldId id="959" r:id="rId2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94">
          <p15:clr>
            <a:srgbClr val="A4A3A4"/>
          </p15:clr>
        </p15:guide>
        <p15:guide id="2" pos="3749"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42124"/>
    <a:srgbClr val="3BBC5D"/>
    <a:srgbClr val="1D3F4F"/>
    <a:srgbClr val="C55A11"/>
    <a:srgbClr val="52CC83"/>
    <a:srgbClr val="FFFF00"/>
    <a:srgbClr val="7F7F7F"/>
    <a:srgbClr val="DCF3E2"/>
    <a:srgbClr val="FFFFFF"/>
    <a:srgbClr val="FFC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056" autoAdjust="0"/>
    <p:restoredTop sz="91651" autoAdjust="0"/>
  </p:normalViewPr>
  <p:slideViewPr>
    <p:cSldViewPr>
      <p:cViewPr>
        <p:scale>
          <a:sx n="66" d="100"/>
          <a:sy n="66" d="100"/>
        </p:scale>
        <p:origin x="-1020" y="-66"/>
      </p:cViewPr>
      <p:guideLst>
        <p:guide orient="horz" pos="3494"/>
        <p:guide pos="374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0316"/>
    </p:cViewPr>
  </p:sorterViewPr>
  <p:notesViewPr>
    <p:cSldViewPr snapToGrid="0">
      <p:cViewPr>
        <p:scale>
          <a:sx n="66" d="100"/>
          <a:sy n="66" d="100"/>
        </p:scale>
        <p:origin x="-2634" y="59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pPr/>
              <a:t>2019/9/11</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pPr/>
              <a:t>‹#›</a:t>
            </a:fld>
            <a:endParaRPr lang="zh-CN" altLang="en-US"/>
          </a:p>
        </p:txBody>
      </p:sp>
    </p:spTree>
    <p:extLst>
      <p:ext uri="{BB962C8B-B14F-4D97-AF65-F5344CB8AC3E}">
        <p14:creationId xmlns="" xmlns:p14="http://schemas.microsoft.com/office/powerpoint/2010/main" val="2522352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pPr/>
              <a:t>2019/9/11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pPr/>
              <a:t>‹#›</a:t>
            </a:fld>
            <a:endParaRPr lang="zh-CN" altLang="en-US"/>
          </a:p>
        </p:txBody>
      </p:sp>
    </p:spTree>
    <p:extLst>
      <p:ext uri="{BB962C8B-B14F-4D97-AF65-F5344CB8AC3E}">
        <p14:creationId xmlns="" xmlns:p14="http://schemas.microsoft.com/office/powerpoint/2010/main" val="183156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a:t>
            </a:fld>
            <a:endParaRPr lang="zh-CN" altLang="en-US"/>
          </a:p>
        </p:txBody>
      </p:sp>
    </p:spTree>
    <p:extLst>
      <p:ext uri="{BB962C8B-B14F-4D97-AF65-F5344CB8AC3E}">
        <p14:creationId xmlns="" xmlns:p14="http://schemas.microsoft.com/office/powerpoint/2010/main" val="30389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a:t>
            </a:fld>
            <a:endParaRPr lang="zh-CN" altLang="en-US"/>
          </a:p>
        </p:txBody>
      </p:sp>
    </p:spTree>
    <p:extLst>
      <p:ext uri="{BB962C8B-B14F-4D97-AF65-F5344CB8AC3E}">
        <p14:creationId xmlns="" xmlns:p14="http://schemas.microsoft.com/office/powerpoint/2010/main" val="11082139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112</a:t>
            </a:fld>
            <a:endParaRPr lang="zh-CN" altLang="en-US"/>
          </a:p>
        </p:txBody>
      </p:sp>
    </p:spTree>
    <p:extLst>
      <p:ext uri="{BB962C8B-B14F-4D97-AF65-F5344CB8AC3E}">
        <p14:creationId xmlns="" xmlns:p14="http://schemas.microsoft.com/office/powerpoint/2010/main" val="9212341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113</a:t>
            </a:fld>
            <a:endParaRPr lang="zh-CN" altLang="en-US"/>
          </a:p>
        </p:txBody>
      </p:sp>
    </p:spTree>
    <p:extLst>
      <p:ext uri="{BB962C8B-B14F-4D97-AF65-F5344CB8AC3E}">
        <p14:creationId xmlns="" xmlns:p14="http://schemas.microsoft.com/office/powerpoint/2010/main" val="19902850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114</a:t>
            </a:fld>
            <a:endParaRPr lang="zh-CN" altLang="en-US"/>
          </a:p>
        </p:txBody>
      </p:sp>
    </p:spTree>
    <p:extLst>
      <p:ext uri="{BB962C8B-B14F-4D97-AF65-F5344CB8AC3E}">
        <p14:creationId xmlns="" xmlns:p14="http://schemas.microsoft.com/office/powerpoint/2010/main" val="12783672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115</a:t>
            </a:fld>
            <a:endParaRPr lang="zh-CN" altLang="en-US"/>
          </a:p>
        </p:txBody>
      </p:sp>
    </p:spTree>
    <p:extLst>
      <p:ext uri="{BB962C8B-B14F-4D97-AF65-F5344CB8AC3E}">
        <p14:creationId xmlns="" xmlns:p14="http://schemas.microsoft.com/office/powerpoint/2010/main" val="554333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此处有两个实战演练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116</a:t>
            </a:fld>
            <a:endParaRPr lang="zh-CN" altLang="en-US"/>
          </a:p>
        </p:txBody>
      </p:sp>
    </p:spTree>
    <p:extLst>
      <p:ext uri="{BB962C8B-B14F-4D97-AF65-F5344CB8AC3E}">
        <p14:creationId xmlns="" xmlns:p14="http://schemas.microsoft.com/office/powerpoint/2010/main" val="1489747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当你希望一个函数可以接受处理比当初声明定义时更多的参数，可以使用不定长参数。即，实现了函数的参数冗余。当传递的实参数目比函数的形参更多时，一般会报错。但函数中的不定长参数可以用来吸收多余的参数</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117</a:t>
            </a:fld>
            <a:endParaRPr lang="zh-CN" altLang="en-US"/>
          </a:p>
        </p:txBody>
      </p:sp>
    </p:spTree>
    <p:extLst>
      <p:ext uri="{BB962C8B-B14F-4D97-AF65-F5344CB8AC3E}">
        <p14:creationId xmlns="" xmlns:p14="http://schemas.microsoft.com/office/powerpoint/2010/main" val="16413543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118</a:t>
            </a:fld>
            <a:endParaRPr lang="zh-CN" altLang="en-US"/>
          </a:p>
        </p:txBody>
      </p:sp>
    </p:spTree>
    <p:extLst>
      <p:ext uri="{BB962C8B-B14F-4D97-AF65-F5344CB8AC3E}">
        <p14:creationId xmlns="" xmlns:p14="http://schemas.microsoft.com/office/powerpoint/2010/main" val="1540139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119</a:t>
            </a:fld>
            <a:endParaRPr lang="zh-CN" altLang="en-US"/>
          </a:p>
        </p:txBody>
      </p:sp>
    </p:spTree>
    <p:extLst>
      <p:ext uri="{BB962C8B-B14F-4D97-AF65-F5344CB8AC3E}">
        <p14:creationId xmlns="" xmlns:p14="http://schemas.microsoft.com/office/powerpoint/2010/main" val="15203586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120</a:t>
            </a:fld>
            <a:endParaRPr lang="zh-CN" altLang="en-US"/>
          </a:p>
        </p:txBody>
      </p:sp>
    </p:spTree>
    <p:extLst>
      <p:ext uri="{BB962C8B-B14F-4D97-AF65-F5344CB8AC3E}">
        <p14:creationId xmlns="" xmlns:p14="http://schemas.microsoft.com/office/powerpoint/2010/main" val="5221679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121</a:t>
            </a:fld>
            <a:endParaRPr lang="zh-CN" altLang="en-US"/>
          </a:p>
        </p:txBody>
      </p:sp>
    </p:spTree>
    <p:extLst>
      <p:ext uri="{BB962C8B-B14F-4D97-AF65-F5344CB8AC3E}">
        <p14:creationId xmlns="" xmlns:p14="http://schemas.microsoft.com/office/powerpoint/2010/main" val="214743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a:t>
            </a:fld>
            <a:endParaRPr lang="zh-CN" altLang="en-US"/>
          </a:p>
        </p:txBody>
      </p:sp>
    </p:spTree>
    <p:extLst>
      <p:ext uri="{BB962C8B-B14F-4D97-AF65-F5344CB8AC3E}">
        <p14:creationId xmlns="" xmlns:p14="http://schemas.microsoft.com/office/powerpoint/2010/main" val="7894548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122</a:t>
            </a:fld>
            <a:endParaRPr lang="zh-CN" altLang="en-US"/>
          </a:p>
        </p:txBody>
      </p:sp>
    </p:spTree>
    <p:extLst>
      <p:ext uri="{BB962C8B-B14F-4D97-AF65-F5344CB8AC3E}">
        <p14:creationId xmlns="" xmlns:p14="http://schemas.microsoft.com/office/powerpoint/2010/main" val="1661595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123</a:t>
            </a:fld>
            <a:endParaRPr lang="zh-CN" altLang="en-US"/>
          </a:p>
        </p:txBody>
      </p:sp>
    </p:spTree>
    <p:extLst>
      <p:ext uri="{BB962C8B-B14F-4D97-AF65-F5344CB8AC3E}">
        <p14:creationId xmlns="" xmlns:p14="http://schemas.microsoft.com/office/powerpoint/2010/main" val="5457079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只是一个表达式，函数体比</a:t>
            </a:r>
            <a:r>
              <a:rPr lang="en-US" altLang="zh-CN" sz="1200" b="0" i="0" kern="1200" dirty="0" err="1" smtClean="0">
                <a:solidFill>
                  <a:schemeClr val="tx1"/>
                </a:solidFill>
                <a:effectLst/>
                <a:latin typeface="+mn-lt"/>
                <a:ea typeface="+mn-ea"/>
                <a:cs typeface="+mn-cs"/>
              </a:rPr>
              <a:t>def</a:t>
            </a:r>
            <a:r>
              <a:rPr lang="zh-CN" altLang="en-US" sz="1200" b="0" i="0" kern="1200" dirty="0" smtClean="0">
                <a:solidFill>
                  <a:schemeClr val="tx1"/>
                </a:solidFill>
                <a:effectLst/>
                <a:latin typeface="+mn-lt"/>
                <a:ea typeface="+mn-ea"/>
                <a:cs typeface="+mn-cs"/>
              </a:rPr>
              <a:t>简单很多。</a:t>
            </a:r>
          </a:p>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的主体是一个表达式，而不是一个代码块。仅仅能在</a:t>
            </a:r>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表达式中封装有限的逻辑进去。</a:t>
            </a:r>
          </a:p>
          <a:p>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表达式是起到一个函数速写的作用。</a:t>
            </a:r>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存在意义就是对简单函数的简洁表示</a:t>
            </a:r>
          </a:p>
          <a:p>
            <a:r>
              <a:rPr lang="zh-CN" altLang="en-US" sz="1200" b="0" i="0" kern="1200" dirty="0" smtClean="0">
                <a:solidFill>
                  <a:schemeClr val="tx1"/>
                </a:solidFill>
                <a:effectLst/>
                <a:latin typeface="+mn-lt"/>
                <a:ea typeface="+mn-ea"/>
                <a:cs typeface="+mn-cs"/>
              </a:rPr>
              <a:t>是来自函数式编程（</a:t>
            </a:r>
            <a:r>
              <a:rPr lang="en-US" altLang="zh-CN" sz="1200" b="0" i="0" kern="1200" dirty="0" smtClean="0">
                <a:solidFill>
                  <a:schemeClr val="tx1"/>
                </a:solidFill>
                <a:effectLst/>
                <a:latin typeface="+mn-lt"/>
                <a:ea typeface="+mn-ea"/>
                <a:cs typeface="+mn-cs"/>
              </a:rPr>
              <a:t>functional programming</a:t>
            </a:r>
            <a:r>
              <a:rPr lang="zh-CN" altLang="en-US" sz="1200" b="0" i="0" kern="1200" dirty="0" smtClean="0">
                <a:solidFill>
                  <a:schemeClr val="tx1"/>
                </a:solidFill>
                <a:effectLst/>
                <a:latin typeface="+mn-lt"/>
                <a:ea typeface="+mn-ea"/>
                <a:cs typeface="+mn-cs"/>
              </a:rPr>
              <a:t>）的思想</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和其他很多语言相比，</a:t>
            </a:r>
            <a:r>
              <a:rPr lang="en-US" altLang="zh-CN" sz="1200" b="1"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 的 </a:t>
            </a:r>
            <a:r>
              <a:rPr lang="en-US" altLang="zh-CN" sz="1200" b="0" i="0" kern="1200" dirty="0" smtClean="0">
                <a:solidFill>
                  <a:schemeClr val="tx1"/>
                </a:solidFill>
                <a:effectLst/>
                <a:latin typeface="+mn-lt"/>
                <a:ea typeface="+mn-ea"/>
                <a:cs typeface="+mn-cs"/>
              </a:rPr>
              <a:t>lambda </a:t>
            </a:r>
            <a:r>
              <a:rPr lang="zh-CN" altLang="en-US" sz="1200" b="0" i="0" kern="1200" dirty="0" smtClean="0">
                <a:solidFill>
                  <a:schemeClr val="tx1"/>
                </a:solidFill>
                <a:effectLst/>
                <a:latin typeface="+mn-lt"/>
                <a:ea typeface="+mn-ea"/>
                <a:cs typeface="+mn-cs"/>
              </a:rPr>
              <a:t>限制多多，最严重的当属它只能由一条表达式组成。这个限制主要是为了防止滥用，因为当人们发觉 </a:t>
            </a:r>
            <a:r>
              <a:rPr lang="en-US" altLang="zh-CN" sz="1200" b="0" i="0" kern="1200" dirty="0" smtClean="0">
                <a:solidFill>
                  <a:schemeClr val="tx1"/>
                </a:solidFill>
                <a:effectLst/>
                <a:latin typeface="+mn-lt"/>
                <a:ea typeface="+mn-ea"/>
                <a:cs typeface="+mn-cs"/>
              </a:rPr>
              <a:t>lambda </a:t>
            </a:r>
            <a:r>
              <a:rPr lang="zh-CN" altLang="en-US" sz="1200" b="0" i="0" kern="1200" dirty="0" smtClean="0">
                <a:solidFill>
                  <a:schemeClr val="tx1"/>
                </a:solidFill>
                <a:effectLst/>
                <a:latin typeface="+mn-lt"/>
                <a:ea typeface="+mn-ea"/>
                <a:cs typeface="+mn-cs"/>
              </a:rPr>
              <a:t>很方便，就比较容易滥用，可是用多了会让程序看起来不那么清晰，毕竟每个人对于抽象层级的忍耐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理解程度都有所不同。</a:t>
            </a:r>
          </a:p>
          <a:p>
            <a:r>
              <a:rPr lang="zh-CN" altLang="en-US" dirty="0" smtClean="0"/>
              <a:t/>
            </a:r>
            <a:br>
              <a:rPr lang="zh-CN" altLang="en-US" dirty="0" smtClean="0"/>
            </a:br>
            <a:r>
              <a:rPr lang="zh-CN" altLang="en-US" dirty="0" smtClean="0"/>
              <a:t/>
            </a:r>
            <a:br>
              <a:rPr lang="zh-CN" altLang="en-US" dirty="0" smtClean="0"/>
            </a:br>
            <a:endParaRPr kumimoji="1" lang="en-US" altLang="zh-CN" dirty="0" smtClean="0"/>
          </a:p>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124</a:t>
            </a:fld>
            <a:endParaRPr lang="zh-CN" altLang="en-US"/>
          </a:p>
        </p:txBody>
      </p:sp>
    </p:spTree>
    <p:extLst>
      <p:ext uri="{BB962C8B-B14F-4D97-AF65-F5344CB8AC3E}">
        <p14:creationId xmlns="" xmlns:p14="http://schemas.microsoft.com/office/powerpoint/2010/main" val="12823502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125</a:t>
            </a:fld>
            <a:endParaRPr lang="zh-CN" altLang="en-US"/>
          </a:p>
        </p:txBody>
      </p:sp>
    </p:spTree>
    <p:extLst>
      <p:ext uri="{BB962C8B-B14F-4D97-AF65-F5344CB8AC3E}">
        <p14:creationId xmlns="" xmlns:p14="http://schemas.microsoft.com/office/powerpoint/2010/main" val="23076841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127</a:t>
            </a:fld>
            <a:endParaRPr lang="zh-CN" altLang="en-US">
              <a:solidFill>
                <a:prstClr val="black"/>
              </a:solidFill>
            </a:endParaRPr>
          </a:p>
        </p:txBody>
      </p:sp>
    </p:spTree>
    <p:extLst>
      <p:ext uri="{BB962C8B-B14F-4D97-AF65-F5344CB8AC3E}">
        <p14:creationId xmlns="" xmlns:p14="http://schemas.microsoft.com/office/powerpoint/2010/main" val="9071382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128</a:t>
            </a:fld>
            <a:endParaRPr lang="zh-CN" altLang="en-US">
              <a:solidFill>
                <a:prstClr val="black"/>
              </a:solidFill>
            </a:endParaRPr>
          </a:p>
        </p:txBody>
      </p:sp>
    </p:spTree>
    <p:extLst>
      <p:ext uri="{BB962C8B-B14F-4D97-AF65-F5344CB8AC3E}">
        <p14:creationId xmlns="" xmlns:p14="http://schemas.microsoft.com/office/powerpoint/2010/main" val="16891926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129</a:t>
            </a:fld>
            <a:endParaRPr lang="zh-CN" altLang="en-US">
              <a:solidFill>
                <a:prstClr val="black"/>
              </a:solidFill>
            </a:endParaRPr>
          </a:p>
        </p:txBody>
      </p:sp>
    </p:spTree>
    <p:extLst>
      <p:ext uri="{BB962C8B-B14F-4D97-AF65-F5344CB8AC3E}">
        <p14:creationId xmlns="" xmlns:p14="http://schemas.microsoft.com/office/powerpoint/2010/main" val="9801303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130</a:t>
            </a:fld>
            <a:endParaRPr lang="zh-CN" altLang="en-US">
              <a:solidFill>
                <a:prstClr val="black"/>
              </a:solidFill>
            </a:endParaRPr>
          </a:p>
        </p:txBody>
      </p:sp>
    </p:spTree>
    <p:extLst>
      <p:ext uri="{BB962C8B-B14F-4D97-AF65-F5344CB8AC3E}">
        <p14:creationId xmlns="" xmlns:p14="http://schemas.microsoft.com/office/powerpoint/2010/main" val="3704761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131</a:t>
            </a:fld>
            <a:endParaRPr lang="zh-CN" altLang="en-US">
              <a:solidFill>
                <a:prstClr val="black"/>
              </a:solidFill>
            </a:endParaRPr>
          </a:p>
        </p:txBody>
      </p:sp>
    </p:spTree>
    <p:extLst>
      <p:ext uri="{BB962C8B-B14F-4D97-AF65-F5344CB8AC3E}">
        <p14:creationId xmlns="" xmlns:p14="http://schemas.microsoft.com/office/powerpoint/2010/main" val="16122842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132</a:t>
            </a:fld>
            <a:endParaRPr lang="zh-CN" altLang="en-US">
              <a:solidFill>
                <a:prstClr val="black"/>
              </a:solidFill>
            </a:endParaRPr>
          </a:p>
        </p:txBody>
      </p:sp>
    </p:spTree>
    <p:extLst>
      <p:ext uri="{BB962C8B-B14F-4D97-AF65-F5344CB8AC3E}">
        <p14:creationId xmlns="" xmlns:p14="http://schemas.microsoft.com/office/powerpoint/2010/main" val="214081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a:t>
            </a:fld>
            <a:endParaRPr lang="zh-CN" altLang="en-US"/>
          </a:p>
        </p:txBody>
      </p:sp>
    </p:spTree>
    <p:extLst>
      <p:ext uri="{BB962C8B-B14F-4D97-AF65-F5344CB8AC3E}">
        <p14:creationId xmlns="" xmlns:p14="http://schemas.microsoft.com/office/powerpoint/2010/main" val="5991566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在</a:t>
            </a:r>
            <a:r>
              <a:rPr kumimoji="1" lang="zh-CN" altLang="en-US" sz="1200" dirty="0" smtClean="0">
                <a:solidFill>
                  <a:srgbClr val="FF0000"/>
                </a:solidFill>
              </a:rPr>
              <a:t>第一章我们就提到过，</a:t>
            </a:r>
            <a:r>
              <a:rPr kumimoji="1" lang="en-US" altLang="zh-CN" sz="1200" dirty="0" smtClean="0">
                <a:solidFill>
                  <a:srgbClr val="FF0000"/>
                </a:solidFill>
              </a:rPr>
              <a:t>Python</a:t>
            </a:r>
            <a:r>
              <a:rPr kumimoji="1" lang="zh-CN" altLang="en-US" sz="1200" dirty="0" smtClean="0">
                <a:solidFill>
                  <a:srgbClr val="FF0000"/>
                </a:solidFill>
              </a:rPr>
              <a:t>语言自称为内置电池</a:t>
            </a:r>
            <a:r>
              <a:rPr kumimoji="1" lang="en-US" altLang="zh-CN" sz="1200" dirty="0" smtClean="0">
                <a:solidFill>
                  <a:srgbClr val="FF0000"/>
                </a:solidFill>
              </a:rPr>
              <a:t>"</a:t>
            </a:r>
            <a:r>
              <a:rPr kumimoji="1" lang="en-US" altLang="zh-CN" sz="1200" dirty="0" err="1" smtClean="0">
                <a:solidFill>
                  <a:srgbClr val="FF0000"/>
                </a:solidFill>
              </a:rPr>
              <a:t>batteres</a:t>
            </a:r>
            <a:r>
              <a:rPr kumimoji="1" lang="en-US" altLang="zh-CN" sz="1200" dirty="0" smtClean="0">
                <a:solidFill>
                  <a:srgbClr val="FF0000"/>
                </a:solidFill>
              </a:rPr>
              <a:t> included",</a:t>
            </a:r>
            <a:r>
              <a:rPr kumimoji="1" lang="zh-CN" altLang="en-US" sz="1200" dirty="0" smtClean="0">
                <a:solidFill>
                  <a:srgbClr val="FF0000"/>
                </a:solidFill>
              </a:rPr>
              <a:t>因为它提供了非常完善的基础代码库，覆盖了网络通信、文件处理、数据库接口、图形系统、</a:t>
            </a:r>
            <a:r>
              <a:rPr kumimoji="1" lang="en-US" altLang="zh-CN" sz="1200" dirty="0" smtClean="0">
                <a:solidFill>
                  <a:srgbClr val="FF0000"/>
                </a:solidFill>
              </a:rPr>
              <a:t>XML</a:t>
            </a:r>
            <a:r>
              <a:rPr kumimoji="1" lang="zh-CN" altLang="en-US" sz="1200" dirty="0" smtClean="0">
                <a:solidFill>
                  <a:srgbClr val="FF0000"/>
                </a:solidFill>
              </a:rPr>
              <a:t>处理等大量内容。除了强大的内置库外，</a:t>
            </a:r>
            <a:r>
              <a:rPr kumimoji="1" lang="en-US" altLang="zh-CN" sz="1200" dirty="0" smtClean="0">
                <a:solidFill>
                  <a:srgbClr val="FF0000"/>
                </a:solidFill>
              </a:rPr>
              <a:t>Python</a:t>
            </a:r>
            <a:r>
              <a:rPr kumimoji="1" lang="zh-CN" altLang="en-US" sz="1200" dirty="0" smtClean="0">
                <a:solidFill>
                  <a:srgbClr val="FF0000"/>
                </a:solidFill>
              </a:rPr>
              <a:t>语言还有大量的第三方工具包，这些模块是众多</a:t>
            </a:r>
            <a:r>
              <a:rPr kumimoji="1" lang="en-US" altLang="zh-CN" sz="1200" dirty="0" smtClean="0">
                <a:solidFill>
                  <a:srgbClr val="FF0000"/>
                </a:solidFill>
              </a:rPr>
              <a:t>Python</a:t>
            </a:r>
            <a:r>
              <a:rPr kumimoji="1" lang="zh-CN" altLang="en-US" sz="1200" dirty="0" smtClean="0">
                <a:solidFill>
                  <a:srgbClr val="FF0000"/>
                </a:solidFill>
              </a:rPr>
              <a:t>使用者的智慧结晶，覆盖了科学计算、</a:t>
            </a:r>
            <a:r>
              <a:rPr kumimoji="1" lang="en-US" altLang="zh-CN" sz="1200" dirty="0" smtClean="0">
                <a:solidFill>
                  <a:srgbClr val="FF0000"/>
                </a:solidFill>
              </a:rPr>
              <a:t>Web</a:t>
            </a:r>
            <a:r>
              <a:rPr kumimoji="1" lang="zh-CN" altLang="en-US" sz="1200" dirty="0" smtClean="0">
                <a:solidFill>
                  <a:srgbClr val="FF0000"/>
                </a:solidFill>
              </a:rPr>
              <a:t>开发、数据接口、图形系统等众多领域。当然，如果你开发的代码通过很好的封装，也可以作为第三方工具包给别人使用。这些内置库和第三方工具包都是</a:t>
            </a:r>
            <a:r>
              <a:rPr kumimoji="1" lang="en-US" altLang="zh-CN" sz="1200" dirty="0" smtClean="0">
                <a:solidFill>
                  <a:srgbClr val="FF0000"/>
                </a:solidFill>
              </a:rPr>
              <a:t>Python</a:t>
            </a:r>
            <a:r>
              <a:rPr kumimoji="1" lang="zh-CN" altLang="en-US" sz="1200" dirty="0" smtClean="0">
                <a:solidFill>
                  <a:srgbClr val="FF0000"/>
                </a:solidFill>
              </a:rPr>
              <a:t>语言的模块（</a:t>
            </a:r>
            <a:r>
              <a:rPr kumimoji="1" lang="en-US" altLang="zh-CN" sz="1200" dirty="0" smtClean="0">
                <a:solidFill>
                  <a:srgbClr val="FF0000"/>
                </a:solidFill>
              </a:rPr>
              <a:t>Module</a:t>
            </a:r>
            <a:r>
              <a:rPr kumimoji="1" lang="zh-CN" altLang="en-US" sz="1200" dirty="0" smtClean="0">
                <a:solidFill>
                  <a:srgbClr val="FF0000"/>
                </a:solidFill>
              </a:rPr>
              <a:t>），它们相当于一个工具箱，当你需要使用某个工具时，打开其所在工具箱直取即可。</a:t>
            </a:r>
            <a:endParaRPr kumimoji="1" lang="en-US" altLang="zh-CN" sz="1200" dirty="0" smtClean="0">
              <a:solidFill>
                <a:srgbClr val="FF0000"/>
              </a:solidFill>
            </a:endParaRPr>
          </a:p>
          <a:p>
            <a:pPr>
              <a:lnSpc>
                <a:spcPct val="150000"/>
              </a:lnSpc>
            </a:pPr>
            <a:endParaRPr kumimoji="1" lang="en-US" altLang="zh-CN" sz="1200" dirty="0" smtClean="0">
              <a:solidFill>
                <a:srgbClr val="FF0000"/>
              </a:solidFill>
            </a:endParaRPr>
          </a:p>
          <a:p>
            <a:pPr>
              <a:lnSpc>
                <a:spcPct val="150000"/>
              </a:lnSpc>
            </a:pPr>
            <a:r>
              <a:rPr kumimoji="1" lang="zh-CN" altLang="en-US" sz="1200" dirty="0" smtClean="0"/>
              <a:t>我们前面介绍的循环分支结构、函数定义、数据结构是程序设计的基础、底层。理论上，你可以利用它们完成任何工作。但是，如果要完成一个庞大的工程，只利用这些工具，从底层“一砖一瓦”地构建摩天大楼，无疑会花费大量的时间与精力。</a:t>
            </a:r>
            <a:endParaRPr kumimoji="1" lang="en-US" altLang="zh-CN" sz="1200" dirty="0" smtClean="0"/>
          </a:p>
          <a:p>
            <a:pPr>
              <a:lnSpc>
                <a:spcPct val="150000"/>
              </a:lnSpc>
            </a:pPr>
            <a:endParaRPr kumimoji="1" lang="zh-CN" altLang="en-US" sz="1200" dirty="0">
              <a:solidFill>
                <a:srgbClr val="FF0000"/>
              </a:solidFill>
            </a:endParaRP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134</a:t>
            </a:fld>
            <a:endParaRPr lang="zh-CN" altLang="en-US"/>
          </a:p>
        </p:txBody>
      </p:sp>
    </p:spTree>
    <p:extLst>
      <p:ext uri="{BB962C8B-B14F-4D97-AF65-F5344CB8AC3E}">
        <p14:creationId xmlns="" xmlns:p14="http://schemas.microsoft.com/office/powerpoint/2010/main" val="12871549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程序就是一个模块的系统。它有一个顶层文件（启动后可运行程序）以及多个模块文件（用来导入工具库）。</a:t>
            </a:r>
          </a:p>
          <a:p>
            <a:r>
              <a:rPr lang="zh-CN" altLang="en-US" sz="1200" b="0" i="0" kern="1200" dirty="0" smtClean="0">
                <a:solidFill>
                  <a:schemeClr val="tx1"/>
                </a:solidFill>
                <a:effectLst/>
                <a:latin typeface="+mn-lt"/>
                <a:ea typeface="+mn-ea"/>
                <a:cs typeface="+mn-cs"/>
              </a:rPr>
              <a:t>注：标准库模块：</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中自带的实用模块，也称为标准链接库。这个集合体大约有</a:t>
            </a:r>
            <a:r>
              <a:rPr lang="en-US" altLang="zh-CN" sz="1200" b="0" i="0" kern="1200" dirty="0" smtClean="0">
                <a:solidFill>
                  <a:schemeClr val="tx1"/>
                </a:solidFill>
                <a:effectLst/>
                <a:latin typeface="+mn-lt"/>
                <a:ea typeface="+mn-ea"/>
                <a:cs typeface="+mn-cs"/>
              </a:rPr>
              <a:t>200</a:t>
            </a:r>
            <a:r>
              <a:rPr lang="zh-CN" altLang="en-US" sz="1200" b="0" i="0" kern="1200" dirty="0" smtClean="0">
                <a:solidFill>
                  <a:schemeClr val="tx1"/>
                </a:solidFill>
                <a:effectLst/>
                <a:latin typeface="+mn-lt"/>
                <a:ea typeface="+mn-ea"/>
                <a:cs typeface="+mn-cs"/>
              </a:rPr>
              <a:t>多个模块，包含与平台不相关的常见程序设计任务：操作系统接口、对象永久保存、文字匹配模式、网络和</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脚本、</a:t>
            </a:r>
            <a:r>
              <a:rPr lang="en-US" altLang="zh-CN" sz="1200" b="0" i="0" kern="1200" dirty="0" smtClean="0">
                <a:solidFill>
                  <a:schemeClr val="tx1"/>
                </a:solidFill>
                <a:effectLst/>
                <a:latin typeface="+mn-lt"/>
                <a:ea typeface="+mn-ea"/>
                <a:cs typeface="+mn-cs"/>
              </a:rPr>
              <a:t>GUI</a:t>
            </a:r>
            <a:r>
              <a:rPr lang="zh-CN" altLang="en-US" sz="1200" b="0" i="0" kern="1200" dirty="0" smtClean="0">
                <a:solidFill>
                  <a:schemeClr val="tx1"/>
                </a:solidFill>
                <a:effectLst/>
                <a:latin typeface="+mn-lt"/>
                <a:ea typeface="+mn-ea"/>
                <a:cs typeface="+mn-cs"/>
              </a:rPr>
              <a:t>建构等。注意：这些工具都不是</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语言的组成部分，但是，可以在任何安装了标准</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的情况下，导入适当的模块来使用</a:t>
            </a:r>
            <a:r>
              <a:rPr lang="en-US" altLang="zh-CN" sz="1200" b="0" i="0" kern="1200" dirty="0" smtClean="0">
                <a:solidFill>
                  <a:schemeClr val="tx1"/>
                </a:solidFill>
                <a:effectLst/>
                <a:latin typeface="+mn-lt"/>
                <a:ea typeface="+mn-ea"/>
                <a:cs typeface="+mn-cs"/>
              </a:rPr>
              <a:t>.</a:t>
            </a:r>
          </a:p>
          <a:p>
            <a:r>
              <a:rPr lang="zh-CN" altLang="en-US" sz="1200" b="1" i="0" kern="1200" dirty="0" smtClean="0">
                <a:solidFill>
                  <a:schemeClr val="tx1"/>
                </a:solidFill>
                <a:effectLst/>
                <a:latin typeface="+mn-lt"/>
                <a:ea typeface="+mn-ea"/>
                <a:cs typeface="+mn-cs"/>
              </a:rPr>
              <a:t>程序和模块</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中，程序是作为一个主体的、顶层的文件来构造的，配合有零个或多个支持的文件，而后者这些文件都可以称作模块（顶层的文件也可以作为模块使用，但一般情况不作为模块）</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a:t>
            </a:r>
            <a:r>
              <a:rPr lang="zh-CN" altLang="en-US" sz="1200" b="0" i="0" kern="1200" dirty="0" smtClean="0">
                <a:solidFill>
                  <a:schemeClr val="tx1"/>
                </a:solidFill>
                <a:effectLst/>
                <a:latin typeface="+mn-lt"/>
                <a:ea typeface="+mn-ea"/>
                <a:cs typeface="+mn-cs"/>
              </a:rPr>
              <a:t>：包含了程序的主要的控制流程：即需要运行来启动应用的文件。</a:t>
            </a:r>
          </a:p>
          <a:p>
            <a:r>
              <a:rPr lang="zh-CN" altLang="en-US" sz="1200" b="1" i="0" kern="1200" dirty="0" smtClean="0">
                <a:solidFill>
                  <a:schemeClr val="tx1"/>
                </a:solidFill>
                <a:effectLst/>
                <a:latin typeface="+mn-lt"/>
                <a:ea typeface="+mn-ea"/>
                <a:cs typeface="+mn-cs"/>
              </a:rPr>
              <a:t>模块文件</a:t>
            </a:r>
            <a:r>
              <a:rPr lang="zh-CN" altLang="en-US" sz="1200" b="0" i="0" kern="1200" dirty="0" smtClean="0">
                <a:solidFill>
                  <a:schemeClr val="tx1"/>
                </a:solidFill>
                <a:effectLst/>
                <a:latin typeface="+mn-lt"/>
                <a:ea typeface="+mn-ea"/>
                <a:cs typeface="+mn-cs"/>
              </a:rPr>
              <a:t>：可看做是工具的仓库（即装满了工具），这些工具是用来收集顶层文件（或其他可能的地方）使用的组件。</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顶层文件与模块文件</a:t>
            </a:r>
            <a:r>
              <a:rPr lang="zh-CN" altLang="en-US" sz="1200" b="0" i="0" kern="1200" dirty="0" smtClean="0">
                <a:solidFill>
                  <a:schemeClr val="tx1"/>
                </a:solidFill>
                <a:effectLst/>
                <a:latin typeface="+mn-lt"/>
                <a:ea typeface="+mn-ea"/>
                <a:cs typeface="+mn-cs"/>
              </a:rPr>
              <a:t>：顶层文件使用了在模块文件中定义的工具，为这些模块也使用了其他模块所定义的工具。</a:t>
            </a:r>
          </a:p>
          <a:p>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135</a:t>
            </a:fld>
            <a:endParaRPr lang="zh-CN" altLang="en-US"/>
          </a:p>
        </p:txBody>
      </p:sp>
    </p:spTree>
    <p:extLst>
      <p:ext uri="{BB962C8B-B14F-4D97-AF65-F5344CB8AC3E}">
        <p14:creationId xmlns="" xmlns:p14="http://schemas.microsoft.com/office/powerpoint/2010/main" val="483468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该图描述了模块内的情况以及与其他模块的交互，即 模块的执行环境</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136</a:t>
            </a:fld>
            <a:endParaRPr lang="zh-CN" altLang="en-US"/>
          </a:p>
        </p:txBody>
      </p:sp>
    </p:spTree>
    <p:extLst>
      <p:ext uri="{BB962C8B-B14F-4D97-AF65-F5344CB8AC3E}">
        <p14:creationId xmlns="" xmlns:p14="http://schemas.microsoft.com/office/powerpoint/2010/main" val="7609967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137</a:t>
            </a:fld>
            <a:endParaRPr lang="zh-CN" altLang="en-US"/>
          </a:p>
        </p:txBody>
      </p:sp>
    </p:spTree>
    <p:extLst>
      <p:ext uri="{BB962C8B-B14F-4D97-AF65-F5344CB8AC3E}">
        <p14:creationId xmlns="" xmlns:p14="http://schemas.microsoft.com/office/powerpoint/2010/main" val="17421619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138</a:t>
            </a:fld>
            <a:endParaRPr lang="zh-CN" altLang="en-US"/>
          </a:p>
        </p:txBody>
      </p:sp>
    </p:spTree>
    <p:extLst>
      <p:ext uri="{BB962C8B-B14F-4D97-AF65-F5344CB8AC3E}">
        <p14:creationId xmlns="" xmlns:p14="http://schemas.microsoft.com/office/powerpoint/2010/main" val="719853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139</a:t>
            </a:fld>
            <a:endParaRPr lang="zh-CN" altLang="en-US"/>
          </a:p>
        </p:txBody>
      </p:sp>
    </p:spTree>
    <p:extLst>
      <p:ext uri="{BB962C8B-B14F-4D97-AF65-F5344CB8AC3E}">
        <p14:creationId xmlns="" xmlns:p14="http://schemas.microsoft.com/office/powerpoint/2010/main" val="12009602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140</a:t>
            </a:fld>
            <a:endParaRPr lang="zh-CN" altLang="en-US"/>
          </a:p>
        </p:txBody>
      </p:sp>
    </p:spTree>
    <p:extLst>
      <p:ext uri="{BB962C8B-B14F-4D97-AF65-F5344CB8AC3E}">
        <p14:creationId xmlns="" xmlns:p14="http://schemas.microsoft.com/office/powerpoint/2010/main" val="14928394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一个文件可通过导入一个模块（文件）读取这个模块的内容，即导入从本质上讲，就是在一个文件中载入另一个文件，并且能够读取那个文件的内容。一个模块内的内容通过这样的属性（</a:t>
            </a:r>
            <a:r>
              <a:rPr lang="en-US" altLang="zh-CN" sz="1200" dirty="0" smtClean="0"/>
              <a:t>object </a:t>
            </a:r>
            <a:r>
              <a:rPr lang="en-US" altLang="zh-CN" sz="1200" b="1" dirty="0" smtClean="0"/>
              <a:t>.</a:t>
            </a:r>
            <a:r>
              <a:rPr lang="zh-CN" altLang="en-US" sz="1200" dirty="0" smtClean="0"/>
              <a:t> </a:t>
            </a:r>
            <a:r>
              <a:rPr lang="en-US" altLang="zh-CN" sz="1200" dirty="0" smtClean="0"/>
              <a:t>attribute</a:t>
            </a:r>
            <a:r>
              <a:rPr lang="zh-CN" altLang="en-US" sz="1200" dirty="0" smtClean="0"/>
              <a:t>）能够被外界使用</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141</a:t>
            </a:fld>
            <a:endParaRPr lang="zh-CN" altLang="en-US"/>
          </a:p>
        </p:txBody>
      </p:sp>
    </p:spTree>
    <p:extLst>
      <p:ext uri="{BB962C8B-B14F-4D97-AF65-F5344CB8AC3E}">
        <p14:creationId xmlns="" xmlns:p14="http://schemas.microsoft.com/office/powerpoint/2010/main" val="18103295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t>模块的使用：</a:t>
            </a:r>
            <a:endParaRPr kumimoji="1" lang="en-US" altLang="zh-CN" sz="1200" b="1" dirty="0" smtClean="0"/>
          </a:p>
          <a:p>
            <a:r>
              <a:rPr lang="zh-CN" altLang="en-US" sz="1200" b="1" i="0" kern="1200" dirty="0" smtClean="0">
                <a:solidFill>
                  <a:schemeClr val="tx1"/>
                </a:solidFill>
                <a:effectLst/>
                <a:latin typeface="+mn-lt"/>
                <a:ea typeface="+mn-ea"/>
                <a:cs typeface="+mn-cs"/>
              </a:rPr>
              <a:t>一、</a:t>
            </a:r>
            <a:r>
              <a:rPr lang="en-US" altLang="zh-CN" sz="1200" b="1"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创建</a:t>
            </a:r>
            <a:r>
              <a:rPr lang="zh-CN" altLang="en-US" sz="1200" b="0" i="0" kern="1200" dirty="0" smtClean="0">
                <a:solidFill>
                  <a:schemeClr val="tx1"/>
                </a:solidFill>
                <a:effectLst/>
                <a:latin typeface="+mn-lt"/>
                <a:ea typeface="+mn-ea"/>
                <a:cs typeface="+mn-cs"/>
              </a:rPr>
              <a:t>该</a:t>
            </a:r>
            <a:r>
              <a:rPr lang="zh-CN" altLang="en-US" sz="1200" b="1" i="0" kern="1200" dirty="0" smtClean="0">
                <a:solidFill>
                  <a:schemeClr val="tx1"/>
                </a:solidFill>
                <a:effectLst/>
                <a:latin typeface="+mn-lt"/>
                <a:ea typeface="+mn-ea"/>
                <a:cs typeface="+mn-cs"/>
              </a:rPr>
              <a:t>模块</a:t>
            </a:r>
            <a:r>
              <a:rPr lang="zh-CN" altLang="en-US" sz="1200" b="0" i="0" kern="1200" dirty="0" smtClean="0">
                <a:solidFill>
                  <a:schemeClr val="tx1"/>
                </a:solidFill>
                <a:effectLst/>
                <a:latin typeface="+mn-lt"/>
                <a:ea typeface="+mn-ea"/>
                <a:cs typeface="+mn-cs"/>
              </a:rPr>
              <a:t>的</a:t>
            </a:r>
            <a:r>
              <a:rPr lang="zh-CN" altLang="en-US" sz="1200" b="1" i="0" kern="1200" dirty="0" smtClean="0">
                <a:solidFill>
                  <a:schemeClr val="tx1"/>
                </a:solidFill>
                <a:effectLst/>
                <a:latin typeface="+mn-lt"/>
                <a:ea typeface="+mn-ea"/>
                <a:cs typeface="+mn-cs"/>
              </a:rPr>
              <a:t>引用</a:t>
            </a:r>
            <a:r>
              <a:rPr lang="zh-CN" altLang="en-US" sz="1200" b="0" i="0" kern="1200" dirty="0" smtClean="0">
                <a:solidFill>
                  <a:schemeClr val="tx1"/>
                </a:solidFill>
                <a:effectLst/>
                <a:latin typeface="+mn-lt"/>
                <a:ea typeface="+mn-ea"/>
                <a:cs typeface="+mn-cs"/>
              </a:rPr>
              <a:t>。可以使用：</a:t>
            </a:r>
            <a:r>
              <a:rPr lang="en-US" altLang="zh-CN" sz="1200" b="0" i="0" kern="1200" dirty="0" err="1" smtClean="0">
                <a:solidFill>
                  <a:schemeClr val="tx1"/>
                </a:solidFill>
                <a:effectLst/>
                <a:latin typeface="+mn-lt"/>
                <a:ea typeface="+mn-ea"/>
                <a:cs typeface="+mn-cs"/>
              </a:rPr>
              <a:t>X</a:t>
            </a:r>
            <a:r>
              <a:rPr lang="en-US" altLang="zh-CN" sz="1200" b="1" i="0" kern="1200" dirty="0" err="1"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引用定义在模块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a:t>
            </a:r>
            <a:r>
              <a:rPr lang="en-US" altLang="zh-CN" sz="1200" b="1" i="0" kern="1200" dirty="0" smtClean="0">
                <a:solidFill>
                  <a:schemeClr val="tx1"/>
                </a:solidFill>
                <a:effectLst/>
                <a:latin typeface="+mn-lt"/>
                <a:ea typeface="+mn-ea"/>
                <a:cs typeface="+mn-cs"/>
              </a:rPr>
              <a:t>from X import *</a:t>
            </a:r>
            <a:r>
              <a:rPr lang="zh-CN" altLang="en-US" sz="1200" b="0" i="0" kern="1200" dirty="0" smtClean="0">
                <a:solidFill>
                  <a:schemeClr val="tx1"/>
                </a:solidFill>
                <a:effectLst/>
                <a:latin typeface="+mn-lt"/>
                <a:ea typeface="+mn-ea"/>
                <a:cs typeface="+mn-cs"/>
              </a:rPr>
              <a:t> ：导入模块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，并在当前命名空间，创建该模块中</a:t>
            </a:r>
            <a:r>
              <a:rPr lang="zh-CN" altLang="en-US" sz="1200" b="1" i="0" kern="1200" dirty="0" smtClean="0">
                <a:solidFill>
                  <a:schemeClr val="tx1"/>
                </a:solidFill>
                <a:effectLst/>
                <a:latin typeface="+mn-lt"/>
                <a:ea typeface="+mn-ea"/>
                <a:cs typeface="+mn-cs"/>
              </a:rPr>
              <a:t>所有公共对象</a:t>
            </a:r>
            <a:r>
              <a:rPr lang="zh-CN" altLang="en-US" sz="1200" b="0" i="0" kern="1200" dirty="0" smtClean="0">
                <a:solidFill>
                  <a:schemeClr val="tx1"/>
                </a:solidFill>
                <a:effectLst/>
                <a:latin typeface="+mn-lt"/>
                <a:ea typeface="+mn-ea"/>
                <a:cs typeface="+mn-cs"/>
              </a:rPr>
              <a:t>（名字不以</a:t>
            </a:r>
            <a:r>
              <a:rPr lang="en-US" altLang="zh-CN" sz="1200" b="0" i="0" kern="1200" dirty="0" smtClean="0">
                <a:solidFill>
                  <a:schemeClr val="tx1"/>
                </a:solidFill>
                <a:effectLst/>
                <a:latin typeface="+mn-lt"/>
                <a:ea typeface="+mn-ea"/>
                <a:cs typeface="+mn-cs"/>
              </a:rPr>
              <a:t>__</a:t>
            </a:r>
            <a:r>
              <a:rPr lang="zh-CN" altLang="en-US" sz="1200" b="0" i="0" kern="1200" dirty="0" smtClean="0">
                <a:solidFill>
                  <a:schemeClr val="tx1"/>
                </a:solidFill>
                <a:effectLst/>
                <a:latin typeface="+mn-lt"/>
                <a:ea typeface="+mn-ea"/>
                <a:cs typeface="+mn-cs"/>
              </a:rPr>
              <a:t>开头）的引用。即你能使用普通名字（直接是</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）去引用模块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中的属性，但是</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本身没有定义，不能使用</a:t>
            </a:r>
            <a:r>
              <a:rPr lang="en-US" altLang="zh-CN" sz="1200" b="0" i="0" kern="1200" dirty="0" err="1" smtClean="0">
                <a:solidFill>
                  <a:schemeClr val="tx1"/>
                </a:solidFill>
                <a:effectLst/>
                <a:latin typeface="+mn-lt"/>
                <a:ea typeface="+mn-ea"/>
                <a:cs typeface="+mn-cs"/>
              </a:rPr>
              <a:t>X.name</a:t>
            </a:r>
            <a:r>
              <a:rPr lang="zh-CN" altLang="en-US" sz="1200" b="0" i="0" kern="1200" dirty="0" smtClean="0">
                <a:solidFill>
                  <a:schemeClr val="tx1"/>
                </a:solidFill>
                <a:effectLst/>
                <a:latin typeface="+mn-lt"/>
                <a:ea typeface="+mn-ea"/>
                <a:cs typeface="+mn-cs"/>
              </a:rPr>
              <a:t>。并且如果命名空间中原来有同名的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定义时，它将会被新的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取代。</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三、</a:t>
            </a:r>
            <a:r>
              <a:rPr lang="en-US" altLang="zh-CN" sz="1200" b="1" i="0" kern="1200" dirty="0" smtClean="0">
                <a:solidFill>
                  <a:schemeClr val="tx1"/>
                </a:solidFill>
                <a:effectLst/>
                <a:latin typeface="+mn-lt"/>
                <a:ea typeface="+mn-ea"/>
                <a:cs typeface="+mn-cs"/>
              </a:rPr>
              <a:t>from X import a, b, c</a:t>
            </a:r>
            <a:r>
              <a:rPr lang="zh-CN" altLang="en-US" sz="1200" b="0" i="0" kern="1200" dirty="0" smtClean="0">
                <a:solidFill>
                  <a:schemeClr val="tx1"/>
                </a:solidFill>
                <a:effectLst/>
                <a:latin typeface="+mn-lt"/>
                <a:ea typeface="+mn-ea"/>
                <a:cs typeface="+mn-cs"/>
              </a:rPr>
              <a:t>：导入模块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，并在当前命名空间创建该模块</a:t>
            </a:r>
            <a:r>
              <a:rPr lang="zh-CN" altLang="en-US" sz="1200" b="1" i="0" kern="1200" dirty="0" smtClean="0">
                <a:solidFill>
                  <a:schemeClr val="tx1"/>
                </a:solidFill>
                <a:effectLst/>
                <a:latin typeface="+mn-lt"/>
                <a:ea typeface="+mn-ea"/>
                <a:cs typeface="+mn-cs"/>
              </a:rPr>
              <a:t>给定对象</a:t>
            </a:r>
            <a:r>
              <a:rPr lang="zh-CN" altLang="en-US" sz="1200" b="0" i="0" kern="1200" dirty="0" smtClean="0">
                <a:solidFill>
                  <a:schemeClr val="tx1"/>
                </a:solidFill>
                <a:effectLst/>
                <a:latin typeface="+mn-lt"/>
                <a:ea typeface="+mn-ea"/>
                <a:cs typeface="+mn-cs"/>
              </a:rPr>
              <a:t>的引用。</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这种用法较少</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四、</a:t>
            </a:r>
            <a:r>
              <a:rPr lang="en-US" altLang="zh-CN" sz="1200" b="1" i="0" kern="1200" dirty="0" smtClean="0">
                <a:solidFill>
                  <a:schemeClr val="tx1"/>
                </a:solidFill>
                <a:effectLst/>
                <a:latin typeface="+mn-lt"/>
                <a:ea typeface="+mn-ea"/>
                <a:cs typeface="+mn-cs"/>
              </a:rPr>
              <a:t>X = __import__('X')</a:t>
            </a:r>
            <a:r>
              <a:rPr lang="zh-CN" altLang="en-US" sz="1200" b="0" i="0" kern="1200" dirty="0" smtClean="0">
                <a:solidFill>
                  <a:schemeClr val="tx1"/>
                </a:solidFill>
                <a:effectLst/>
                <a:latin typeface="+mn-lt"/>
                <a:ea typeface="+mn-ea"/>
                <a:cs typeface="+mn-cs"/>
              </a:rPr>
              <a:t>：类似（</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import X</a:t>
            </a:r>
            <a:r>
              <a:rPr lang="zh-CN" altLang="en-US" sz="1200" b="0" i="0" kern="1200" dirty="0" smtClean="0">
                <a:solidFill>
                  <a:schemeClr val="tx1"/>
                </a:solidFill>
                <a:effectLst/>
                <a:latin typeface="+mn-lt"/>
                <a:ea typeface="+mn-ea"/>
                <a:cs typeface="+mn-cs"/>
              </a:rPr>
              <a:t>，区别在于：该方式显示指定了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为当前命名空间中的变量。使用方法一致。</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142</a:t>
            </a:fld>
            <a:endParaRPr lang="zh-CN" altLang="en-US"/>
          </a:p>
        </p:txBody>
      </p:sp>
    </p:spTree>
    <p:extLst>
      <p:ext uri="{BB962C8B-B14F-4D97-AF65-F5344CB8AC3E}">
        <p14:creationId xmlns="" xmlns:p14="http://schemas.microsoft.com/office/powerpoint/2010/main" val="20832216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导入模块的目的是要告诉计算机我将要使用到某个工具箱，你先把工具箱给我拿过来，在我要只用工具的时候，直接从脚边的工具箱拿就可以了。导入</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143</a:t>
            </a:fld>
            <a:endParaRPr lang="zh-CN" altLang="en-US"/>
          </a:p>
        </p:txBody>
      </p:sp>
    </p:spTree>
    <p:extLst>
      <p:ext uri="{BB962C8B-B14F-4D97-AF65-F5344CB8AC3E}">
        <p14:creationId xmlns="" xmlns:p14="http://schemas.microsoft.com/office/powerpoint/2010/main" val="1766176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18</a:t>
            </a:fld>
            <a:endParaRPr lang="zh-CN" altLang="en-US"/>
          </a:p>
        </p:txBody>
      </p:sp>
    </p:spTree>
    <p:extLst>
      <p:ext uri="{BB962C8B-B14F-4D97-AF65-F5344CB8AC3E}">
        <p14:creationId xmlns="" xmlns:p14="http://schemas.microsoft.com/office/powerpoint/2010/main" val="17429078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但是有些模块的名称很长，如果在每次调用的时候都需要完整输入模块名称，那是非常麻烦的一件事。面对这种情况，我们可以指定模块的别名，</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144</a:t>
            </a:fld>
            <a:endParaRPr lang="zh-CN" altLang="en-US"/>
          </a:p>
        </p:txBody>
      </p:sp>
    </p:spTree>
    <p:extLst>
      <p:ext uri="{BB962C8B-B14F-4D97-AF65-F5344CB8AC3E}">
        <p14:creationId xmlns="" xmlns:p14="http://schemas.microsoft.com/office/powerpoint/2010/main" val="816908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还有许多时候，某些模块包括了大量的函数，但是我们在实际使用时只用到了其中的某些函数，我们就可以只导入相应的函数，忽略掉模块的其余内容。</a:t>
            </a:r>
            <a:endParaRPr kumimoji="1" lang="en-US" altLang="zh-CN" sz="1200" dirty="0" smtClean="0"/>
          </a:p>
          <a:p>
            <a:endParaRPr kumimoji="1" lang="en-US" altLang="zh-CN" sz="1200" dirty="0" smtClean="0"/>
          </a:p>
          <a:p>
            <a:r>
              <a:rPr kumimoji="1" lang="zh-CN" altLang="en-US" sz="1200"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145</a:t>
            </a:fld>
            <a:endParaRPr lang="zh-CN" altLang="en-US"/>
          </a:p>
        </p:txBody>
      </p:sp>
    </p:spTree>
    <p:extLst>
      <p:ext uri="{BB962C8B-B14F-4D97-AF65-F5344CB8AC3E}">
        <p14:creationId xmlns="" xmlns:p14="http://schemas.microsoft.com/office/powerpoint/2010/main" val="13805393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import a </a:t>
            </a:r>
            <a:r>
              <a:rPr lang="en-US" altLang="zh-CN" sz="1200" b="0" i="0" kern="1200" dirty="0" err="1" smtClean="0">
                <a:solidFill>
                  <a:schemeClr val="tx1"/>
                </a:solidFill>
                <a:effectLst/>
                <a:latin typeface="+mn-lt"/>
                <a:ea typeface="+mn-ea"/>
                <a:cs typeface="+mn-cs"/>
              </a:rPr>
              <a:t>moudle</a:t>
            </a:r>
            <a:r>
              <a:rPr lang="zh-CN" altLang="en-US" sz="1200" b="0" i="0" kern="1200" dirty="0" smtClean="0">
                <a:solidFill>
                  <a:schemeClr val="tx1"/>
                </a:solidFill>
                <a:effectLst/>
                <a:latin typeface="+mn-lt"/>
                <a:ea typeface="+mn-ea"/>
                <a:cs typeface="+mn-cs"/>
              </a:rPr>
              <a:t>时，首先，</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解释器会检查</a:t>
            </a:r>
            <a:r>
              <a:rPr lang="en-US" altLang="zh-CN" sz="1200" b="0" i="0" kern="1200" dirty="0" smtClean="0">
                <a:solidFill>
                  <a:schemeClr val="tx1"/>
                </a:solidFill>
                <a:effectLst/>
                <a:latin typeface="+mn-lt"/>
                <a:ea typeface="+mn-ea"/>
                <a:cs typeface="+mn-cs"/>
              </a:rPr>
              <a:t>module registry</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）部分，查看是否该模块先前就已经导入，如果</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中已经存在（即已注册），则使用当前存在的模块对象即可。如果 </a:t>
            </a:r>
            <a:r>
              <a:rPr lang="en-US" altLang="zh-CN" sz="1200" b="0" i="0" kern="1200" dirty="0" err="1" smtClean="0">
                <a:solidFill>
                  <a:schemeClr val="tx1"/>
                </a:solidFill>
                <a:effectLst/>
                <a:latin typeface="+mn-lt"/>
                <a:ea typeface="+mn-ea"/>
                <a:cs typeface="+mn-cs"/>
              </a:rPr>
              <a:t>sys.modules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中还不存在，则：</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创建一个新的、空的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对象（本质上是一个字典）；</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a:t>
            </a:r>
            <a:r>
              <a:rPr lang="en-US" altLang="zh-CN" sz="1200" b="0" i="0" kern="1200" dirty="0" err="1" smtClean="0">
                <a:solidFill>
                  <a:schemeClr val="tx1"/>
                </a:solidFill>
                <a:effectLst/>
                <a:latin typeface="+mn-lt"/>
                <a:ea typeface="+mn-ea"/>
                <a:cs typeface="+mn-cs"/>
              </a:rPr>
              <a:t>sys.modules</a:t>
            </a:r>
            <a:r>
              <a:rPr lang="zh-CN" altLang="en-US" sz="1200" b="0" i="0" kern="1200" dirty="0" smtClean="0">
                <a:solidFill>
                  <a:schemeClr val="tx1"/>
                </a:solidFill>
                <a:effectLst/>
                <a:latin typeface="+mn-lt"/>
                <a:ea typeface="+mn-ea"/>
                <a:cs typeface="+mn-cs"/>
              </a:rPr>
              <a:t>字典中插入该模块对象；</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加载该模块代码所对应的对象（如果需要，可以先编译好（编成位码））。</a:t>
            </a:r>
          </a:p>
          <a:p>
            <a:r>
              <a:rPr lang="zh-CN" altLang="en-US" sz="1200" b="1" i="0" kern="1200" dirty="0" smtClean="0">
                <a:solidFill>
                  <a:schemeClr val="tx1"/>
                </a:solidFill>
                <a:effectLst/>
                <a:latin typeface="+mn-lt"/>
                <a:ea typeface="+mn-ea"/>
                <a:cs typeface="+mn-cs"/>
              </a:rPr>
              <a:t>然后在新的模块命名空间、执行该模块代码对象（</a:t>
            </a:r>
            <a:r>
              <a:rPr lang="en-US" altLang="zh-CN" sz="1200" b="1" i="0" kern="1200" dirty="0" smtClean="0">
                <a:solidFill>
                  <a:schemeClr val="tx1"/>
                </a:solidFill>
                <a:effectLst/>
                <a:latin typeface="+mn-lt"/>
                <a:ea typeface="+mn-ea"/>
                <a:cs typeface="+mn-cs"/>
              </a:rPr>
              <a:t>code object</a:t>
            </a:r>
            <a:r>
              <a:rPr lang="zh-CN" altLang="en-US" sz="1200" b="1" i="0" kern="1200" dirty="0" smtClean="0">
                <a:solidFill>
                  <a:schemeClr val="tx1"/>
                </a:solidFill>
                <a:effectLst/>
                <a:latin typeface="+mn-lt"/>
                <a:ea typeface="+mn-ea"/>
                <a:cs typeface="+mn-cs"/>
              </a:rPr>
              <a:t>）。所有由该代码指定的变量均可以通过该模块对象引用。</a:t>
            </a:r>
          </a:p>
          <a:p>
            <a:r>
              <a:rPr lang="zh-CN" altLang="en-US" sz="1200" b="1" i="0" kern="1200" dirty="0" smtClean="0">
                <a:solidFill>
                  <a:schemeClr val="tx1"/>
                </a:solidFill>
                <a:effectLst/>
                <a:latin typeface="+mn-lt"/>
                <a:ea typeface="+mn-ea"/>
                <a:cs typeface="+mn-cs"/>
              </a:rPr>
              <a:t>注</a:t>
            </a:r>
            <a:r>
              <a:rPr lang="zh-CN" altLang="en-US" sz="1200" b="0" i="0" kern="1200" dirty="0" smtClean="0">
                <a:solidFill>
                  <a:schemeClr val="tx1"/>
                </a:solidFill>
                <a:effectLst/>
                <a:latin typeface="+mn-lt"/>
                <a:ea typeface="+mn-ea"/>
                <a:cs typeface="+mn-cs"/>
              </a:rPr>
              <a:t>：上述步骤只有在模块第一次执行时才会执行。在这之后，导入相同模块时，会跳过这些步骤，而只提取内存中已加载的模块对象。</a:t>
            </a:r>
            <a:r>
              <a:rPr lang="zh-CN" altLang="en-US" sz="1200" b="1" i="0" kern="1200" dirty="0" smtClean="0">
                <a:solidFill>
                  <a:schemeClr val="tx1"/>
                </a:solidFill>
                <a:effectLst/>
                <a:latin typeface="+mn-lt"/>
                <a:ea typeface="+mn-ea"/>
                <a:cs typeface="+mn-cs"/>
              </a:rPr>
              <a:t>这是个有意设计的结果</a:t>
            </a:r>
            <a:r>
              <a:rPr lang="zh-CN" altLang="en-US" sz="1200" b="0" i="0" kern="1200" dirty="0" smtClean="0">
                <a:solidFill>
                  <a:schemeClr val="tx1"/>
                </a:solidFill>
                <a:effectLst/>
                <a:latin typeface="+mn-lt"/>
                <a:ea typeface="+mn-ea"/>
                <a:cs typeface="+mn-cs"/>
              </a:rPr>
              <a:t>。因为导入（找文件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将其编译成字节码</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运行代码）是一个开销很大的操作以至于每个程序运行不能够重复多于一次。若想要</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在同一次会话中再次运行文件（不停止和重新启动会话），需要调用内置的</a:t>
            </a:r>
            <a:r>
              <a:rPr lang="en-US" altLang="zh-CN" sz="1200" b="1" i="0" kern="1200" dirty="0" smtClean="0">
                <a:solidFill>
                  <a:schemeClr val="tx1"/>
                </a:solidFill>
                <a:effectLst/>
                <a:latin typeface="+mn-lt"/>
                <a:ea typeface="+mn-ea"/>
                <a:cs typeface="+mn-cs"/>
              </a:rPr>
              <a:t>reload</a:t>
            </a:r>
            <a:r>
              <a:rPr lang="zh-CN" altLang="en-US" sz="1200" b="1" i="0" kern="1200" dirty="0" smtClean="0">
                <a:solidFill>
                  <a:schemeClr val="tx1"/>
                </a:solidFill>
                <a:effectLst/>
                <a:latin typeface="+mn-lt"/>
                <a:ea typeface="+mn-ea"/>
                <a:cs typeface="+mn-cs"/>
              </a:rPr>
              <a:t>（重载）函数</a:t>
            </a:r>
            <a:r>
              <a:rPr lang="zh-CN" altLang="en-US" sz="1200" b="0" i="0" kern="1200" dirty="0" smtClean="0">
                <a:solidFill>
                  <a:schemeClr val="tx1"/>
                </a:solidFill>
                <a:effectLst/>
                <a:latin typeface="+mn-lt"/>
                <a:ea typeface="+mn-ea"/>
                <a:cs typeface="+mn-cs"/>
              </a:rPr>
              <a:t>（该函数返回值为一个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模块对象）。</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146</a:t>
            </a:fld>
            <a:endParaRPr lang="zh-CN" altLang="en-US"/>
          </a:p>
        </p:txBody>
      </p:sp>
    </p:spTree>
    <p:extLst>
      <p:ext uri="{BB962C8B-B14F-4D97-AF65-F5344CB8AC3E}">
        <p14:creationId xmlns="" xmlns:p14="http://schemas.microsoft.com/office/powerpoint/2010/main" val="1151093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）程序的主目录</a:t>
            </a:r>
            <a:r>
              <a:rPr lang="zh-CN" altLang="en-US" sz="1200" b="0" i="0" kern="1200" dirty="0" smtClean="0">
                <a:solidFill>
                  <a:schemeClr val="tx1"/>
                </a:solidFill>
                <a:effectLst/>
                <a:latin typeface="+mn-lt"/>
                <a:ea typeface="+mn-ea"/>
                <a:cs typeface="+mn-cs"/>
              </a:rPr>
              <a:t>：即程序（顶层）文件所在的目录（有时候不同于当前工作目录（指启动程序所在目录））。</a:t>
            </a: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PYTHONPATH </a:t>
            </a:r>
            <a:r>
              <a:rPr lang="zh-CN" altLang="en-US" sz="1200" b="1" i="0" kern="1200" dirty="0" smtClean="0">
                <a:solidFill>
                  <a:schemeClr val="tx1"/>
                </a:solidFill>
                <a:effectLst/>
                <a:latin typeface="+mn-lt"/>
                <a:ea typeface="+mn-ea"/>
                <a:cs typeface="+mn-cs"/>
              </a:rPr>
              <a:t>（环境变量）目录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）标准链接库目录</a:t>
            </a: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）任何 </a:t>
            </a:r>
            <a:r>
              <a:rPr lang="en-US" altLang="zh-CN" sz="1200" b="1" i="0" kern="1200" dirty="0" smtClean="0">
                <a:solidFill>
                  <a:schemeClr val="tx1"/>
                </a:solidFill>
                <a:effectLst/>
                <a:latin typeface="+mn-lt"/>
                <a:ea typeface="+mn-ea"/>
                <a:cs typeface="+mn-cs"/>
              </a:rPr>
              <a:t>.</a:t>
            </a:r>
            <a:r>
              <a:rPr lang="en-US" altLang="zh-CN" sz="1200" b="1" i="0" kern="1200" dirty="0" err="1" smtClean="0">
                <a:solidFill>
                  <a:schemeClr val="tx1"/>
                </a:solidFill>
                <a:effectLst/>
                <a:latin typeface="+mn-lt"/>
                <a:ea typeface="+mn-ea"/>
                <a:cs typeface="+mn-cs"/>
              </a:rPr>
              <a:t>pth</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文件的内容</a:t>
            </a:r>
            <a:r>
              <a:rPr lang="zh-CN" altLang="en-US" sz="1200" b="0" i="0" kern="1200" dirty="0" smtClean="0">
                <a:solidFill>
                  <a:schemeClr val="tx1"/>
                </a:solidFill>
                <a:effectLst/>
                <a:latin typeface="+mn-lt"/>
                <a:ea typeface="+mn-ea"/>
                <a:cs typeface="+mn-cs"/>
              </a:rPr>
              <a:t>（如果存在的话）：安装目录下找到该文件，以行的形式加入所需要的目录即可。</a:t>
            </a:r>
          </a:p>
          <a:p>
            <a:r>
              <a:rPr lang="zh-CN" altLang="en-US" sz="1200" b="0" i="0" kern="1200" dirty="0" smtClean="0">
                <a:solidFill>
                  <a:schemeClr val="tx1"/>
                </a:solidFill>
                <a:effectLst/>
                <a:latin typeface="+mn-lt"/>
                <a:ea typeface="+mn-ea"/>
                <a:cs typeface="+mn-cs"/>
              </a:rPr>
              <a:t>以上四个组件组合起来就变成了 </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，其保存了模块搜索路径在机器上的实际配置，可以通过打印内置的</a:t>
            </a:r>
            <a:r>
              <a:rPr lang="en-US" altLang="zh-CN" sz="1200" b="0" i="0" kern="1200" dirty="0" err="1" smtClean="0">
                <a:solidFill>
                  <a:schemeClr val="tx1"/>
                </a:solidFill>
                <a:effectLst/>
                <a:latin typeface="+mn-lt"/>
                <a:ea typeface="+mn-ea"/>
                <a:cs typeface="+mn-cs"/>
              </a:rPr>
              <a:t>sys.path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列表来查看这些路径。导入时，</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会由左至右搜索列表中的每个目录，直到找到对应的</a:t>
            </a:r>
            <a:r>
              <a:rPr lang="en-US" altLang="zh-CN" sz="1200" b="0" i="0" kern="1200" dirty="0" smtClean="0">
                <a:solidFill>
                  <a:schemeClr val="tx1"/>
                </a:solidFill>
                <a:effectLst/>
                <a:latin typeface="+mn-lt"/>
                <a:ea typeface="+mn-ea"/>
                <a:cs typeface="+mn-cs"/>
              </a:rPr>
              <a:t>module</a:t>
            </a:r>
            <a:r>
              <a:rPr lang="zh-CN" altLang="en-US" sz="1200" b="0" i="0" kern="1200" dirty="0" smtClean="0">
                <a:solidFill>
                  <a:schemeClr val="tx1"/>
                </a:solidFill>
                <a:effectLst/>
                <a:latin typeface="+mn-lt"/>
                <a:ea typeface="+mn-ea"/>
                <a:cs typeface="+mn-cs"/>
              </a:rPr>
              <a:t>为止。</a:t>
            </a:r>
          </a:p>
          <a:p>
            <a:r>
              <a:rPr lang="zh-CN" altLang="en-US" sz="1200" b="0" i="0" kern="1200" dirty="0" smtClean="0">
                <a:solidFill>
                  <a:schemeClr val="tx1"/>
                </a:solidFill>
                <a:effectLst/>
                <a:latin typeface="+mn-lt"/>
                <a:ea typeface="+mn-ea"/>
                <a:cs typeface="+mn-cs"/>
              </a:rPr>
              <a:t>其中搜索路径的（</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）是系统自动定义的，而（</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）可以用于拓展路径，从而加入自己的源代码目录。</a:t>
            </a:r>
          </a:p>
          <a:p>
            <a:r>
              <a:rPr lang="zh-CN" altLang="en-US" sz="1200" b="1" i="0" kern="1200" dirty="0" smtClean="0">
                <a:solidFill>
                  <a:schemeClr val="tx1"/>
                </a:solidFill>
                <a:effectLst/>
                <a:latin typeface="+mn-lt"/>
                <a:ea typeface="+mn-ea"/>
                <a:cs typeface="+mn-cs"/>
              </a:rPr>
              <a:t>另外</a:t>
            </a:r>
            <a:r>
              <a:rPr lang="zh-CN" altLang="en-US" sz="1200" b="0" i="0" kern="1200" dirty="0" smtClean="0">
                <a:solidFill>
                  <a:schemeClr val="tx1"/>
                </a:solidFill>
                <a:effectLst/>
                <a:latin typeface="+mn-lt"/>
                <a:ea typeface="+mn-ea"/>
                <a:cs typeface="+mn-cs"/>
              </a:rPr>
              <a:t>：也可以使用</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程序运行时</a:t>
            </a:r>
            <a:r>
              <a:rPr lang="zh-CN" altLang="en-US" sz="1200" b="1" i="0" kern="1200" dirty="0" smtClean="0">
                <a:solidFill>
                  <a:schemeClr val="tx1"/>
                </a:solidFill>
                <a:effectLst/>
                <a:latin typeface="+mn-lt"/>
                <a:ea typeface="+mn-ea"/>
                <a:cs typeface="+mn-cs"/>
              </a:rPr>
              <a:t>临时</a:t>
            </a:r>
            <a:r>
              <a:rPr lang="zh-CN" altLang="en-US" sz="1200" b="0" i="0" kern="1200" dirty="0" smtClean="0">
                <a:solidFill>
                  <a:schemeClr val="tx1"/>
                </a:solidFill>
                <a:effectLst/>
                <a:latin typeface="+mn-lt"/>
                <a:ea typeface="+mn-ea"/>
                <a:cs typeface="+mn-cs"/>
              </a:rPr>
              <a:t>修改模块搜索路径。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注意</a:t>
            </a:r>
            <a:r>
              <a:rPr lang="zh-CN" altLang="en-US" sz="1200" b="0" i="0" kern="1200" dirty="0" smtClean="0">
                <a:solidFill>
                  <a:schemeClr val="tx1"/>
                </a:solidFill>
                <a:effectLst/>
                <a:latin typeface="+mn-lt"/>
                <a:ea typeface="+mn-ea"/>
                <a:cs typeface="+mn-cs"/>
              </a:rPr>
              <a:t>：以上</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的设置方法只是在程序运行时临时生效的，一旦程序结束，不会被保留下来。而前面介绍的四种路径配置方式则会在操作系统中永久保存下来。</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147</a:t>
            </a:fld>
            <a:endParaRPr lang="zh-CN" altLang="en-US"/>
          </a:p>
        </p:txBody>
      </p:sp>
    </p:spTree>
    <p:extLst>
      <p:ext uri="{BB962C8B-B14F-4D97-AF65-F5344CB8AC3E}">
        <p14:creationId xmlns="" xmlns:p14="http://schemas.microsoft.com/office/powerpoint/2010/main" val="18176362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148</a:t>
            </a:fld>
            <a:endParaRPr lang="zh-CN" altLang="en-US"/>
          </a:p>
        </p:txBody>
      </p:sp>
    </p:spTree>
    <p:extLst>
      <p:ext uri="{BB962C8B-B14F-4D97-AF65-F5344CB8AC3E}">
        <p14:creationId xmlns="" xmlns:p14="http://schemas.microsoft.com/office/powerpoint/2010/main" val="19903315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149</a:t>
            </a:fld>
            <a:endParaRPr lang="zh-CN" altLang="en-US"/>
          </a:p>
        </p:txBody>
      </p:sp>
    </p:spTree>
    <p:extLst>
      <p:ext uri="{BB962C8B-B14F-4D97-AF65-F5344CB8AC3E}">
        <p14:creationId xmlns="" xmlns:p14="http://schemas.microsoft.com/office/powerpoint/2010/main" val="20748622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注意</a:t>
            </a:r>
            <a:r>
              <a:rPr lang="zh-CN" altLang="en-US" sz="1200" b="0" i="0" kern="1200" dirty="0" smtClean="0">
                <a:solidFill>
                  <a:schemeClr val="tx1"/>
                </a:solidFill>
                <a:effectLst/>
                <a:latin typeface="+mn-lt"/>
                <a:ea typeface="+mn-ea"/>
                <a:cs typeface="+mn-cs"/>
              </a:rPr>
              <a:t>：以上</a:t>
            </a:r>
            <a:r>
              <a:rPr lang="en-US" altLang="zh-CN" sz="1200" b="0" i="0" kern="1200" dirty="0" err="1" smtClean="0">
                <a:solidFill>
                  <a:schemeClr val="tx1"/>
                </a:solidFill>
                <a:effectLst/>
                <a:latin typeface="+mn-lt"/>
                <a:ea typeface="+mn-ea"/>
                <a:cs typeface="+mn-cs"/>
              </a:rPr>
              <a:t>sys.path</a:t>
            </a:r>
            <a:r>
              <a:rPr lang="zh-CN" altLang="en-US" sz="1200" b="0" i="0" kern="1200" dirty="0" smtClean="0">
                <a:solidFill>
                  <a:schemeClr val="tx1"/>
                </a:solidFill>
                <a:effectLst/>
                <a:latin typeface="+mn-lt"/>
                <a:ea typeface="+mn-ea"/>
                <a:cs typeface="+mn-cs"/>
              </a:rPr>
              <a:t>的设置方法只是在程序运行时临时生效的，一旦程序结束，不会被保留下来。而前面介绍的四种路径配置方式则会在操作系统中永久保存下来。</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150</a:t>
            </a:fld>
            <a:endParaRPr lang="zh-CN" altLang="en-US"/>
          </a:p>
        </p:txBody>
      </p:sp>
    </p:spTree>
    <p:extLst>
      <p:ext uri="{BB962C8B-B14F-4D97-AF65-F5344CB8AC3E}">
        <p14:creationId xmlns="" xmlns:p14="http://schemas.microsoft.com/office/powerpoint/2010/main" val="17086345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151</a:t>
            </a:fld>
            <a:endParaRPr lang="zh-CN" altLang="en-US"/>
          </a:p>
        </p:txBody>
      </p:sp>
    </p:spTree>
    <p:extLst>
      <p:ext uri="{BB962C8B-B14F-4D97-AF65-F5344CB8AC3E}">
        <p14:creationId xmlns="" xmlns:p14="http://schemas.microsoft.com/office/powerpoint/2010/main" val="783693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152</a:t>
            </a:fld>
            <a:endParaRPr lang="zh-CN" altLang="en-US"/>
          </a:p>
        </p:txBody>
      </p:sp>
    </p:spTree>
    <p:extLst>
      <p:ext uri="{BB962C8B-B14F-4D97-AF65-F5344CB8AC3E}">
        <p14:creationId xmlns="" xmlns:p14="http://schemas.microsoft.com/office/powerpoint/2010/main" val="13205018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153</a:t>
            </a:fld>
            <a:endParaRPr lang="zh-CN" altLang="en-US"/>
          </a:p>
        </p:txBody>
      </p:sp>
    </p:spTree>
    <p:extLst>
      <p:ext uri="{BB962C8B-B14F-4D97-AF65-F5344CB8AC3E}">
        <p14:creationId xmlns="" xmlns:p14="http://schemas.microsoft.com/office/powerpoint/2010/main" val="206280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t>科比投篮数据集</a:t>
            </a:r>
            <a:endParaRPr kumimoji="1" lang="en-US" altLang="zh-CN" sz="1200" dirty="0" smtClean="0"/>
          </a:p>
          <a:p>
            <a:pPr>
              <a:lnSpc>
                <a:spcPct val="150000"/>
              </a:lnSpc>
            </a:pPr>
            <a:r>
              <a:rPr kumimoji="1" lang="zh-CN" altLang="en-US" sz="1200" dirty="0" smtClean="0"/>
              <a:t>科比</a:t>
            </a:r>
            <a:r>
              <a:rPr kumimoji="1" lang="en-US" altLang="zh-CN" sz="1200" dirty="0" smtClean="0"/>
              <a:t>NBA</a:t>
            </a:r>
            <a:r>
              <a:rPr kumimoji="1" lang="zh-CN" altLang="en-US" sz="1200" dirty="0" smtClean="0"/>
              <a:t>职业生涯（</a:t>
            </a:r>
            <a:r>
              <a:rPr kumimoji="1" lang="en-US" altLang="zh-CN" sz="1200" dirty="0" smtClean="0"/>
              <a:t>1996</a:t>
            </a:r>
            <a:r>
              <a:rPr kumimoji="1" lang="zh-CN" altLang="en-US" sz="1200" dirty="0" smtClean="0"/>
              <a:t>年至</a:t>
            </a:r>
            <a:r>
              <a:rPr kumimoji="1" lang="en-US" altLang="zh-CN" sz="1200" dirty="0" smtClean="0"/>
              <a:t>2016</a:t>
            </a:r>
            <a:r>
              <a:rPr kumimoji="1" lang="zh-CN" altLang="en-US" sz="1200" dirty="0" smtClean="0"/>
              <a:t>年）每一次投篮的数据</a:t>
            </a:r>
            <a:endParaRPr kumimoji="1" lang="en-US" altLang="zh-CN" sz="1200" dirty="0" smtClean="0"/>
          </a:p>
          <a:p>
            <a:pPr>
              <a:lnSpc>
                <a:spcPct val="150000"/>
              </a:lnSpc>
            </a:pPr>
            <a:r>
              <a:rPr kumimoji="1" lang="zh-CN" altLang="en-US" sz="1200" dirty="0" smtClean="0"/>
              <a:t>目的：根据科比投篮的位置和投球的方式等信息预测某次投球是否命中</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19</a:t>
            </a:fld>
            <a:endParaRPr lang="zh-CN" altLang="en-US"/>
          </a:p>
        </p:txBody>
      </p:sp>
    </p:spTree>
    <p:extLst>
      <p:ext uri="{BB962C8B-B14F-4D97-AF65-F5344CB8AC3E}">
        <p14:creationId xmlns="" xmlns:p14="http://schemas.microsoft.com/office/powerpoint/2010/main" val="1608058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154</a:t>
            </a:fld>
            <a:endParaRPr lang="zh-CN" altLang="en-US"/>
          </a:p>
        </p:txBody>
      </p:sp>
    </p:spTree>
    <p:extLst>
      <p:ext uri="{BB962C8B-B14F-4D97-AF65-F5344CB8AC3E}">
        <p14:creationId xmlns="" xmlns:p14="http://schemas.microsoft.com/office/powerpoint/2010/main" val="4898454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FF0000"/>
                </a:solidFill>
              </a:rPr>
              <a:t>我们来简单分析一下这三个样本。第一行代表的毕业生是一名男生，他有</a:t>
            </a:r>
            <a:r>
              <a:rPr lang="en-US" altLang="zh-CN" sz="1200" dirty="0" smtClean="0">
                <a:solidFill>
                  <a:srgbClr val="FF0000"/>
                </a:solidFill>
              </a:rPr>
              <a:t>7</a:t>
            </a:r>
            <a:r>
              <a:rPr lang="zh-CN" altLang="en-US" sz="1200" dirty="0" smtClean="0">
                <a:solidFill>
                  <a:srgbClr val="FF0000"/>
                </a:solidFill>
              </a:rPr>
              <a:t>个好友，在他的社交网络中，只有</a:t>
            </a:r>
            <a:r>
              <a:rPr lang="en-US" altLang="zh-CN" sz="1200" dirty="0" smtClean="0">
                <a:solidFill>
                  <a:srgbClr val="FF0000"/>
                </a:solidFill>
              </a:rPr>
              <a:t>"dance"</a:t>
            </a:r>
            <a:r>
              <a:rPr lang="zh-CN" altLang="en-US" sz="1200" dirty="0" smtClean="0">
                <a:solidFill>
                  <a:srgbClr val="FF0000"/>
                </a:solidFill>
              </a:rPr>
              <a:t>出现过一次，我们猜测他是一个不经常在社交平台发布状态的人。第二行代表的毕业生是一名女生，这位女生好友数为</a:t>
            </a:r>
            <a:r>
              <a:rPr lang="en-US" altLang="zh-CN" sz="1200" dirty="0" smtClean="0">
                <a:solidFill>
                  <a:srgbClr val="FF0000"/>
                </a:solidFill>
              </a:rPr>
              <a:t>0</a:t>
            </a:r>
            <a:r>
              <a:rPr lang="zh-CN" altLang="en-US" sz="1200" dirty="0" smtClean="0">
                <a:solidFill>
                  <a:srgbClr val="FF0000"/>
                </a:solidFill>
              </a:rPr>
              <a:t>，但是她的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"cute"</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a:t>
            </a:r>
            <a:r>
              <a:rPr lang="en-US" altLang="zh-CN" sz="1200" dirty="0" smtClean="0">
                <a:solidFill>
                  <a:srgbClr val="FF0000"/>
                </a:solidFill>
              </a:rPr>
              <a:t>"rock"</a:t>
            </a:r>
            <a:r>
              <a:rPr lang="zh-CN" altLang="en-US" sz="1200" dirty="0" smtClean="0">
                <a:solidFill>
                  <a:srgbClr val="FF0000"/>
                </a:solidFill>
              </a:rPr>
              <a:t>、</a:t>
            </a:r>
            <a:r>
              <a:rPr lang="en-US" altLang="zh-CN" sz="1200" dirty="0" smtClean="0">
                <a:solidFill>
                  <a:srgbClr val="FF0000"/>
                </a:solidFill>
              </a:rPr>
              <a:t>"god"</a:t>
            </a:r>
            <a:r>
              <a:rPr lang="zh-CN" altLang="en-US" sz="1200" dirty="0" smtClean="0">
                <a:solidFill>
                  <a:srgbClr val="FF0000"/>
                </a:solidFill>
              </a:rPr>
              <a:t>、</a:t>
            </a:r>
            <a:r>
              <a:rPr lang="en-US" altLang="zh-CN" sz="1200" dirty="0" smtClean="0">
                <a:solidFill>
                  <a:srgbClr val="FF0000"/>
                </a:solidFill>
              </a:rPr>
              <a:t>"hair"</a:t>
            </a:r>
            <a:r>
              <a:rPr lang="zh-CN" altLang="en-US" sz="1200" dirty="0" smtClean="0">
                <a:solidFill>
                  <a:srgbClr val="FF0000"/>
                </a:solidFill>
              </a:rPr>
              <a:t>、</a:t>
            </a:r>
            <a:r>
              <a:rPr lang="en-US" altLang="zh-CN" sz="1200" dirty="0" smtClean="0">
                <a:solidFill>
                  <a:srgbClr val="FF0000"/>
                </a:solidFill>
              </a:rPr>
              <a:t>"dress"</a:t>
            </a:r>
            <a:r>
              <a:rPr lang="zh-CN" altLang="en-US" sz="1200" dirty="0" smtClean="0">
                <a:solidFill>
                  <a:srgbClr val="FF0000"/>
                </a:solidFill>
              </a:rPr>
              <a:t>和</a:t>
            </a:r>
            <a:r>
              <a:rPr lang="en-US" altLang="zh-CN" sz="1200" dirty="0" smtClean="0">
                <a:solidFill>
                  <a:srgbClr val="FF0000"/>
                </a:solidFill>
              </a:rPr>
              <a:t>"mall"</a:t>
            </a:r>
            <a:r>
              <a:rPr lang="zh-CN" altLang="en-US" sz="1200" dirty="0" smtClean="0">
                <a:solidFill>
                  <a:srgbClr val="FF0000"/>
                </a:solidFill>
              </a:rPr>
              <a:t>的词频分别</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6</a:t>
            </a:r>
            <a:r>
              <a:rPr lang="zh-CN" altLang="en-US" sz="1200" dirty="0" smtClean="0">
                <a:solidFill>
                  <a:srgbClr val="FF0000"/>
                </a:solidFill>
              </a:rPr>
              <a:t>、</a:t>
            </a:r>
            <a:r>
              <a:rPr lang="en-US" altLang="zh-CN" sz="1200" dirty="0" smtClean="0">
                <a:solidFill>
                  <a:srgbClr val="FF0000"/>
                </a:solidFill>
              </a:rPr>
              <a:t>4</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我们猜测这位女生可能是一个追星的人，她喜欢一些球星和摇滚歌手，并且这位女生对时尚方面也很感兴趣，我们可以回想一下我们的社交网络中有没有这样的女生，或许我们也可以对号入座。第三位男生的好友数达到了惊人的</a:t>
            </a:r>
            <a:r>
              <a:rPr lang="en-US" altLang="zh-CN" sz="1200" dirty="0" smtClean="0">
                <a:solidFill>
                  <a:srgbClr val="FF0000"/>
                </a:solidFill>
              </a:rPr>
              <a:t>69</a:t>
            </a:r>
            <a:r>
              <a:rPr lang="zh-CN" altLang="en-US" sz="1200" dirty="0" smtClean="0">
                <a:solidFill>
                  <a:srgbClr val="FF0000"/>
                </a:solidFill>
              </a:rPr>
              <a:t>，他的</a:t>
            </a:r>
            <a:r>
              <a:rPr lang="en-US" altLang="zh-CN" sz="1200" dirty="0" smtClean="0">
                <a:solidFill>
                  <a:srgbClr val="FF0000"/>
                </a:solidFill>
              </a:rPr>
              <a:t>"football"</a:t>
            </a:r>
            <a:r>
              <a:rPr lang="zh-CN" altLang="en-US" sz="1200" dirty="0" smtClean="0">
                <a:solidFill>
                  <a:srgbClr val="FF0000"/>
                </a:solidFill>
              </a:rPr>
              <a:t>、</a:t>
            </a:r>
            <a:r>
              <a:rPr lang="en-US" altLang="zh-CN" sz="1200" dirty="0" smtClean="0">
                <a:solidFill>
                  <a:srgbClr val="FF0000"/>
                </a:solidFill>
              </a:rPr>
              <a:t>"band"</a:t>
            </a:r>
            <a:r>
              <a:rPr lang="zh-CN" altLang="en-US" sz="1200" dirty="0" smtClean="0">
                <a:solidFill>
                  <a:srgbClr val="FF0000"/>
                </a:solidFill>
              </a:rPr>
              <a:t>、</a:t>
            </a:r>
            <a:r>
              <a:rPr lang="en-US" altLang="zh-CN" sz="1200" dirty="0" smtClean="0">
                <a:solidFill>
                  <a:srgbClr val="FF0000"/>
                </a:solidFill>
              </a:rPr>
              <a:t>"music"</a:t>
            </a:r>
            <a:r>
              <a:rPr lang="zh-CN" altLang="en-US" sz="1200" dirty="0" smtClean="0">
                <a:solidFill>
                  <a:srgbClr val="FF0000"/>
                </a:solidFill>
              </a:rPr>
              <a:t>和</a:t>
            </a:r>
            <a:r>
              <a:rPr lang="en-US" altLang="zh-CN" sz="1200" dirty="0" smtClean="0">
                <a:solidFill>
                  <a:srgbClr val="FF0000"/>
                </a:solidFill>
              </a:rPr>
              <a:t>"death"</a:t>
            </a:r>
            <a:r>
              <a:rPr lang="zh-CN" altLang="en-US" sz="1200" dirty="0" smtClean="0">
                <a:solidFill>
                  <a:srgbClr val="FF0000"/>
                </a:solidFill>
              </a:rPr>
              <a:t>的词频分别为</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"2"</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和</a:t>
            </a:r>
            <a:r>
              <a:rPr lang="en-US" altLang="zh-CN" sz="1200" dirty="0" smtClean="0">
                <a:solidFill>
                  <a:srgbClr val="FF0000"/>
                </a:solidFill>
              </a:rPr>
              <a:t>"1"</a:t>
            </a:r>
            <a:r>
              <a:rPr lang="zh-CN" altLang="en-US" sz="1200" dirty="0" smtClean="0">
                <a:solidFill>
                  <a:srgbClr val="FF0000"/>
                </a:solidFill>
              </a:rPr>
              <a:t>，这种人就是我们常称的“交际草”，他可能是因为踢球很棒，或者是自己在学校经常参与乐队演出，所以会吸引许许多多的人关注他，并且成为他的朋友。</a:t>
            </a:r>
            <a:endParaRPr kumimoji="1" lang="zh-CN" altLang="en-US" sz="1200" dirty="0" smtClean="0">
              <a:solidFill>
                <a:srgbClr val="FF0000"/>
              </a:solidFill>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155</a:t>
            </a:fld>
            <a:endParaRPr lang="zh-CN" altLang="en-US"/>
          </a:p>
        </p:txBody>
      </p:sp>
    </p:spTree>
    <p:extLst>
      <p:ext uri="{BB962C8B-B14F-4D97-AF65-F5344CB8AC3E}">
        <p14:creationId xmlns="" xmlns:p14="http://schemas.microsoft.com/office/powerpoint/2010/main" val="15817274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观察发现，</a:t>
            </a:r>
            <a:r>
              <a:rPr kumimoji="1" lang="en-US" altLang="zh-CN" sz="1200" dirty="0" smtClean="0"/>
              <a:t>"</a:t>
            </a:r>
            <a:r>
              <a:rPr kumimoji="1" lang="en-US" altLang="zh-CN" sz="1400" dirty="0" smtClean="0">
                <a:latin typeface="Monaco"/>
              </a:rPr>
              <a:t>age</a:t>
            </a:r>
            <a:r>
              <a:rPr kumimoji="1" lang="en-US" altLang="zh-CN" sz="1200" dirty="0" smtClean="0"/>
              <a:t>"</a:t>
            </a:r>
            <a:r>
              <a:rPr kumimoji="1" lang="zh-CN" altLang="en-US" sz="1200" dirty="0" smtClean="0"/>
              <a:t>列表的第五个元素为</a:t>
            </a:r>
            <a:r>
              <a:rPr kumimoji="1" lang="en-US" altLang="zh-CN" sz="1200" dirty="0" smtClean="0"/>
              <a:t>"''",</a:t>
            </a:r>
            <a:r>
              <a:rPr kumimoji="1" lang="zh-CN" altLang="en-US" sz="1200" dirty="0" smtClean="0"/>
              <a:t>这种空的字符串表示该值为缺失值。缺失值的产生原因各种各样，比如数据录入的疏忽或者数据采集时未采集到该值等，都会导致缺失值的出现。缺失值的存在会影响数据分析结果，所以我们必须对其进行处理。在缺失值所占比例较小的时候，我们可以直接删除拥有缺失值的样本。</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156</a:t>
            </a:fld>
            <a:endParaRPr lang="zh-CN" altLang="en-US"/>
          </a:p>
        </p:txBody>
      </p:sp>
    </p:spTree>
    <p:extLst>
      <p:ext uri="{BB962C8B-B14F-4D97-AF65-F5344CB8AC3E}">
        <p14:creationId xmlns="" xmlns:p14="http://schemas.microsoft.com/office/powerpoint/2010/main" val="1795811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在这里，我们使用</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来存储缺失值的数量，用</a:t>
            </a:r>
            <a:r>
              <a:rPr kumimoji="1" lang="en-US" altLang="zh-CN" sz="1200" dirty="0" smtClean="0"/>
              <a:t>"</a:t>
            </a:r>
            <a:r>
              <a:rPr kumimoji="1" lang="en-US" altLang="zh-CN" sz="1200" dirty="0" smtClean="0">
                <a:latin typeface="Monaco"/>
              </a:rPr>
              <a:t>for</a:t>
            </a:r>
            <a:r>
              <a:rPr kumimoji="1" lang="en-US" altLang="zh-CN" sz="1200" dirty="0" smtClean="0"/>
              <a:t>"</a:t>
            </a:r>
            <a:r>
              <a:rPr kumimoji="1" lang="zh-CN" altLang="en-US" sz="1200" dirty="0" smtClean="0"/>
              <a:t>循环来遍历整个</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元素，然后使用</a:t>
            </a:r>
            <a:r>
              <a:rPr kumimoji="1" lang="en-US" altLang="zh-CN" sz="1200" dirty="0" smtClean="0"/>
              <a:t>"if"</a:t>
            </a:r>
            <a:r>
              <a:rPr kumimoji="1" lang="zh-CN" altLang="en-US" sz="1200" dirty="0" smtClean="0"/>
              <a:t>判断语句判断元素</a:t>
            </a:r>
            <a:r>
              <a:rPr kumimoji="1" lang="en-US" altLang="zh-CN" sz="1200" dirty="0" smtClean="0"/>
              <a:t>"</a:t>
            </a:r>
            <a:r>
              <a:rPr kumimoji="1" lang="en-US" altLang="zh-CN" sz="1200" dirty="0" smtClean="0">
                <a:latin typeface="Monaco"/>
              </a:rPr>
              <a:t>row</a:t>
            </a:r>
            <a:r>
              <a:rPr kumimoji="1" lang="en-US" altLang="zh-CN" sz="1200" dirty="0" smtClean="0"/>
              <a:t>"</a:t>
            </a:r>
            <a:r>
              <a:rPr kumimoji="1" lang="zh-CN" altLang="en-US" sz="1200" dirty="0" smtClean="0"/>
              <a:t>是否为缺失值</a:t>
            </a:r>
            <a:r>
              <a:rPr kumimoji="1" lang="en-US" altLang="zh-CN" sz="1200" dirty="0" smtClean="0"/>
              <a:t>"''"</a:t>
            </a:r>
            <a:r>
              <a:rPr kumimoji="1" lang="zh-CN" altLang="en-US" sz="1200" dirty="0" smtClean="0"/>
              <a:t>，如果是的话，就让</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计数加</a:t>
            </a:r>
            <a:r>
              <a:rPr kumimoji="1" lang="en-US" altLang="zh-CN" sz="1200" dirty="0" smtClean="0"/>
              <a:t>1</a:t>
            </a:r>
            <a:r>
              <a:rPr kumimoji="1" lang="zh-CN" altLang="en-US" sz="1200" dirty="0" smtClean="0"/>
              <a:t>，最后我们除以</a:t>
            </a:r>
            <a:r>
              <a:rPr kumimoji="1" lang="en-US" altLang="zh-CN" sz="1200" dirty="0" smtClean="0"/>
              <a:t>"</a:t>
            </a:r>
            <a:r>
              <a:rPr kumimoji="1" lang="en-US" altLang="zh-CN" sz="1200" dirty="0" smtClean="0">
                <a:latin typeface="Monaco"/>
              </a:rPr>
              <a:t>age</a:t>
            </a:r>
            <a:r>
              <a:rPr kumimoji="1" lang="en-US" altLang="zh-CN" sz="1200" dirty="0" smtClean="0"/>
              <a:t>"</a:t>
            </a:r>
            <a:r>
              <a:rPr kumimoji="1" lang="zh-CN" altLang="en-US" sz="1200" dirty="0" smtClean="0"/>
              <a:t>元素的长度（即元素个数）</a:t>
            </a:r>
            <a:r>
              <a:rPr kumimoji="1" lang="en-US" altLang="zh-CN" sz="1200" dirty="0" smtClean="0"/>
              <a:t>"</a:t>
            </a:r>
            <a:r>
              <a:rPr kumimoji="1" lang="en-US" altLang="zh-CN" sz="1200" dirty="0" err="1" smtClean="0">
                <a:latin typeface="Monaco"/>
              </a:rPr>
              <a:t>len</a:t>
            </a:r>
            <a:r>
              <a:rPr kumimoji="1" lang="en-US" altLang="zh-CN" sz="1200" dirty="0" smtClean="0">
                <a:latin typeface="Monaco"/>
              </a:rPr>
              <a:t>(age</a:t>
            </a:r>
            <a:r>
              <a:rPr kumimoji="1" lang="en-US" altLang="zh-CN" sz="1200" dirty="0" smtClean="0"/>
              <a:t>)"</a:t>
            </a:r>
            <a:r>
              <a:rPr kumimoji="1" lang="zh-CN" altLang="en-US" sz="1200" dirty="0" smtClean="0"/>
              <a:t>，就得到了缺失值的占比。这里一定要注意</a:t>
            </a:r>
            <a:r>
              <a:rPr kumimoji="1" lang="en-US" altLang="zh-CN" sz="1200" dirty="0" smtClean="0"/>
              <a:t>"count"</a:t>
            </a:r>
            <a:r>
              <a:rPr kumimoji="1" lang="zh-CN" altLang="en-US" sz="1200" dirty="0" smtClean="0"/>
              <a:t>需要是一个浮点数，这样才能使用</a:t>
            </a:r>
            <a:r>
              <a:rPr kumimoji="1" lang="en-US" altLang="zh-CN" sz="1200" dirty="0" smtClean="0"/>
              <a:t>"/"</a:t>
            </a:r>
            <a:r>
              <a:rPr kumimoji="1" lang="zh-CN" altLang="en-US" sz="1200" dirty="0" smtClean="0"/>
              <a:t>得到除运算的结果（回忆一下“取整”和“除运算”的区别），因此我们在初始化时将</a:t>
            </a:r>
            <a:r>
              <a:rPr kumimoji="1" lang="en-US" altLang="zh-CN" sz="1200" dirty="0" smtClean="0"/>
              <a:t>"0.0"</a:t>
            </a:r>
            <a:r>
              <a:rPr kumimoji="1" lang="zh-CN" altLang="en-US" sz="1200" dirty="0" smtClean="0"/>
              <a:t>赋值给</a:t>
            </a:r>
            <a:r>
              <a:rPr kumimoji="1" lang="en-US" altLang="zh-CN" sz="1200" dirty="0" smtClean="0"/>
              <a:t>"</a:t>
            </a:r>
            <a:r>
              <a:rPr kumimoji="1" lang="en-US" altLang="zh-CN" sz="1200" dirty="0" smtClean="0">
                <a:latin typeface="Monaco"/>
              </a:rPr>
              <a:t>count</a:t>
            </a:r>
            <a:r>
              <a:rPr kumimoji="1" lang="en-US" altLang="zh-CN" sz="1200" dirty="0" smtClean="0"/>
              <a:t>"</a:t>
            </a:r>
            <a:r>
              <a:rPr kumimoji="1" lang="zh-CN" altLang="en-US" sz="1200" dirty="0" smtClean="0"/>
              <a:t>。</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157</a:t>
            </a:fld>
            <a:endParaRPr lang="zh-CN" altLang="en-US"/>
          </a:p>
        </p:txBody>
      </p:sp>
    </p:spTree>
    <p:extLst>
      <p:ext uri="{BB962C8B-B14F-4D97-AF65-F5344CB8AC3E}">
        <p14:creationId xmlns="" xmlns:p14="http://schemas.microsoft.com/office/powerpoint/2010/main" val="505664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此处有均值填补 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158</a:t>
            </a:fld>
            <a:endParaRPr lang="zh-CN" altLang="en-US"/>
          </a:p>
        </p:txBody>
      </p:sp>
    </p:spTree>
    <p:extLst>
      <p:ext uri="{BB962C8B-B14F-4D97-AF65-F5344CB8AC3E}">
        <p14:creationId xmlns="" xmlns:p14="http://schemas.microsoft.com/office/powerpoint/2010/main" val="13271615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我们惊讶地发现， </a:t>
            </a:r>
            <a:r>
              <a:rPr kumimoji="1" lang="en-US" altLang="zh-CN" sz="1400" dirty="0" err="1" smtClean="0">
                <a:latin typeface="Monaco"/>
              </a:rPr>
              <a:t>age_without_missing</a:t>
            </a:r>
            <a:r>
              <a:rPr kumimoji="1" lang="zh-CN" altLang="en-US" sz="1200" dirty="0" smtClean="0"/>
              <a:t> 中的最大值为</a:t>
            </a:r>
            <a:r>
              <a:rPr kumimoji="1" lang="en-US" altLang="zh-CN" sz="1200" dirty="0" smtClean="0"/>
              <a:t>"106.927"</a:t>
            </a:r>
            <a:r>
              <a:rPr kumimoji="1" lang="zh-CN" altLang="en-US" sz="1200" dirty="0" smtClean="0"/>
              <a:t>，最小值为</a:t>
            </a:r>
            <a:r>
              <a:rPr kumimoji="1" lang="en-US" altLang="zh-CN" sz="1200" dirty="0" smtClean="0"/>
              <a:t>"5.194"</a:t>
            </a:r>
            <a:r>
              <a:rPr kumimoji="1" lang="zh-CN" altLang="en-US" sz="1200" dirty="0" smtClean="0"/>
              <a:t>，这显然与高中毕业生的年龄不符，我们可能见过</a:t>
            </a:r>
            <a:r>
              <a:rPr kumimoji="1" lang="en-US" altLang="zh-CN" sz="1200" dirty="0" smtClean="0"/>
              <a:t>15</a:t>
            </a:r>
            <a:r>
              <a:rPr kumimoji="1" lang="zh-CN" altLang="en-US" sz="1200" dirty="0" smtClean="0"/>
              <a:t>岁读大学的，但是</a:t>
            </a:r>
            <a:r>
              <a:rPr kumimoji="1" lang="en-US" altLang="zh-CN" sz="1200" dirty="0" smtClean="0"/>
              <a:t>5</a:t>
            </a:r>
            <a:r>
              <a:rPr kumimoji="1" lang="zh-CN" altLang="en-US" sz="1200" dirty="0" smtClean="0"/>
              <a:t>岁读高中的绝对是一件匪夷所思的事情。</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159</a:t>
            </a:fld>
            <a:endParaRPr lang="zh-CN" altLang="en-US"/>
          </a:p>
        </p:txBody>
      </p:sp>
    </p:spTree>
    <p:extLst>
      <p:ext uri="{BB962C8B-B14F-4D97-AF65-F5344CB8AC3E}">
        <p14:creationId xmlns="" xmlns:p14="http://schemas.microsoft.com/office/powerpoint/2010/main" val="2929235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160</a:t>
            </a:fld>
            <a:endParaRPr lang="zh-CN" altLang="en-US"/>
          </a:p>
        </p:txBody>
      </p:sp>
    </p:spTree>
    <p:extLst>
      <p:ext uri="{BB962C8B-B14F-4D97-AF65-F5344CB8AC3E}">
        <p14:creationId xmlns="" xmlns:p14="http://schemas.microsoft.com/office/powerpoint/2010/main" val="17787983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类的实例将在类的部分详细阐述</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161</a:t>
            </a:fld>
            <a:endParaRPr lang="zh-CN" altLang="en-US"/>
          </a:p>
        </p:txBody>
      </p:sp>
    </p:spTree>
    <p:extLst>
      <p:ext uri="{BB962C8B-B14F-4D97-AF65-F5344CB8AC3E}">
        <p14:creationId xmlns="" xmlns:p14="http://schemas.microsoft.com/office/powerpoint/2010/main" val="142393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162</a:t>
            </a:fld>
            <a:endParaRPr lang="zh-CN" altLang="en-US"/>
          </a:p>
        </p:txBody>
      </p:sp>
    </p:spTree>
    <p:extLst>
      <p:ext uri="{BB962C8B-B14F-4D97-AF65-F5344CB8AC3E}">
        <p14:creationId xmlns="" xmlns:p14="http://schemas.microsoft.com/office/powerpoint/2010/main" val="3074025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163</a:t>
            </a:fld>
            <a:endParaRPr lang="zh-CN" altLang="en-US"/>
          </a:p>
        </p:txBody>
      </p:sp>
    </p:spTree>
    <p:extLst>
      <p:ext uri="{BB962C8B-B14F-4D97-AF65-F5344CB8AC3E}">
        <p14:creationId xmlns="" xmlns:p14="http://schemas.microsoft.com/office/powerpoint/2010/main" val="164833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a:t>
            </a:fld>
            <a:endParaRPr lang="zh-CN" altLang="en-US"/>
          </a:p>
        </p:txBody>
      </p:sp>
    </p:spTree>
    <p:extLst>
      <p:ext uri="{BB962C8B-B14F-4D97-AF65-F5344CB8AC3E}">
        <p14:creationId xmlns="" xmlns:p14="http://schemas.microsoft.com/office/powerpoint/2010/main" val="68183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164</a:t>
            </a:fld>
            <a:endParaRPr lang="zh-CN" altLang="en-US"/>
          </a:p>
        </p:txBody>
      </p:sp>
    </p:spTree>
    <p:extLst>
      <p:ext uri="{BB962C8B-B14F-4D97-AF65-F5344CB8AC3E}">
        <p14:creationId xmlns="" xmlns:p14="http://schemas.microsoft.com/office/powerpoint/2010/main" val="15852949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165</a:t>
            </a:fld>
            <a:endParaRPr lang="zh-CN" altLang="en-US"/>
          </a:p>
        </p:txBody>
      </p:sp>
    </p:spTree>
    <p:extLst>
      <p:ext uri="{BB962C8B-B14F-4D97-AF65-F5344CB8AC3E}">
        <p14:creationId xmlns="" xmlns:p14="http://schemas.microsoft.com/office/powerpoint/2010/main" val="157582547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168</a:t>
            </a:fld>
            <a:endParaRPr lang="zh-CN" altLang="en-US"/>
          </a:p>
        </p:txBody>
      </p:sp>
    </p:spTree>
    <p:extLst>
      <p:ext uri="{BB962C8B-B14F-4D97-AF65-F5344CB8AC3E}">
        <p14:creationId xmlns="" xmlns:p14="http://schemas.microsoft.com/office/powerpoint/2010/main" val="1033041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Microsoft YaHei Light" charset="-122"/>
                <a:ea typeface="Microsoft YaHei Light" charset="-122"/>
                <a:cs typeface="Microsoft YaHei Light" charset="-122"/>
              </a:rPr>
              <a:t>其提供各种现成方法能够节省我们很多对数据处理过程的</a:t>
            </a:r>
            <a:r>
              <a:rPr lang="en-US" altLang="zh-CN" sz="1100" dirty="0" smtClean="0">
                <a:latin typeface="Microsoft YaHei Light" charset="-122"/>
                <a:ea typeface="Microsoft YaHei Light" charset="-122"/>
                <a:cs typeface="Microsoft YaHei Light" charset="-122"/>
              </a:rPr>
              <a:t>code</a:t>
            </a:r>
            <a:r>
              <a:rPr lang="zh-CN" altLang="en-US" sz="1100" dirty="0" smtClean="0">
                <a:latin typeface="Microsoft YaHei Light" charset="-122"/>
                <a:ea typeface="Microsoft YaHei Light" charset="-122"/>
                <a:cs typeface="Microsoft YaHei Light" charset="-122"/>
              </a:rPr>
              <a:t>时间</a:t>
            </a:r>
            <a:endParaRPr lang="en-US" altLang="zh-CN" sz="11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169</a:t>
            </a:fld>
            <a:endParaRPr lang="zh-CN" altLang="en-US">
              <a:solidFill>
                <a:prstClr val="black"/>
              </a:solidFill>
            </a:endParaRPr>
          </a:p>
        </p:txBody>
      </p:sp>
    </p:spTree>
    <p:extLst>
      <p:ext uri="{BB962C8B-B14F-4D97-AF65-F5344CB8AC3E}">
        <p14:creationId xmlns="" xmlns:p14="http://schemas.microsoft.com/office/powerpoint/2010/main" val="13429480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170</a:t>
            </a:fld>
            <a:endParaRPr lang="zh-CN" altLang="en-US">
              <a:solidFill>
                <a:prstClr val="black"/>
              </a:solidFill>
            </a:endParaRPr>
          </a:p>
        </p:txBody>
      </p:sp>
    </p:spTree>
    <p:extLst>
      <p:ext uri="{BB962C8B-B14F-4D97-AF65-F5344CB8AC3E}">
        <p14:creationId xmlns="" xmlns:p14="http://schemas.microsoft.com/office/powerpoint/2010/main" val="194205135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171</a:t>
            </a:fld>
            <a:endParaRPr lang="zh-CN" altLang="en-US">
              <a:solidFill>
                <a:prstClr val="black"/>
              </a:solidFill>
            </a:endParaRPr>
          </a:p>
        </p:txBody>
      </p:sp>
    </p:spTree>
    <p:extLst>
      <p:ext uri="{BB962C8B-B14F-4D97-AF65-F5344CB8AC3E}">
        <p14:creationId xmlns="" xmlns:p14="http://schemas.microsoft.com/office/powerpoint/2010/main" val="17000652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172</a:t>
            </a:fld>
            <a:endParaRPr lang="zh-CN" altLang="en-US">
              <a:solidFill>
                <a:prstClr val="black"/>
              </a:solidFill>
            </a:endParaRPr>
          </a:p>
        </p:txBody>
      </p:sp>
    </p:spTree>
    <p:extLst>
      <p:ext uri="{BB962C8B-B14F-4D97-AF65-F5344CB8AC3E}">
        <p14:creationId xmlns="" xmlns:p14="http://schemas.microsoft.com/office/powerpoint/2010/main" val="1336440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 xmlns:p14="http://schemas.microsoft.com/office/powerpoint/2010/main" val="7129360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174</a:t>
            </a:fld>
            <a:endParaRPr lang="zh-CN" altLang="en-US">
              <a:solidFill>
                <a:prstClr val="black"/>
              </a:solidFill>
            </a:endParaRPr>
          </a:p>
        </p:txBody>
      </p:sp>
    </p:spTree>
    <p:extLst>
      <p:ext uri="{BB962C8B-B14F-4D97-AF65-F5344CB8AC3E}">
        <p14:creationId xmlns="" xmlns:p14="http://schemas.microsoft.com/office/powerpoint/2010/main" val="11108931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175</a:t>
            </a:fld>
            <a:endParaRPr lang="zh-CN" altLang="en-US">
              <a:solidFill>
                <a:prstClr val="black"/>
              </a:solidFill>
            </a:endParaRPr>
          </a:p>
        </p:txBody>
      </p:sp>
    </p:spTree>
    <p:extLst>
      <p:ext uri="{BB962C8B-B14F-4D97-AF65-F5344CB8AC3E}">
        <p14:creationId xmlns="" xmlns:p14="http://schemas.microsoft.com/office/powerpoint/2010/main" val="1628171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a:t>
            </a:fld>
            <a:endParaRPr lang="zh-CN" altLang="en-US"/>
          </a:p>
        </p:txBody>
      </p:sp>
    </p:spTree>
    <p:extLst>
      <p:ext uri="{BB962C8B-B14F-4D97-AF65-F5344CB8AC3E}">
        <p14:creationId xmlns="" xmlns:p14="http://schemas.microsoft.com/office/powerpoint/2010/main" val="49579016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176</a:t>
            </a:fld>
            <a:endParaRPr lang="zh-CN" altLang="en-US">
              <a:solidFill>
                <a:prstClr val="black"/>
              </a:solidFill>
            </a:endParaRPr>
          </a:p>
        </p:txBody>
      </p:sp>
    </p:spTree>
    <p:extLst>
      <p:ext uri="{BB962C8B-B14F-4D97-AF65-F5344CB8AC3E}">
        <p14:creationId xmlns="" xmlns:p14="http://schemas.microsoft.com/office/powerpoint/2010/main" val="22782616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177</a:t>
            </a:fld>
            <a:endParaRPr lang="zh-CN" altLang="en-US">
              <a:solidFill>
                <a:prstClr val="black"/>
              </a:solidFill>
            </a:endParaRPr>
          </a:p>
        </p:txBody>
      </p:sp>
    </p:spTree>
    <p:extLst>
      <p:ext uri="{BB962C8B-B14F-4D97-AF65-F5344CB8AC3E}">
        <p14:creationId xmlns="" xmlns:p14="http://schemas.microsoft.com/office/powerpoint/2010/main" val="3101868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178</a:t>
            </a:fld>
            <a:endParaRPr lang="zh-CN" altLang="en-US">
              <a:solidFill>
                <a:prstClr val="black"/>
              </a:solidFill>
            </a:endParaRPr>
          </a:p>
        </p:txBody>
      </p:sp>
    </p:spTree>
    <p:extLst>
      <p:ext uri="{BB962C8B-B14F-4D97-AF65-F5344CB8AC3E}">
        <p14:creationId xmlns="" xmlns:p14="http://schemas.microsoft.com/office/powerpoint/2010/main" val="6380856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179</a:t>
            </a:fld>
            <a:endParaRPr lang="zh-CN" altLang="en-US">
              <a:solidFill>
                <a:prstClr val="black"/>
              </a:solidFill>
            </a:endParaRPr>
          </a:p>
        </p:txBody>
      </p:sp>
    </p:spTree>
    <p:extLst>
      <p:ext uri="{BB962C8B-B14F-4D97-AF65-F5344CB8AC3E}">
        <p14:creationId xmlns="" xmlns:p14="http://schemas.microsoft.com/office/powerpoint/2010/main" val="185848929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180</a:t>
            </a:fld>
            <a:endParaRPr lang="zh-CN" altLang="en-US">
              <a:solidFill>
                <a:prstClr val="black"/>
              </a:solidFill>
            </a:endParaRPr>
          </a:p>
        </p:txBody>
      </p:sp>
    </p:spTree>
    <p:extLst>
      <p:ext uri="{BB962C8B-B14F-4D97-AF65-F5344CB8AC3E}">
        <p14:creationId xmlns="" xmlns:p14="http://schemas.microsoft.com/office/powerpoint/2010/main" val="655227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 </a:t>
            </a:r>
            <a:r>
              <a:rPr lang="en-US" altLang="zh-CN" sz="1100" dirty="0" err="1" smtClean="0">
                <a:latin typeface="Monaco" charset="0"/>
                <a:ea typeface="Monaco" charset="0"/>
                <a:cs typeface="Monaco" charset="0"/>
              </a:rPr>
              <a:t>vstack</a:t>
            </a:r>
            <a:r>
              <a:rPr lang="zh-CN" altLang="en-US" sz="1100" dirty="0" smtClean="0">
                <a:latin typeface="Microsoft YaHei Light" charset="-122"/>
                <a:ea typeface="Microsoft YaHei Light" charset="-122"/>
                <a:cs typeface="Microsoft YaHei Light" charset="-122"/>
              </a:rPr>
              <a:t> 将两个 </a:t>
            </a:r>
            <a:r>
              <a:rPr lang="en-US" altLang="zh-CN" sz="1100" dirty="0" err="1" smtClean="0">
                <a:latin typeface="Monaco" charset="0"/>
                <a:ea typeface="Monaco" charset="0"/>
                <a:cs typeface="Monaco" charset="0"/>
              </a:rPr>
              <a:t>ndarray</a:t>
            </a:r>
            <a:r>
              <a:rPr lang="zh-CN" altLang="en-US" sz="1100" dirty="0" smtClean="0">
                <a:latin typeface="Microsoft YaHei Light" charset="-122"/>
                <a:ea typeface="Microsoft YaHei Light" charset="-122"/>
                <a:cs typeface="Microsoft YaHei Light" charset="-122"/>
              </a:rPr>
              <a:t> 沿着纵轴进行拼接</a:t>
            </a:r>
            <a:endParaRPr lang="en-US" altLang="zh-CN" sz="11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a:t>
            </a:r>
            <a:r>
              <a:rPr lang="zh-CN" altLang="en-US" sz="1100" dirty="0" smtClean="0">
                <a:latin typeface="Monaco" charset="0"/>
                <a:ea typeface="Monaco" charset="0"/>
                <a:cs typeface="Monaco" charset="0"/>
              </a:rPr>
              <a:t> </a:t>
            </a:r>
            <a:r>
              <a:rPr lang="en-US" altLang="zh-CN" sz="1100" dirty="0" err="1" smtClean="0">
                <a:latin typeface="Monaco" charset="0"/>
                <a:ea typeface="Monaco" charset="0"/>
                <a:cs typeface="Monaco" charset="0"/>
              </a:rPr>
              <a:t>hstack</a:t>
            </a:r>
            <a:r>
              <a:rPr lang="zh-CN" altLang="en-US" sz="1100" dirty="0" smtClean="0">
                <a:latin typeface="Monaco" charset="0"/>
                <a:ea typeface="Monaco" charset="0"/>
                <a:cs typeface="Monaco" charset="0"/>
              </a:rPr>
              <a:t> </a:t>
            </a:r>
            <a:r>
              <a:rPr lang="zh-CN" altLang="en-US" sz="1100" dirty="0" smtClean="0">
                <a:latin typeface="Microsoft YaHei Light" charset="-122"/>
                <a:ea typeface="Microsoft YaHei Light" charset="-122"/>
                <a:cs typeface="Microsoft YaHei Light" charset="-122"/>
              </a:rPr>
              <a:t>将两个 </a:t>
            </a:r>
            <a:r>
              <a:rPr lang="en-US" altLang="zh-CN" sz="1100" dirty="0" err="1" smtClean="0">
                <a:latin typeface="Monaco" charset="0"/>
                <a:ea typeface="Monaco" charset="0"/>
                <a:cs typeface="Monaco" charset="0"/>
              </a:rPr>
              <a:t>ndarray</a:t>
            </a:r>
            <a:r>
              <a:rPr lang="zh-CN" altLang="en-US" sz="1100" dirty="0" smtClean="0">
                <a:latin typeface="Microsoft YaHei Light" charset="-122"/>
                <a:ea typeface="Microsoft YaHei Light" charset="-122"/>
                <a:cs typeface="Microsoft YaHei Light" charset="-122"/>
              </a:rPr>
              <a:t> 沿着横轴进行拼接</a:t>
            </a:r>
            <a:endParaRPr lang="en-US" altLang="zh-CN" sz="11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1100" dirty="0" smtClean="0">
                <a:latin typeface="Microsoft YaHei Light" charset="-122"/>
                <a:ea typeface="Microsoft YaHei Light" charset="-122"/>
                <a:cs typeface="Microsoft YaHei Light" charset="-122"/>
              </a:rPr>
              <a:t>通过 </a:t>
            </a:r>
            <a:r>
              <a:rPr lang="en-US" altLang="zh-CN" sz="1100" dirty="0" smtClean="0">
                <a:latin typeface="Monaco" charset="0"/>
                <a:ea typeface="Monaco" charset="0"/>
                <a:cs typeface="Monaco" charset="0"/>
              </a:rPr>
              <a:t>concatenate</a:t>
            </a:r>
            <a:r>
              <a:rPr lang="zh-CN" altLang="en-US" sz="1100" dirty="0" smtClean="0">
                <a:latin typeface="Microsoft YaHei Light" charset="-122"/>
                <a:ea typeface="Microsoft YaHei Light" charset="-122"/>
                <a:cs typeface="Microsoft YaHei Light" charset="-122"/>
              </a:rPr>
              <a:t> 方法进行拼接</a:t>
            </a:r>
            <a:endParaRPr lang="en-US" altLang="zh-CN" sz="1100" dirty="0" smtClean="0">
              <a:latin typeface="Microsoft YaHei Light" charset="-122"/>
              <a:ea typeface="Microsoft YaHei Light" charset="-122"/>
              <a:cs typeface="Microsoft YaHei 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181</a:t>
            </a:fld>
            <a:endParaRPr lang="zh-CN" altLang="en-US">
              <a:solidFill>
                <a:prstClr val="black"/>
              </a:solidFill>
            </a:endParaRPr>
          </a:p>
        </p:txBody>
      </p:sp>
    </p:spTree>
    <p:extLst>
      <p:ext uri="{BB962C8B-B14F-4D97-AF65-F5344CB8AC3E}">
        <p14:creationId xmlns="" xmlns:p14="http://schemas.microsoft.com/office/powerpoint/2010/main" val="608815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182</a:t>
            </a:fld>
            <a:endParaRPr lang="zh-CN" altLang="en-US">
              <a:solidFill>
                <a:prstClr val="black"/>
              </a:solidFill>
            </a:endParaRPr>
          </a:p>
        </p:txBody>
      </p:sp>
    </p:spTree>
    <p:extLst>
      <p:ext uri="{BB962C8B-B14F-4D97-AF65-F5344CB8AC3E}">
        <p14:creationId xmlns="" xmlns:p14="http://schemas.microsoft.com/office/powerpoint/2010/main" val="2344134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183</a:t>
            </a:fld>
            <a:endParaRPr lang="zh-CN" altLang="en-US">
              <a:solidFill>
                <a:prstClr val="black"/>
              </a:solidFill>
            </a:endParaRPr>
          </a:p>
        </p:txBody>
      </p:sp>
    </p:spTree>
    <p:extLst>
      <p:ext uri="{BB962C8B-B14F-4D97-AF65-F5344CB8AC3E}">
        <p14:creationId xmlns="" xmlns:p14="http://schemas.microsoft.com/office/powerpoint/2010/main" val="41525494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184</a:t>
            </a:fld>
            <a:endParaRPr lang="zh-CN" altLang="en-US">
              <a:solidFill>
                <a:prstClr val="black"/>
              </a:solidFill>
            </a:endParaRPr>
          </a:p>
        </p:txBody>
      </p:sp>
    </p:spTree>
    <p:extLst>
      <p:ext uri="{BB962C8B-B14F-4D97-AF65-F5344CB8AC3E}">
        <p14:creationId xmlns="" xmlns:p14="http://schemas.microsoft.com/office/powerpoint/2010/main" val="134053529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185</a:t>
            </a:fld>
            <a:endParaRPr lang="zh-CN" altLang="en-US">
              <a:solidFill>
                <a:prstClr val="black"/>
              </a:solidFill>
            </a:endParaRPr>
          </a:p>
        </p:txBody>
      </p:sp>
    </p:spTree>
    <p:extLst>
      <p:ext uri="{BB962C8B-B14F-4D97-AF65-F5344CB8AC3E}">
        <p14:creationId xmlns="" xmlns:p14="http://schemas.microsoft.com/office/powerpoint/2010/main" val="80421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22</a:t>
            </a:fld>
            <a:endParaRPr lang="zh-CN" altLang="en-US"/>
          </a:p>
        </p:txBody>
      </p:sp>
    </p:spTree>
    <p:extLst>
      <p:ext uri="{BB962C8B-B14F-4D97-AF65-F5344CB8AC3E}">
        <p14:creationId xmlns="" xmlns:p14="http://schemas.microsoft.com/office/powerpoint/2010/main" val="1757689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我们都知道，进来的数据每一个列向量代表的是一个变量，而每个变量都有自己的命名。如果我在索引抽取数据的时候可以根据变量名字来命名那不是十分的方便和好理解？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186</a:t>
            </a:fld>
            <a:endParaRPr lang="zh-CN" altLang="en-US">
              <a:solidFill>
                <a:prstClr val="black"/>
              </a:solidFill>
            </a:endParaRPr>
          </a:p>
        </p:txBody>
      </p:sp>
    </p:spTree>
    <p:extLst>
      <p:ext uri="{BB962C8B-B14F-4D97-AF65-F5344CB8AC3E}">
        <p14:creationId xmlns="" xmlns:p14="http://schemas.microsoft.com/office/powerpoint/2010/main" val="121309015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187</a:t>
            </a:fld>
            <a:endParaRPr lang="zh-CN" altLang="en-US">
              <a:solidFill>
                <a:prstClr val="black"/>
              </a:solidFill>
            </a:endParaRPr>
          </a:p>
        </p:txBody>
      </p:sp>
    </p:spTree>
    <p:extLst>
      <p:ext uri="{BB962C8B-B14F-4D97-AF65-F5344CB8AC3E}">
        <p14:creationId xmlns="" xmlns:p14="http://schemas.microsoft.com/office/powerpoint/2010/main" val="150380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188</a:t>
            </a:fld>
            <a:endParaRPr lang="zh-CN" altLang="en-US">
              <a:solidFill>
                <a:prstClr val="black"/>
              </a:solidFill>
            </a:endParaRPr>
          </a:p>
        </p:txBody>
      </p:sp>
    </p:spTree>
    <p:extLst>
      <p:ext uri="{BB962C8B-B14F-4D97-AF65-F5344CB8AC3E}">
        <p14:creationId xmlns="" xmlns:p14="http://schemas.microsoft.com/office/powerpoint/2010/main" val="11662721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prstClr val="black"/>
                </a:solidFill>
                <a:latin typeface="微软雅黑 Light" panose="020B0502040204020203" pitchFamily="34" charset="-122"/>
                <a:ea typeface="微软雅黑 Light" panose="020B0502040204020203" pitchFamily="34" charset="-122"/>
              </a:rPr>
              <a:t>Numpy</a:t>
            </a:r>
            <a:r>
              <a:rPr lang="zh-CN" altLang="en-US" sz="1100" dirty="0" smtClean="0">
                <a:solidFill>
                  <a:prstClr val="black"/>
                </a:solidFill>
                <a:latin typeface="微软雅黑 Light" panose="020B0502040204020203" pitchFamily="34" charset="-122"/>
                <a:ea typeface="微软雅黑 Light" panose="020B0502040204020203" pitchFamily="34" charset="-122"/>
              </a:rPr>
              <a:t>中有很多在做数学、统计计算上常用的函数</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189</a:t>
            </a:fld>
            <a:endParaRPr lang="zh-CN" altLang="en-US">
              <a:solidFill>
                <a:prstClr val="black"/>
              </a:solidFill>
            </a:endParaRPr>
          </a:p>
        </p:txBody>
      </p:sp>
    </p:spTree>
    <p:extLst>
      <p:ext uri="{BB962C8B-B14F-4D97-AF65-F5344CB8AC3E}">
        <p14:creationId xmlns="" xmlns:p14="http://schemas.microsoft.com/office/powerpoint/2010/main" val="18675284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B050"/>
              </a:buClr>
              <a:buFont typeface="Arial" panose="020B0604020202020204" pitchFamily="34" charset="0"/>
              <a:buChar char="•"/>
            </a:pPr>
            <a:r>
              <a:rPr lang="en-US" altLang="zh-CN" sz="1100" dirty="0" smtClean="0"/>
              <a:t>+ a:</a:t>
            </a:r>
            <a:r>
              <a:rPr lang="zh-CN" altLang="en-US" sz="1100" dirty="0" smtClean="0"/>
              <a:t>代之</a:t>
            </a:r>
            <a:r>
              <a:rPr lang="en-US" altLang="zh-CN" sz="1100" dirty="0" err="1" smtClean="0"/>
              <a:t>numpy.array</a:t>
            </a:r>
            <a:r>
              <a:rPr lang="zh-CN" altLang="en-US" sz="1100" dirty="0" smtClean="0"/>
              <a:t>类数据类型</a:t>
            </a:r>
          </a:p>
          <a:p>
            <a:pPr marL="285750" indent="-285750">
              <a:buClr>
                <a:srgbClr val="00B050"/>
              </a:buClr>
              <a:buFont typeface="Arial" panose="020B0604020202020204" pitchFamily="34" charset="0"/>
              <a:buChar char="•"/>
            </a:pPr>
            <a:r>
              <a:rPr lang="en-US" altLang="zh-CN" sz="1100" dirty="0" smtClean="0"/>
              <a:t>+ n: </a:t>
            </a:r>
            <a:r>
              <a:rPr lang="zh-CN" altLang="en-US" sz="1100" dirty="0" smtClean="0"/>
              <a:t>指进行多少次差值计算 </a:t>
            </a:r>
          </a:p>
          <a:p>
            <a:pPr marL="285750" indent="-285750">
              <a:buClr>
                <a:srgbClr val="00B050"/>
              </a:buClr>
              <a:buFont typeface="Arial" panose="020B0604020202020204" pitchFamily="34" charset="0"/>
              <a:buChar char="•"/>
            </a:pPr>
            <a:r>
              <a:rPr lang="en-US" altLang="zh-CN" sz="1100" dirty="0" smtClean="0"/>
              <a:t>+ axis: </a:t>
            </a:r>
            <a:r>
              <a:rPr lang="zh-CN" altLang="en-US" sz="1100" dirty="0" smtClean="0"/>
              <a:t>按哪一个轴进行差值计算</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190</a:t>
            </a:fld>
            <a:endParaRPr lang="zh-CN" altLang="en-US">
              <a:solidFill>
                <a:prstClr val="black"/>
              </a:solidFill>
            </a:endParaRPr>
          </a:p>
        </p:txBody>
      </p:sp>
    </p:spTree>
    <p:extLst>
      <p:ext uri="{BB962C8B-B14F-4D97-AF65-F5344CB8AC3E}">
        <p14:creationId xmlns="" xmlns:p14="http://schemas.microsoft.com/office/powerpoint/2010/main" val="3801235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solidFill>
                  <a:prstClr val="black"/>
                </a:solidFill>
                <a:latin typeface="微软雅黑 Light" panose="020B0502040204020203" pitchFamily="34" charset="-122"/>
                <a:ea typeface="微软雅黑 Light" panose="020B0502040204020203" pitchFamily="34" charset="-122"/>
              </a:rPr>
              <a:t>有</a:t>
            </a:r>
            <a:r>
              <a:rPr lang="en-US" altLang="zh-CN" sz="1100" dirty="0" smtClean="0">
                <a:solidFill>
                  <a:prstClr val="black"/>
                </a:solidFill>
                <a:latin typeface="微软雅黑 Light" panose="020B0502040204020203" pitchFamily="34" charset="-122"/>
                <a:ea typeface="微软雅黑 Light" panose="020B0502040204020203" pitchFamily="34" charset="-122"/>
              </a:rPr>
              <a:t>9</a:t>
            </a:r>
            <a:r>
              <a:rPr lang="zh-CN" altLang="en-US" sz="1100" dirty="0" smtClean="0">
                <a:solidFill>
                  <a:prstClr val="black"/>
                </a:solidFill>
                <a:latin typeface="微软雅黑 Light" panose="020B0502040204020203" pitchFamily="34" charset="-122"/>
                <a:ea typeface="微软雅黑 Light" panose="020B0502040204020203" pitchFamily="34" charset="-122"/>
              </a:rPr>
              <a:t>个元素的二维矩阵中，设置</a:t>
            </a:r>
            <a:r>
              <a:rPr lang="en-US" altLang="zh-CN" sz="1100" dirty="0" smtClean="0">
                <a:solidFill>
                  <a:prstClr val="black"/>
                </a:solidFill>
                <a:latin typeface="微软雅黑 Light" panose="020B0502040204020203" pitchFamily="34" charset="-122"/>
                <a:ea typeface="微软雅黑 Light" panose="020B0502040204020203" pitchFamily="34" charset="-122"/>
              </a:rPr>
              <a:t>axis=0</a:t>
            </a:r>
            <a:r>
              <a:rPr lang="zh-CN" altLang="en-US" sz="1100" dirty="0" smtClean="0">
                <a:solidFill>
                  <a:prstClr val="black"/>
                </a:solidFill>
                <a:latin typeface="微软雅黑 Light" panose="020B0502040204020203" pitchFamily="34" charset="-122"/>
                <a:ea typeface="微软雅黑 Light" panose="020B0502040204020203" pitchFamily="34" charset="-122"/>
              </a:rPr>
              <a:t>时，也就是按第一维“行”的方式从高位向低位相减；设置</a:t>
            </a:r>
            <a:r>
              <a:rPr lang="en-US" altLang="zh-CN" sz="1100" dirty="0" smtClean="0">
                <a:solidFill>
                  <a:prstClr val="black"/>
                </a:solidFill>
                <a:latin typeface="微软雅黑 Light" panose="020B0502040204020203" pitchFamily="34" charset="-122"/>
                <a:ea typeface="微软雅黑 Light" panose="020B0502040204020203" pitchFamily="34" charset="-122"/>
              </a:rPr>
              <a:t>axis=1</a:t>
            </a:r>
            <a:r>
              <a:rPr lang="zh-CN" altLang="en-US" sz="1100" dirty="0" smtClean="0">
                <a:solidFill>
                  <a:prstClr val="black"/>
                </a:solidFill>
                <a:latin typeface="微软雅黑 Light" panose="020B0502040204020203" pitchFamily="34" charset="-122"/>
                <a:ea typeface="微软雅黑 Light" panose="020B0502040204020203" pitchFamily="34" charset="-122"/>
              </a:rPr>
              <a:t>时，按“列”的方式从高位向低位相减。</a:t>
            </a: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solidFill>
                <a:prstClr val="black"/>
              </a:solidFill>
              <a:latin typeface="微软雅黑 Light" panose="020B0502040204020203" pitchFamily="34" charset="-122"/>
              <a:ea typeface="微软雅黑 Light" panose="020B0502040204020203" pitchFamily="34" charset="-122"/>
            </a:endParaRPr>
          </a:p>
          <a:p>
            <a:pPr>
              <a:buClr>
                <a:srgbClr val="00B050"/>
              </a:buClr>
            </a:pPr>
            <a:r>
              <a:rPr lang="zh-CN" altLang="en-US" sz="1100" dirty="0" smtClean="0">
                <a:latin typeface="微软雅黑 Light" panose="020B0502040204020203" pitchFamily="34" charset="-122"/>
                <a:ea typeface="微软雅黑 Light" panose="020B0502040204020203" pitchFamily="34" charset="-122"/>
              </a:rPr>
              <a:t>类似这样对数据进行的操作</a:t>
            </a:r>
            <a:r>
              <a:rPr lang="en-US" altLang="zh-CN" sz="1100" dirty="0" err="1" smtClean="0">
                <a:latin typeface="微软雅黑 Light" panose="020B0502040204020203" pitchFamily="34" charset="-122"/>
                <a:ea typeface="微软雅黑 Light" panose="020B0502040204020203" pitchFamily="34" charset="-122"/>
              </a:rPr>
              <a:t>numpy</a:t>
            </a:r>
            <a:r>
              <a:rPr lang="zh-CN" altLang="en-US" sz="1100" dirty="0" smtClean="0">
                <a:latin typeface="微软雅黑 Light" panose="020B0502040204020203" pitchFamily="34" charset="-122"/>
                <a:ea typeface="微软雅黑 Light" panose="020B0502040204020203" pitchFamily="34" charset="-122"/>
              </a:rPr>
              <a:t>还内置了很多，以下列表是使用比较频繁而有用的方法：</a:t>
            </a:r>
            <a:endParaRPr lang="en-US" altLang="zh-CN" sz="1100" dirty="0" smtClean="0">
              <a:latin typeface="微软雅黑 Light" panose="020B0502040204020203" pitchFamily="34" charset="-122"/>
              <a:ea typeface="微软雅黑 Light" panose="020B0502040204020203" pitchFamily="34" charset="-122"/>
            </a:endParaRPr>
          </a:p>
          <a:p>
            <a:pPr>
              <a:buClr>
                <a:srgbClr val="00B050"/>
              </a:buClr>
            </a:pPr>
            <a:endParaRPr lang="zh-CN" altLang="en-US" sz="1100" dirty="0" smtClean="0">
              <a:latin typeface="微软雅黑 Light" panose="020B0502040204020203" pitchFamily="34" charset="-122"/>
              <a:ea typeface="微软雅黑 Light" panose="020B0502040204020203" pitchFamily="34" charset="-122"/>
            </a:endParaRP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prod(a[,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en-US" altLang="zh-CN" sz="1100" dirty="0" err="1" smtClean="0">
                <a:latin typeface="微软雅黑 Light" panose="020B0502040204020203" pitchFamily="34" charset="-122"/>
                <a:ea typeface="微软雅黑 Light" panose="020B0502040204020203" pitchFamily="34" charset="-122"/>
              </a:rPr>
              <a:t>keepdims</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每个元素相乘</a:t>
            </a: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sum(a[,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en-US" altLang="zh-CN" sz="1100" dirty="0" err="1" smtClean="0">
                <a:latin typeface="微软雅黑 Light" panose="020B0502040204020203" pitchFamily="34" charset="-122"/>
                <a:ea typeface="微软雅黑 Light" panose="020B0502040204020203" pitchFamily="34" charset="-122"/>
              </a:rPr>
              <a:t>keepdims</a:t>
            </a:r>
            <a:r>
              <a:rPr lang="en-US" altLang="zh-CN" sz="1100" dirty="0" smtClean="0">
                <a:latin typeface="微软雅黑 Light" panose="020B0502040204020203" pitchFamily="34" charset="-122"/>
                <a:ea typeface="微软雅黑 Light" panose="020B0502040204020203" pitchFamily="34" charset="-122"/>
              </a:rPr>
              <a:t>])	</a:t>
            </a:r>
            <a:r>
              <a:rPr lang="zh-CN" altLang="en-US" sz="1100" dirty="0" smtClean="0">
                <a:latin typeface="微软雅黑 Light" panose="020B0502040204020203" pitchFamily="34" charset="-122"/>
                <a:ea typeface="微软雅黑 Light" panose="020B0502040204020203" pitchFamily="34" charset="-122"/>
              </a:rPr>
              <a:t>每个元素相加</a:t>
            </a:r>
          </a:p>
          <a:p>
            <a:pPr marL="285750" indent="-285750">
              <a:buClr>
                <a:srgbClr val="00B050"/>
              </a:buClr>
              <a:buFont typeface="Arial" panose="020B0604020202020204" pitchFamily="34" charset="0"/>
              <a:buChar char="•"/>
            </a:pPr>
            <a:r>
              <a:rPr lang="en-US" altLang="zh-CN" sz="1100" dirty="0" err="1" smtClean="0">
                <a:latin typeface="微软雅黑 Light" panose="020B0502040204020203" pitchFamily="34" charset="-122"/>
                <a:ea typeface="微软雅黑 Light" panose="020B0502040204020203" pitchFamily="34" charset="-122"/>
              </a:rPr>
              <a:t>cumprod</a:t>
            </a:r>
            <a:r>
              <a:rPr lang="en-US" altLang="zh-CN" sz="1100" dirty="0" smtClean="0">
                <a:latin typeface="微软雅黑 Light" panose="020B0502040204020203" pitchFamily="34" charset="-122"/>
                <a:ea typeface="微软雅黑 Light" panose="020B0502040204020203" pitchFamily="34" charset="-122"/>
              </a:rPr>
              <a:t>(a[,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zh-CN" altLang="en-US" sz="1100" dirty="0" smtClean="0">
                <a:latin typeface="微软雅黑 Light" panose="020B0502040204020203" pitchFamily="34" charset="-122"/>
                <a:ea typeface="微软雅黑 Light" panose="020B0502040204020203" pitchFamily="34" charset="-122"/>
              </a:rPr>
              <a:t>每个元素累乘</a:t>
            </a:r>
          </a:p>
          <a:p>
            <a:pPr marL="285750" indent="-285750">
              <a:buClr>
                <a:srgbClr val="00B050"/>
              </a:buClr>
              <a:buFont typeface="Arial" panose="020B0604020202020204" pitchFamily="34" charset="0"/>
              <a:buChar char="•"/>
            </a:pPr>
            <a:r>
              <a:rPr lang="en-US" altLang="zh-CN" sz="1100" dirty="0" err="1" smtClean="0">
                <a:latin typeface="微软雅黑 Light" panose="020B0502040204020203" pitchFamily="34" charset="-122"/>
                <a:ea typeface="微软雅黑 Light" panose="020B0502040204020203" pitchFamily="34" charset="-122"/>
              </a:rPr>
              <a:t>cumsum</a:t>
            </a:r>
            <a:r>
              <a:rPr lang="en-US" altLang="zh-CN" sz="1100" dirty="0" smtClean="0">
                <a:latin typeface="微软雅黑 Light" panose="020B0502040204020203" pitchFamily="34" charset="-122"/>
                <a:ea typeface="微软雅黑 Light" panose="020B0502040204020203" pitchFamily="34" charset="-122"/>
              </a:rPr>
              <a:t>(a[, axis, </a:t>
            </a:r>
            <a:r>
              <a:rPr lang="en-US" altLang="zh-CN" sz="1100" dirty="0" err="1" smtClean="0">
                <a:latin typeface="微软雅黑 Light" panose="020B0502040204020203" pitchFamily="34" charset="-122"/>
                <a:ea typeface="微软雅黑 Light" panose="020B0502040204020203" pitchFamily="34" charset="-122"/>
              </a:rPr>
              <a:t>dtype</a:t>
            </a:r>
            <a:r>
              <a:rPr lang="en-US" altLang="zh-CN" sz="1100" dirty="0" smtClean="0">
                <a:latin typeface="微软雅黑 Light" panose="020B0502040204020203" pitchFamily="34" charset="-122"/>
                <a:ea typeface="微软雅黑 Light" panose="020B0502040204020203" pitchFamily="34" charset="-122"/>
              </a:rPr>
              <a:t>, out])	</a:t>
            </a:r>
            <a:r>
              <a:rPr lang="zh-CN" altLang="en-US" sz="1100" dirty="0" smtClean="0">
                <a:latin typeface="微软雅黑 Light" panose="020B0502040204020203" pitchFamily="34" charset="-122"/>
                <a:ea typeface="微软雅黑 Light" panose="020B0502040204020203" pitchFamily="34" charset="-122"/>
              </a:rPr>
              <a:t>每个元素累加</a:t>
            </a:r>
          </a:p>
          <a:p>
            <a:pPr marL="285750" indent="-285750">
              <a:buClr>
                <a:srgbClr val="00B050"/>
              </a:buClr>
              <a:buFont typeface="Arial" panose="020B0604020202020204" pitchFamily="34" charset="0"/>
              <a:buChar char="•"/>
            </a:pPr>
            <a:r>
              <a:rPr lang="en-US" altLang="zh-CN" sz="1100" dirty="0" smtClean="0">
                <a:latin typeface="微软雅黑 Light" panose="020B0502040204020203" pitchFamily="34" charset="-122"/>
                <a:ea typeface="微软雅黑 Light" panose="020B0502040204020203" pitchFamily="34" charset="-122"/>
              </a:rPr>
              <a:t>diff(a[, n, axis])  </a:t>
            </a:r>
            <a:r>
              <a:rPr lang="zh-CN" altLang="en-US" sz="1100" dirty="0" smtClean="0">
                <a:latin typeface="微软雅黑 Light" panose="020B0502040204020203" pitchFamily="34" charset="-122"/>
                <a:ea typeface="微软雅黑 Light" panose="020B0502040204020203" pitchFamily="34" charset="-122"/>
              </a:rPr>
              <a:t>相减</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dirty="0" smtClean="0">
              <a:solidFill>
                <a:prstClr val="black"/>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191</a:t>
            </a:fld>
            <a:endParaRPr lang="zh-CN" altLang="en-US">
              <a:solidFill>
                <a:prstClr val="black"/>
              </a:solidFill>
            </a:endParaRPr>
          </a:p>
        </p:txBody>
      </p:sp>
    </p:spTree>
    <p:extLst>
      <p:ext uri="{BB962C8B-B14F-4D97-AF65-F5344CB8AC3E}">
        <p14:creationId xmlns="" xmlns:p14="http://schemas.microsoft.com/office/powerpoint/2010/main" val="15047743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Clr>
                <a:schemeClr val="tx1"/>
              </a:buClr>
              <a:buFont typeface="Arial" panose="020B0604020202020204" pitchFamily="34" charset="0"/>
              <a:buChar char="•"/>
            </a:pPr>
            <a:r>
              <a:rPr lang="en-US" altLang="zh-CN" sz="1100" dirty="0" smtClean="0"/>
              <a:t>a: </a:t>
            </a:r>
            <a:r>
              <a:rPr lang="en-US" altLang="zh-CN" sz="1100" dirty="0" err="1" smtClean="0"/>
              <a:t>numpy.adarray</a:t>
            </a:r>
            <a:r>
              <a:rPr lang="zh-CN" altLang="en-US" sz="1100" dirty="0" smtClean="0"/>
              <a:t>数据类型</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smtClean="0"/>
              <a:t>axis: </a:t>
            </a:r>
            <a:r>
              <a:rPr lang="zh-CN" altLang="en-US" sz="1100" dirty="0" smtClean="0"/>
              <a:t>指定统计最大值的轴</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smtClean="0"/>
              <a:t>out: </a:t>
            </a:r>
            <a:r>
              <a:rPr lang="zh-CN" altLang="en-US" sz="1100" dirty="0" smtClean="0"/>
              <a:t>输出格式，需要和输出的维度、元素个数相同</a:t>
            </a:r>
            <a:endParaRPr lang="en-US" altLang="zh-CN" sz="1100" dirty="0" smtClean="0"/>
          </a:p>
          <a:p>
            <a:pPr marL="285750" indent="-285750">
              <a:lnSpc>
                <a:spcPct val="150000"/>
              </a:lnSpc>
              <a:buClr>
                <a:schemeClr val="tx1"/>
              </a:buClr>
              <a:buFont typeface="Arial" panose="020B0604020202020204" pitchFamily="34" charset="0"/>
              <a:buChar char="•"/>
            </a:pPr>
            <a:r>
              <a:rPr lang="en-US" altLang="zh-CN" sz="1100" dirty="0" err="1" smtClean="0"/>
              <a:t>keepdims</a:t>
            </a:r>
            <a:r>
              <a:rPr lang="en-US" altLang="zh-CN" sz="1100" dirty="0" smtClean="0"/>
              <a:t>: </a:t>
            </a:r>
            <a:r>
              <a:rPr lang="zh-CN" altLang="en-US" sz="1100" dirty="0" smtClean="0"/>
              <a:t>是否保留原输入数据的维度，默认为</a:t>
            </a:r>
            <a:r>
              <a:rPr lang="en-US" altLang="zh-CN" sz="1100" dirty="0" smtClean="0"/>
              <a:t>False</a:t>
            </a:r>
            <a:endParaRPr lang="zh-CN" alt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如果不设置</a:t>
            </a:r>
            <a:r>
              <a:rPr lang="en-US" altLang="zh-CN" sz="1100" dirty="0" smtClean="0">
                <a:latin typeface="微软雅黑 Light" panose="020B0502040204020203" pitchFamily="34" charset="-122"/>
                <a:ea typeface="微软雅黑 Light" panose="020B0502040204020203" pitchFamily="34" charset="-122"/>
              </a:rPr>
              <a:t>axis</a:t>
            </a:r>
            <a:r>
              <a:rPr lang="zh-CN" altLang="en-US" sz="1100" dirty="0" smtClean="0">
                <a:latin typeface="微软雅黑 Light" panose="020B0502040204020203" pitchFamily="34" charset="-122"/>
                <a:ea typeface="微软雅黑 Light" panose="020B0502040204020203" pitchFamily="34" charset="-122"/>
              </a:rPr>
              <a:t>，那么</a:t>
            </a:r>
            <a:r>
              <a:rPr lang="en-US" altLang="zh-CN" sz="1100" dirty="0" err="1" smtClean="0">
                <a:latin typeface="微软雅黑 Light" panose="020B0502040204020203" pitchFamily="34" charset="-122"/>
                <a:ea typeface="微软雅黑 Light" panose="020B0502040204020203" pitchFamily="34" charset="-122"/>
              </a:rPr>
              <a:t>numpy.amax</a:t>
            </a:r>
            <a:r>
              <a:rPr lang="zh-CN" altLang="en-US" sz="1100" dirty="0" smtClean="0">
                <a:latin typeface="微软雅黑 Light" panose="020B0502040204020203" pitchFamily="34" charset="-122"/>
                <a:ea typeface="微软雅黑 Light" panose="020B0502040204020203" pitchFamily="34" charset="-122"/>
              </a:rPr>
              <a:t>返回的是全矩阵最大的数值：</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假设我希望是按日期得到最大值，那么和前面小结方法</a:t>
            </a:r>
            <a:r>
              <a:rPr lang="en-US" altLang="zh-CN" sz="1100" dirty="0" err="1" smtClean="0">
                <a:latin typeface="微软雅黑 Light" panose="020B0502040204020203" pitchFamily="34" charset="-122"/>
                <a:ea typeface="微软雅黑 Light" panose="020B0502040204020203" pitchFamily="34" charset="-122"/>
              </a:rPr>
              <a:t>numpy.diff</a:t>
            </a:r>
            <a:r>
              <a:rPr lang="zh-CN" altLang="en-US" sz="1100" dirty="0" smtClean="0">
                <a:latin typeface="微软雅黑 Light" panose="020B0502040204020203" pitchFamily="34" charset="-122"/>
                <a:ea typeface="微软雅黑 Light" panose="020B0502040204020203" pitchFamily="34" charset="-122"/>
              </a:rPr>
              <a:t>中参数</a:t>
            </a:r>
            <a:r>
              <a:rPr lang="en-US" altLang="zh-CN" sz="1100" dirty="0" smtClean="0">
                <a:latin typeface="微软雅黑 Light" panose="020B0502040204020203" pitchFamily="34" charset="-122"/>
                <a:ea typeface="微软雅黑 Light" panose="020B0502040204020203" pitchFamily="34" charset="-122"/>
              </a:rPr>
              <a:t>axis</a:t>
            </a:r>
            <a:r>
              <a:rPr lang="zh-CN" altLang="en-US" sz="1100" dirty="0" smtClean="0">
                <a:latin typeface="微软雅黑 Light" panose="020B0502040204020203" pitchFamily="34" charset="-122"/>
                <a:ea typeface="微软雅黑 Light" panose="020B0502040204020203" pitchFamily="34" charset="-122"/>
              </a:rPr>
              <a:t>相同：</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192</a:t>
            </a:fld>
            <a:endParaRPr lang="zh-CN" altLang="en-US">
              <a:solidFill>
                <a:prstClr val="black"/>
              </a:solidFill>
            </a:endParaRPr>
          </a:p>
        </p:txBody>
      </p:sp>
    </p:spTree>
    <p:extLst>
      <p:ext uri="{BB962C8B-B14F-4D97-AF65-F5344CB8AC3E}">
        <p14:creationId xmlns="" xmlns:p14="http://schemas.microsoft.com/office/powerpoint/2010/main" val="32754241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193</a:t>
            </a:fld>
            <a:endParaRPr lang="zh-CN" altLang="en-US">
              <a:solidFill>
                <a:prstClr val="black"/>
              </a:solidFill>
            </a:endParaRPr>
          </a:p>
        </p:txBody>
      </p:sp>
    </p:spTree>
    <p:extLst>
      <p:ext uri="{BB962C8B-B14F-4D97-AF65-F5344CB8AC3E}">
        <p14:creationId xmlns="" xmlns:p14="http://schemas.microsoft.com/office/powerpoint/2010/main" val="16483557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194</a:t>
            </a:fld>
            <a:endParaRPr lang="zh-CN" altLang="en-US">
              <a:solidFill>
                <a:prstClr val="black"/>
              </a:solidFill>
            </a:endParaRPr>
          </a:p>
        </p:txBody>
      </p:sp>
    </p:spTree>
    <p:extLst>
      <p:ext uri="{BB962C8B-B14F-4D97-AF65-F5344CB8AC3E}">
        <p14:creationId xmlns="" xmlns:p14="http://schemas.microsoft.com/office/powerpoint/2010/main" val="11392717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195</a:t>
            </a:fld>
            <a:endParaRPr lang="zh-CN" altLang="en-US">
              <a:solidFill>
                <a:prstClr val="black"/>
              </a:solidFill>
            </a:endParaRPr>
          </a:p>
        </p:txBody>
      </p:sp>
    </p:spTree>
    <p:extLst>
      <p:ext uri="{BB962C8B-B14F-4D97-AF65-F5344CB8AC3E}">
        <p14:creationId xmlns="" xmlns:p14="http://schemas.microsoft.com/office/powerpoint/2010/main" val="986524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23</a:t>
            </a:fld>
            <a:endParaRPr lang="zh-CN" altLang="en-US"/>
          </a:p>
        </p:txBody>
      </p:sp>
    </p:spTree>
    <p:extLst>
      <p:ext uri="{BB962C8B-B14F-4D97-AF65-F5344CB8AC3E}">
        <p14:creationId xmlns="" xmlns:p14="http://schemas.microsoft.com/office/powerpoint/2010/main" val="206061596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196</a:t>
            </a:fld>
            <a:endParaRPr lang="zh-CN" altLang="en-US">
              <a:solidFill>
                <a:prstClr val="black"/>
              </a:solidFill>
            </a:endParaRPr>
          </a:p>
        </p:txBody>
      </p:sp>
    </p:spTree>
    <p:extLst>
      <p:ext uri="{BB962C8B-B14F-4D97-AF65-F5344CB8AC3E}">
        <p14:creationId xmlns="" xmlns:p14="http://schemas.microsoft.com/office/powerpoint/2010/main" val="109306308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微软雅黑 Light" panose="020B0502040204020203" pitchFamily="34" charset="-122"/>
                <a:ea typeface="微软雅黑 Light" panose="020B0502040204020203" pitchFamily="34" charset="-122"/>
              </a:rPr>
              <a:t>`random`</a:t>
            </a:r>
            <a:r>
              <a:rPr lang="zh-CN" altLang="en-US" sz="1100" dirty="0" smtClean="0">
                <a:latin typeface="微软雅黑 Light" panose="020B0502040204020203" pitchFamily="34" charset="-122"/>
                <a:ea typeface="微软雅黑 Light" panose="020B0502040204020203" pitchFamily="34" charset="-122"/>
              </a:rPr>
              <a:t>支持的离散分布包括二项分布、几何分布、超几何分布等，还支持常用的均匀分布、正态分布、指数分布、</a:t>
            </a:r>
            <a:r>
              <a:rPr lang="en-US" altLang="zh-CN" sz="1100" dirty="0" smtClean="0">
                <a:latin typeface="微软雅黑 Light" panose="020B0502040204020203" pitchFamily="34" charset="-122"/>
                <a:ea typeface="微软雅黑 Light" panose="020B0502040204020203" pitchFamily="34" charset="-122"/>
              </a:rPr>
              <a:t>logistic</a:t>
            </a:r>
            <a:r>
              <a:rPr lang="zh-CN" altLang="en-US" sz="1100" dirty="0" smtClean="0">
                <a:latin typeface="微软雅黑 Light" panose="020B0502040204020203" pitchFamily="34" charset="-122"/>
                <a:ea typeface="微软雅黑 Light" panose="020B0502040204020203" pitchFamily="34" charset="-122"/>
              </a:rPr>
              <a:t>、伽马分布、泊松分布等连续分布。</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197</a:t>
            </a:fld>
            <a:endParaRPr lang="zh-CN" altLang="en-US">
              <a:solidFill>
                <a:prstClr val="black"/>
              </a:solidFill>
            </a:endParaRPr>
          </a:p>
        </p:txBody>
      </p:sp>
    </p:spTree>
    <p:extLst>
      <p:ext uri="{BB962C8B-B14F-4D97-AF65-F5344CB8AC3E}">
        <p14:creationId xmlns="" xmlns:p14="http://schemas.microsoft.com/office/powerpoint/2010/main" val="816924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198</a:t>
            </a:fld>
            <a:endParaRPr lang="zh-CN" altLang="en-US">
              <a:solidFill>
                <a:prstClr val="black"/>
              </a:solidFill>
            </a:endParaRPr>
          </a:p>
        </p:txBody>
      </p:sp>
    </p:spTree>
    <p:extLst>
      <p:ext uri="{BB962C8B-B14F-4D97-AF65-F5344CB8AC3E}">
        <p14:creationId xmlns="" xmlns:p14="http://schemas.microsoft.com/office/powerpoint/2010/main" val="21002023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199</a:t>
            </a:fld>
            <a:endParaRPr lang="zh-CN" altLang="en-US">
              <a:solidFill>
                <a:prstClr val="black"/>
              </a:solidFill>
            </a:endParaRPr>
          </a:p>
        </p:txBody>
      </p:sp>
    </p:spTree>
    <p:extLst>
      <p:ext uri="{BB962C8B-B14F-4D97-AF65-F5344CB8AC3E}">
        <p14:creationId xmlns="" xmlns:p14="http://schemas.microsoft.com/office/powerpoint/2010/main" val="34214708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200</a:t>
            </a:fld>
            <a:endParaRPr lang="zh-CN" altLang="en-US">
              <a:solidFill>
                <a:prstClr val="black"/>
              </a:solidFill>
            </a:endParaRPr>
          </a:p>
        </p:txBody>
      </p:sp>
    </p:spTree>
    <p:extLst>
      <p:ext uri="{BB962C8B-B14F-4D97-AF65-F5344CB8AC3E}">
        <p14:creationId xmlns="" xmlns:p14="http://schemas.microsoft.com/office/powerpoint/2010/main" val="2043617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随机模块可以很方便地让我们做一些快速模拟去验证一些结论。比如来考虑一个非常违反直觉的概率题例子：一个选手去参加一个</a:t>
            </a:r>
            <a:r>
              <a:rPr lang="en-US" altLang="zh-CN" sz="1100" dirty="0" smtClean="0">
                <a:latin typeface="微软雅黑 Light" panose="020B0502040204020203" pitchFamily="34" charset="-122"/>
                <a:ea typeface="微软雅黑 Light" panose="020B0502040204020203" pitchFamily="34" charset="-122"/>
              </a:rPr>
              <a:t>TV</a:t>
            </a:r>
            <a:r>
              <a:rPr lang="zh-CN" altLang="en-US" sz="1100" dirty="0" smtClean="0">
                <a:latin typeface="微软雅黑 Light" panose="020B0502040204020203" pitchFamily="34" charset="-122"/>
                <a:ea typeface="微软雅黑 Light" panose="020B0502040204020203" pitchFamily="34" charset="-122"/>
              </a:rPr>
              <a:t>秀，有三扇门，其中一扇门后有奖品，这扇门只有主持人知道。选手先随机选一扇门，但并不打开，主持人看到后，会打开其余两扇门中没有奖品的一扇门。然后，主持人问选手，是否要改变一开始的选择？</a:t>
            </a: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这个问题的答案是应该改变一开始的选择。在第一次选择的时候，选错的概率是</a:t>
            </a:r>
            <a:r>
              <a:rPr lang="en-US" altLang="zh-CN" sz="1100" dirty="0" smtClean="0">
                <a:latin typeface="微软雅黑 Light" panose="020B0502040204020203" pitchFamily="34" charset="-122"/>
                <a:ea typeface="微软雅黑 Light" panose="020B0502040204020203" pitchFamily="34" charset="-122"/>
              </a:rPr>
              <a:t>2/3</a:t>
            </a:r>
            <a:r>
              <a:rPr lang="zh-CN" altLang="en-US" sz="1100" dirty="0" smtClean="0">
                <a:latin typeface="微软雅黑 Light" panose="020B0502040204020203" pitchFamily="34" charset="-122"/>
                <a:ea typeface="微软雅黑 Light" panose="020B0502040204020203" pitchFamily="34" charset="-122"/>
              </a:rPr>
              <a:t>，选对的概率是</a:t>
            </a:r>
            <a:r>
              <a:rPr lang="en-US" altLang="zh-CN" sz="1100" dirty="0" smtClean="0">
                <a:latin typeface="微软雅黑 Light" panose="020B0502040204020203" pitchFamily="34" charset="-122"/>
                <a:ea typeface="微软雅黑 Light" panose="020B0502040204020203" pitchFamily="34" charset="-122"/>
              </a:rPr>
              <a:t>1/3</a:t>
            </a:r>
            <a:r>
              <a:rPr lang="zh-CN" altLang="en-US" sz="1100" dirty="0" smtClean="0">
                <a:latin typeface="微软雅黑 Light" panose="020B0502040204020203" pitchFamily="34" charset="-122"/>
                <a:ea typeface="微软雅黑 Light" panose="020B0502040204020203" pitchFamily="34" charset="-122"/>
              </a:rPr>
              <a:t>。第一次选择之后，主持人相当于帮忙剔除了一个错误答案，所以如果一开始选的是错的，这时候换掉就选对了；而如果一开始就选对，则这时候换掉就错了。根据以上，一开始选错的概率就是换掉之后选对的概率（</a:t>
            </a:r>
            <a:r>
              <a:rPr lang="en-US" altLang="zh-CN" sz="1100" dirty="0" smtClean="0">
                <a:latin typeface="微软雅黑 Light" panose="020B0502040204020203" pitchFamily="34" charset="-122"/>
                <a:ea typeface="微软雅黑 Light" panose="020B0502040204020203" pitchFamily="34" charset="-122"/>
              </a:rPr>
              <a:t>2/3</a:t>
            </a:r>
            <a:r>
              <a:rPr lang="zh-CN" altLang="en-US" sz="1100" dirty="0" smtClean="0">
                <a:latin typeface="微软雅黑 Light" panose="020B0502040204020203" pitchFamily="34" charset="-122"/>
                <a:ea typeface="微软雅黑 Light" panose="020B0502040204020203" pitchFamily="34" charset="-122"/>
              </a:rPr>
              <a:t>），这个概率大于一开始就选对的概率（</a:t>
            </a:r>
            <a:r>
              <a:rPr lang="en-US" altLang="zh-CN" sz="1100" dirty="0" smtClean="0">
                <a:latin typeface="微软雅黑 Light" panose="020B0502040204020203" pitchFamily="34" charset="-122"/>
                <a:ea typeface="微软雅黑 Light" panose="020B0502040204020203" pitchFamily="34" charset="-122"/>
              </a:rPr>
              <a:t>1/3</a:t>
            </a:r>
            <a:r>
              <a:rPr lang="zh-CN" altLang="en-US" sz="1100" dirty="0" smtClean="0">
                <a:latin typeface="微软雅黑 Light" panose="020B0502040204020203" pitchFamily="34" charset="-122"/>
                <a:ea typeface="微软雅黑 Light" panose="020B0502040204020203" pitchFamily="34" charset="-122"/>
              </a:rPr>
              <a:t>），所以应该换。虽然道理上是这样，但是还是有些绕，要是通过推理就是搞不明白怎么办，没关系，用随机模拟就可以轻松得到答案：</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201</a:t>
            </a:fld>
            <a:endParaRPr lang="zh-CN" altLang="en-US">
              <a:solidFill>
                <a:prstClr val="black"/>
              </a:solidFill>
            </a:endParaRPr>
          </a:p>
        </p:txBody>
      </p:sp>
    </p:spTree>
    <p:extLst>
      <p:ext uri="{BB962C8B-B14F-4D97-AF65-F5344CB8AC3E}">
        <p14:creationId xmlns="" xmlns:p14="http://schemas.microsoft.com/office/powerpoint/2010/main" val="16454960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202</a:t>
            </a:fld>
            <a:endParaRPr lang="zh-CN" altLang="en-US">
              <a:solidFill>
                <a:prstClr val="black"/>
              </a:solidFill>
            </a:endParaRPr>
          </a:p>
        </p:txBody>
      </p:sp>
    </p:spTree>
    <p:extLst>
      <p:ext uri="{BB962C8B-B14F-4D97-AF65-F5344CB8AC3E}">
        <p14:creationId xmlns="" xmlns:p14="http://schemas.microsoft.com/office/powerpoint/2010/main" val="165467998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203</a:t>
            </a:fld>
            <a:endParaRPr lang="zh-CN" altLang="en-US">
              <a:solidFill>
                <a:prstClr val="black"/>
              </a:solidFill>
            </a:endParaRPr>
          </a:p>
        </p:txBody>
      </p:sp>
    </p:spTree>
    <p:extLst>
      <p:ext uri="{BB962C8B-B14F-4D97-AF65-F5344CB8AC3E}">
        <p14:creationId xmlns="" xmlns:p14="http://schemas.microsoft.com/office/powerpoint/2010/main" val="14748217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206</a:t>
            </a:fld>
            <a:endParaRPr lang="zh-CN" altLang="en-US"/>
          </a:p>
        </p:txBody>
      </p:sp>
    </p:spTree>
    <p:extLst>
      <p:ext uri="{BB962C8B-B14F-4D97-AF65-F5344CB8AC3E}">
        <p14:creationId xmlns="" xmlns:p14="http://schemas.microsoft.com/office/powerpoint/2010/main" val="4449951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207</a:t>
            </a:fld>
            <a:endParaRPr lang="zh-CN" altLang="en-US"/>
          </a:p>
        </p:txBody>
      </p:sp>
    </p:spTree>
    <p:extLst>
      <p:ext uri="{BB962C8B-B14F-4D97-AF65-F5344CB8AC3E}">
        <p14:creationId xmlns="" xmlns:p14="http://schemas.microsoft.com/office/powerpoint/2010/main" val="30256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24</a:t>
            </a:fld>
            <a:endParaRPr lang="zh-CN" altLang="en-US"/>
          </a:p>
        </p:txBody>
      </p:sp>
    </p:spTree>
    <p:extLst>
      <p:ext uri="{BB962C8B-B14F-4D97-AF65-F5344CB8AC3E}">
        <p14:creationId xmlns="" xmlns:p14="http://schemas.microsoft.com/office/powerpoint/2010/main" val="166375697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208</a:t>
            </a:fld>
            <a:endParaRPr lang="zh-CN" altLang="en-US"/>
          </a:p>
        </p:txBody>
      </p:sp>
    </p:spTree>
    <p:extLst>
      <p:ext uri="{BB962C8B-B14F-4D97-AF65-F5344CB8AC3E}">
        <p14:creationId xmlns="" xmlns:p14="http://schemas.microsoft.com/office/powerpoint/2010/main" val="2580053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209</a:t>
            </a:fld>
            <a:endParaRPr lang="zh-CN" altLang="en-US"/>
          </a:p>
        </p:txBody>
      </p:sp>
    </p:spTree>
    <p:extLst>
      <p:ext uri="{BB962C8B-B14F-4D97-AF65-F5344CB8AC3E}">
        <p14:creationId xmlns="" xmlns:p14="http://schemas.microsoft.com/office/powerpoint/2010/main" val="26192817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210</a:t>
            </a:fld>
            <a:endParaRPr lang="zh-CN" altLang="en-US"/>
          </a:p>
        </p:txBody>
      </p:sp>
    </p:spTree>
    <p:extLst>
      <p:ext uri="{BB962C8B-B14F-4D97-AF65-F5344CB8AC3E}">
        <p14:creationId xmlns="" xmlns:p14="http://schemas.microsoft.com/office/powerpoint/2010/main" val="11800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a:t>
            </a:fld>
            <a:endParaRPr lang="zh-CN" altLang="en-US"/>
          </a:p>
        </p:txBody>
      </p:sp>
    </p:spTree>
    <p:extLst>
      <p:ext uri="{BB962C8B-B14F-4D97-AF65-F5344CB8AC3E}">
        <p14:creationId xmlns="" xmlns:p14="http://schemas.microsoft.com/office/powerpoint/2010/main" val="1800681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此处有实战演练</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25</a:t>
            </a:fld>
            <a:endParaRPr lang="zh-CN" altLang="en-US"/>
          </a:p>
        </p:txBody>
      </p:sp>
    </p:spTree>
    <p:extLst>
      <p:ext uri="{BB962C8B-B14F-4D97-AF65-F5344CB8AC3E}">
        <p14:creationId xmlns="" xmlns:p14="http://schemas.microsoft.com/office/powerpoint/2010/main" val="54581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26</a:t>
            </a:fld>
            <a:endParaRPr lang="zh-CN" altLang="en-US"/>
          </a:p>
        </p:txBody>
      </p:sp>
    </p:spTree>
    <p:extLst>
      <p:ext uri="{BB962C8B-B14F-4D97-AF65-F5344CB8AC3E}">
        <p14:creationId xmlns="" xmlns:p14="http://schemas.microsoft.com/office/powerpoint/2010/main" val="194757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27</a:t>
            </a:fld>
            <a:endParaRPr lang="zh-CN" altLang="en-US"/>
          </a:p>
        </p:txBody>
      </p:sp>
    </p:spTree>
    <p:extLst>
      <p:ext uri="{BB962C8B-B14F-4D97-AF65-F5344CB8AC3E}">
        <p14:creationId xmlns="" xmlns:p14="http://schemas.microsoft.com/office/powerpoint/2010/main" val="793541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28</a:t>
            </a:fld>
            <a:endParaRPr lang="zh-CN" altLang="en-US"/>
          </a:p>
        </p:txBody>
      </p:sp>
    </p:spTree>
    <p:extLst>
      <p:ext uri="{BB962C8B-B14F-4D97-AF65-F5344CB8AC3E}">
        <p14:creationId xmlns="" xmlns:p14="http://schemas.microsoft.com/office/powerpoint/2010/main" val="43550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29</a:t>
            </a:fld>
            <a:endParaRPr lang="zh-CN" altLang="en-US"/>
          </a:p>
        </p:txBody>
      </p:sp>
    </p:spTree>
    <p:extLst>
      <p:ext uri="{BB962C8B-B14F-4D97-AF65-F5344CB8AC3E}">
        <p14:creationId xmlns="" xmlns:p14="http://schemas.microsoft.com/office/powerpoint/2010/main" val="18999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30</a:t>
            </a:fld>
            <a:endParaRPr lang="zh-CN" altLang="en-US"/>
          </a:p>
        </p:txBody>
      </p:sp>
    </p:spTree>
    <p:extLst>
      <p:ext uri="{BB962C8B-B14F-4D97-AF65-F5344CB8AC3E}">
        <p14:creationId xmlns="" xmlns:p14="http://schemas.microsoft.com/office/powerpoint/2010/main" val="193616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31</a:t>
            </a:fld>
            <a:endParaRPr lang="zh-CN" altLang="en-US"/>
          </a:p>
        </p:txBody>
      </p:sp>
    </p:spTree>
    <p:extLst>
      <p:ext uri="{BB962C8B-B14F-4D97-AF65-F5344CB8AC3E}">
        <p14:creationId xmlns="" xmlns:p14="http://schemas.microsoft.com/office/powerpoint/2010/main" val="889229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32</a:t>
            </a:fld>
            <a:endParaRPr lang="zh-CN" altLang="en-US"/>
          </a:p>
        </p:txBody>
      </p:sp>
    </p:spTree>
    <p:extLst>
      <p:ext uri="{BB962C8B-B14F-4D97-AF65-F5344CB8AC3E}">
        <p14:creationId xmlns="" xmlns:p14="http://schemas.microsoft.com/office/powerpoint/2010/main" val="152484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33</a:t>
            </a:fld>
            <a:endParaRPr lang="zh-CN" altLang="en-US"/>
          </a:p>
        </p:txBody>
      </p:sp>
    </p:spTree>
    <p:extLst>
      <p:ext uri="{BB962C8B-B14F-4D97-AF65-F5344CB8AC3E}">
        <p14:creationId xmlns="" xmlns:p14="http://schemas.microsoft.com/office/powerpoint/2010/main" val="1720742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34</a:t>
            </a:fld>
            <a:endParaRPr lang="zh-CN" altLang="en-US"/>
          </a:p>
        </p:txBody>
      </p:sp>
    </p:spTree>
    <p:extLst>
      <p:ext uri="{BB962C8B-B14F-4D97-AF65-F5344CB8AC3E}">
        <p14:creationId xmlns="" xmlns:p14="http://schemas.microsoft.com/office/powerpoint/2010/main" val="137179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a:t>
            </a:fld>
            <a:endParaRPr lang="zh-CN" altLang="en-US"/>
          </a:p>
        </p:txBody>
      </p:sp>
    </p:spTree>
    <p:extLst>
      <p:ext uri="{BB962C8B-B14F-4D97-AF65-F5344CB8AC3E}">
        <p14:creationId xmlns="" xmlns:p14="http://schemas.microsoft.com/office/powerpoint/2010/main" val="907643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python 2.x</a:t>
            </a:r>
            <a:r>
              <a:rPr lang="zh-CN" altLang="en-US" dirty="0" smtClean="0">
                <a:effectLst/>
              </a:rPr>
              <a:t>有分</a:t>
            </a:r>
            <a:r>
              <a:rPr lang="en-US" altLang="zh-CN" dirty="0" err="1" smtClean="0">
                <a:effectLst/>
              </a:rPr>
              <a:t>int</a:t>
            </a:r>
            <a:r>
              <a:rPr lang="zh-CN" altLang="en-US" dirty="0" smtClean="0">
                <a:effectLst/>
              </a:rPr>
              <a:t>和</a:t>
            </a:r>
            <a:r>
              <a:rPr lang="en-US" altLang="zh-CN" dirty="0" smtClean="0">
                <a:effectLst/>
              </a:rPr>
              <a:t>long</a:t>
            </a:r>
            <a:r>
              <a:rPr lang="zh-CN" altLang="en-US" dirty="0" smtClean="0">
                <a:effectLst/>
              </a:rPr>
              <a:t>，</a:t>
            </a:r>
            <a:r>
              <a:rPr lang="en-US" altLang="zh-CN" dirty="0" err="1" smtClean="0">
                <a:effectLst/>
              </a:rPr>
              <a:t>int</a:t>
            </a:r>
            <a:r>
              <a:rPr lang="zh-CN" altLang="en-US" dirty="0" smtClean="0">
                <a:effectLst/>
              </a:rPr>
              <a:t>就是一般说四字节那种，</a:t>
            </a:r>
            <a:r>
              <a:rPr lang="en-US" altLang="zh-CN" dirty="0" smtClean="0">
                <a:effectLst/>
              </a:rPr>
              <a:t>long</a:t>
            </a:r>
            <a:r>
              <a:rPr lang="zh-CN" altLang="en-US" dirty="0" smtClean="0">
                <a:effectLst/>
              </a:rPr>
              <a:t>是大数型没限制看机器能力，绝大部分情况下</a:t>
            </a:r>
            <a:r>
              <a:rPr lang="en-US" altLang="zh-CN" dirty="0" err="1" smtClean="0">
                <a:effectLst/>
              </a:rPr>
              <a:t>int</a:t>
            </a:r>
            <a:r>
              <a:rPr lang="zh-CN" altLang="en-US" dirty="0" smtClean="0">
                <a:effectLst/>
              </a:rPr>
              <a:t>都会自动转</a:t>
            </a:r>
            <a:r>
              <a:rPr lang="en-US" altLang="zh-CN" dirty="0" smtClean="0">
                <a:effectLst/>
              </a:rPr>
              <a:t>long</a:t>
            </a:r>
            <a:r>
              <a:rPr lang="zh-CN" altLang="en-US" dirty="0" smtClean="0">
                <a:effectLst/>
              </a:rPr>
              <a:t>，所以不报错。</a:t>
            </a:r>
            <a:r>
              <a:rPr lang="en-US" altLang="zh-CN" dirty="0" smtClean="0">
                <a:effectLst/>
              </a:rPr>
              <a:t>3.x</a:t>
            </a:r>
            <a:r>
              <a:rPr lang="zh-CN" altLang="en-US" dirty="0" smtClean="0">
                <a:effectLst/>
              </a:rPr>
              <a:t>后不再区分这两种统称</a:t>
            </a:r>
            <a:r>
              <a:rPr lang="en-US" altLang="zh-CN" dirty="0" smtClean="0">
                <a:effectLst/>
              </a:rPr>
              <a:t>int...</a:t>
            </a: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35</a:t>
            </a:fld>
            <a:endParaRPr lang="zh-CN" altLang="en-US"/>
          </a:p>
        </p:txBody>
      </p:sp>
    </p:spTree>
    <p:extLst>
      <p:ext uri="{BB962C8B-B14F-4D97-AF65-F5344CB8AC3E}">
        <p14:creationId xmlns="" xmlns:p14="http://schemas.microsoft.com/office/powerpoint/2010/main" val="45183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36</a:t>
            </a:fld>
            <a:endParaRPr lang="zh-CN" altLang="en-US"/>
          </a:p>
        </p:txBody>
      </p:sp>
    </p:spTree>
    <p:extLst>
      <p:ext uri="{BB962C8B-B14F-4D97-AF65-F5344CB8AC3E}">
        <p14:creationId xmlns="" xmlns:p14="http://schemas.microsoft.com/office/powerpoint/2010/main" val="1035875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37</a:t>
            </a:fld>
            <a:endParaRPr lang="zh-CN" altLang="en-US"/>
          </a:p>
        </p:txBody>
      </p:sp>
    </p:spTree>
    <p:extLst>
      <p:ext uri="{BB962C8B-B14F-4D97-AF65-F5344CB8AC3E}">
        <p14:creationId xmlns="" xmlns:p14="http://schemas.microsoft.com/office/powerpoint/2010/main" val="1762787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38</a:t>
            </a:fld>
            <a:endParaRPr lang="zh-CN" altLang="en-US"/>
          </a:p>
        </p:txBody>
      </p:sp>
    </p:spTree>
    <p:extLst>
      <p:ext uri="{BB962C8B-B14F-4D97-AF65-F5344CB8AC3E}">
        <p14:creationId xmlns="" xmlns:p14="http://schemas.microsoft.com/office/powerpoint/2010/main" val="473158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我们通过导入</a:t>
            </a:r>
            <a:r>
              <a:rPr kumimoji="1" lang="en-US" altLang="zh-CN" dirty="0" smtClean="0"/>
              <a:t>Python 2</a:t>
            </a:r>
            <a:r>
              <a:rPr kumimoji="1" lang="zh-CN" altLang="en-US" dirty="0" smtClean="0"/>
              <a:t>内置的</a:t>
            </a:r>
            <a:r>
              <a:rPr kumimoji="1" lang="en-US" altLang="zh-CN" dirty="0" smtClean="0"/>
              <a:t>`__future__`</a:t>
            </a:r>
            <a:r>
              <a:rPr kumimoji="1" lang="zh-CN" altLang="en-US" dirty="0" smtClean="0"/>
              <a:t>模块，来使用</a:t>
            </a:r>
            <a:r>
              <a:rPr kumimoji="1" lang="en-US" altLang="zh-CN" dirty="0" smtClean="0"/>
              <a:t>Python 3</a:t>
            </a:r>
            <a:r>
              <a:rPr kumimoji="1" lang="zh-CN" altLang="en-US" dirty="0" smtClean="0"/>
              <a:t>中一些与</a:t>
            </a:r>
            <a:r>
              <a:rPr kumimoji="1" lang="en-US" altLang="zh-CN" dirty="0" smtClean="0"/>
              <a:t>Python 2</a:t>
            </a:r>
            <a:r>
              <a:rPr kumimoji="1" lang="zh-CN" altLang="en-US" dirty="0" smtClean="0"/>
              <a:t>不兼容的关键字和特性，所以我们想要在</a:t>
            </a:r>
            <a:r>
              <a:rPr kumimoji="1" lang="en-US" altLang="zh-CN" dirty="0" smtClean="0"/>
              <a:t>Python 2</a:t>
            </a:r>
            <a:r>
              <a:rPr kumimoji="1" lang="zh-CN" altLang="en-US" dirty="0" smtClean="0"/>
              <a:t>中表现</a:t>
            </a:r>
            <a:r>
              <a:rPr kumimoji="1" lang="en-US" altLang="zh-CN" dirty="0" smtClean="0"/>
              <a:t>Python 3</a:t>
            </a:r>
            <a:r>
              <a:rPr kumimoji="1" lang="zh-CN" altLang="en-US" dirty="0" smtClean="0"/>
              <a:t>中的整除，就可以通过</a:t>
            </a:r>
            <a:r>
              <a:rPr kumimoji="1" lang="en-US" altLang="zh-CN" dirty="0" smtClean="0"/>
              <a:t>`from __future__ import division`</a:t>
            </a:r>
            <a:r>
              <a:rPr kumimoji="1" lang="zh-CN" altLang="en-US" dirty="0" smtClean="0"/>
              <a:t>实现</a:t>
            </a:r>
            <a:endParaRPr kumimoji="1" lang="en-US" altLang="zh-CN" dirty="0" smtClean="0"/>
          </a:p>
          <a:p>
            <a:endParaRPr kumimoji="1" lang="en-US" altLang="zh-CN" dirty="0" smtClean="0"/>
          </a:p>
          <a:p>
            <a:pPr>
              <a:lnSpc>
                <a:spcPct val="150000"/>
              </a:lnSpc>
            </a:pPr>
            <a:r>
              <a:rPr kumimoji="1" lang="en-US" altLang="zh-CN" sz="1200" dirty="0" smtClean="0"/>
              <a:t>Python 2</a:t>
            </a:r>
            <a:r>
              <a:rPr kumimoji="1" lang="zh-CN" altLang="en-US" sz="1200" dirty="0" smtClean="0"/>
              <a:t>与</a:t>
            </a:r>
            <a:r>
              <a:rPr kumimoji="1" lang="en-US" altLang="zh-CN" sz="1200" dirty="0" smtClean="0"/>
              <a:t>Python 3</a:t>
            </a:r>
            <a:r>
              <a:rPr kumimoji="1" lang="zh-CN" altLang="en-US" sz="1200" dirty="0" smtClean="0"/>
              <a:t>整除上的差异在于第一句，</a:t>
            </a:r>
            <a:r>
              <a:rPr kumimoji="1" lang="en-US" altLang="zh-CN" sz="1200" dirty="0" smtClean="0"/>
              <a:t>Python 2</a:t>
            </a:r>
            <a:r>
              <a:rPr kumimoji="1" lang="zh-CN" altLang="en-US" sz="1200" dirty="0" smtClean="0"/>
              <a:t>中的“</a:t>
            </a:r>
            <a:r>
              <a:rPr kumimoji="1" lang="en-US" altLang="zh-CN" sz="1200" dirty="0" smtClean="0"/>
              <a:t>/</a:t>
            </a:r>
            <a:r>
              <a:rPr kumimoji="1" lang="zh-CN" altLang="en-US" sz="1200" dirty="0" smtClean="0"/>
              <a:t>”与“</a:t>
            </a:r>
            <a:r>
              <a:rPr kumimoji="1" lang="en-US" altLang="zh-CN" sz="1200" dirty="0" smtClean="0"/>
              <a:t>//</a:t>
            </a:r>
            <a:r>
              <a:rPr kumimoji="1" lang="zh-CN" altLang="en-US" sz="1200" dirty="0" smtClean="0"/>
              <a:t>”的效果一样，所以</a:t>
            </a:r>
            <a:r>
              <a:rPr kumimoji="1" lang="en-US" altLang="zh-CN" sz="1200" dirty="0" smtClean="0"/>
              <a:t>Python</a:t>
            </a:r>
            <a:r>
              <a:rPr kumimoji="1" lang="zh-CN" altLang="en-US" sz="1200" dirty="0" smtClean="0"/>
              <a:t>还提供了一个余数运算“</a:t>
            </a:r>
            <a:r>
              <a:rPr kumimoji="1" lang="en-US" altLang="zh-CN" sz="1200" dirty="0" smtClean="0"/>
              <a:t>%</a:t>
            </a:r>
            <a:r>
              <a:rPr kumimoji="1" lang="zh-CN" altLang="en-US" sz="1200" dirty="0" smtClean="0"/>
              <a:t>“。</a:t>
            </a:r>
            <a:endParaRPr kumimoji="1" lang="en-US" altLang="zh-CN" sz="1200" dirty="0" smtClean="0"/>
          </a:p>
          <a:p>
            <a:pPr>
              <a:lnSpc>
                <a:spcPct val="150000"/>
              </a:lnSpc>
            </a:pPr>
            <a:r>
              <a:rPr kumimoji="1" lang="zh-CN" altLang="en-US" sz="1200" dirty="0" smtClean="0"/>
              <a:t>而在</a:t>
            </a:r>
            <a:r>
              <a:rPr kumimoji="1" lang="en-US" altLang="zh-CN" sz="1200" dirty="0" smtClean="0"/>
              <a:t>Python 3</a:t>
            </a:r>
            <a:r>
              <a:rPr kumimoji="1" lang="zh-CN" altLang="en-US" sz="1200" dirty="0" smtClean="0"/>
              <a:t>中的“</a:t>
            </a:r>
            <a:r>
              <a:rPr kumimoji="1" lang="en-US" altLang="zh-CN" sz="1200" dirty="0" smtClean="0"/>
              <a:t>/</a:t>
            </a:r>
            <a:r>
              <a:rPr kumimoji="1" lang="zh-CN" altLang="en-US" sz="1200" dirty="0" smtClean="0"/>
              <a:t>”更接近于我们数学上除法的概念。</a:t>
            </a:r>
            <a:endParaRPr kumimoji="1"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39</a:t>
            </a:fld>
            <a:endParaRPr lang="zh-CN" altLang="en-US"/>
          </a:p>
        </p:txBody>
      </p:sp>
    </p:spTree>
    <p:extLst>
      <p:ext uri="{BB962C8B-B14F-4D97-AF65-F5344CB8AC3E}">
        <p14:creationId xmlns="" xmlns:p14="http://schemas.microsoft.com/office/powerpoint/2010/main" val="1838771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40</a:t>
            </a:fld>
            <a:endParaRPr lang="zh-CN" altLang="en-US"/>
          </a:p>
        </p:txBody>
      </p:sp>
    </p:spTree>
    <p:extLst>
      <p:ext uri="{BB962C8B-B14F-4D97-AF65-F5344CB8AC3E}">
        <p14:creationId xmlns="" xmlns:p14="http://schemas.microsoft.com/office/powerpoint/2010/main" val="1864457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41</a:t>
            </a:fld>
            <a:endParaRPr lang="zh-CN" altLang="en-US"/>
          </a:p>
        </p:txBody>
      </p:sp>
    </p:spTree>
    <p:extLst>
      <p:ext uri="{BB962C8B-B14F-4D97-AF65-F5344CB8AC3E}">
        <p14:creationId xmlns="" xmlns:p14="http://schemas.microsoft.com/office/powerpoint/2010/main" val="1276386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42</a:t>
            </a:fld>
            <a:endParaRPr lang="zh-CN" altLang="en-US"/>
          </a:p>
        </p:txBody>
      </p:sp>
    </p:spTree>
    <p:extLst>
      <p:ext uri="{BB962C8B-B14F-4D97-AF65-F5344CB8AC3E}">
        <p14:creationId xmlns="" xmlns:p14="http://schemas.microsoft.com/office/powerpoint/2010/main" val="1089776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43</a:t>
            </a:fld>
            <a:endParaRPr lang="zh-CN" altLang="en-US"/>
          </a:p>
        </p:txBody>
      </p:sp>
    </p:spTree>
    <p:extLst>
      <p:ext uri="{BB962C8B-B14F-4D97-AF65-F5344CB8AC3E}">
        <p14:creationId xmlns="" xmlns:p14="http://schemas.microsoft.com/office/powerpoint/2010/main" val="1357605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列表 元组 字符串 都是序列</a:t>
            </a:r>
            <a:r>
              <a:rPr lang="en-US" altLang="zh-CN" dirty="0" smtClean="0">
                <a:effectLst/>
              </a:rPr>
              <a:t>, </a:t>
            </a:r>
            <a:r>
              <a:rPr lang="zh-CN" altLang="en-US" dirty="0" smtClean="0">
                <a:effectLst/>
              </a:rPr>
              <a:t>序列的两个主要特点是索引操作符和切片操作符</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45</a:t>
            </a:fld>
            <a:endParaRPr lang="zh-CN" altLang="en-US"/>
          </a:p>
        </p:txBody>
      </p:sp>
    </p:spTree>
    <p:extLst>
      <p:ext uri="{BB962C8B-B14F-4D97-AF65-F5344CB8AC3E}">
        <p14:creationId xmlns="" xmlns:p14="http://schemas.microsoft.com/office/powerpoint/2010/main" val="162437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a:t>
            </a:fld>
            <a:endParaRPr lang="zh-CN" altLang="en-US"/>
          </a:p>
        </p:txBody>
      </p:sp>
    </p:spTree>
    <p:extLst>
      <p:ext uri="{BB962C8B-B14F-4D97-AF65-F5344CB8AC3E}">
        <p14:creationId xmlns="" xmlns:p14="http://schemas.microsoft.com/office/powerpoint/2010/main" val="1413126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46</a:t>
            </a:fld>
            <a:endParaRPr lang="zh-CN" altLang="en-US"/>
          </a:p>
        </p:txBody>
      </p:sp>
    </p:spTree>
    <p:extLst>
      <p:ext uri="{BB962C8B-B14F-4D97-AF65-F5344CB8AC3E}">
        <p14:creationId xmlns="" xmlns:p14="http://schemas.microsoft.com/office/powerpoint/2010/main" val="2098452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47</a:t>
            </a:fld>
            <a:endParaRPr lang="zh-CN" altLang="en-US"/>
          </a:p>
        </p:txBody>
      </p:sp>
    </p:spTree>
    <p:extLst>
      <p:ext uri="{BB962C8B-B14F-4D97-AF65-F5344CB8AC3E}">
        <p14:creationId xmlns="" xmlns:p14="http://schemas.microsoft.com/office/powerpoint/2010/main" val="178271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48</a:t>
            </a:fld>
            <a:endParaRPr lang="zh-CN" altLang="en-US"/>
          </a:p>
        </p:txBody>
      </p:sp>
    </p:spTree>
    <p:extLst>
      <p:ext uri="{BB962C8B-B14F-4D97-AF65-F5344CB8AC3E}">
        <p14:creationId xmlns="" xmlns:p14="http://schemas.microsoft.com/office/powerpoint/2010/main" val="252928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49</a:t>
            </a:fld>
            <a:endParaRPr lang="zh-CN" altLang="en-US"/>
          </a:p>
        </p:txBody>
      </p:sp>
    </p:spTree>
    <p:extLst>
      <p:ext uri="{BB962C8B-B14F-4D97-AF65-F5344CB8AC3E}">
        <p14:creationId xmlns="" xmlns:p14="http://schemas.microsoft.com/office/powerpoint/2010/main" val="1806563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50</a:t>
            </a:fld>
            <a:endParaRPr lang="zh-CN" altLang="en-US"/>
          </a:p>
        </p:txBody>
      </p:sp>
    </p:spTree>
    <p:extLst>
      <p:ext uri="{BB962C8B-B14F-4D97-AF65-F5344CB8AC3E}">
        <p14:creationId xmlns="" xmlns:p14="http://schemas.microsoft.com/office/powerpoint/2010/main" val="1282584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51</a:t>
            </a:fld>
            <a:endParaRPr lang="zh-CN" altLang="en-US"/>
          </a:p>
        </p:txBody>
      </p:sp>
    </p:spTree>
    <p:extLst>
      <p:ext uri="{BB962C8B-B14F-4D97-AF65-F5344CB8AC3E}">
        <p14:creationId xmlns:p14="http://schemas.microsoft.com/office/powerpoint/2010/main" xmlns="" val="2529282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此处有实战演练</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52</a:t>
            </a:fld>
            <a:endParaRPr lang="zh-CN" altLang="en-US"/>
          </a:p>
        </p:txBody>
      </p:sp>
    </p:spTree>
    <p:extLst>
      <p:ext uri="{BB962C8B-B14F-4D97-AF65-F5344CB8AC3E}">
        <p14:creationId xmlns="" xmlns:p14="http://schemas.microsoft.com/office/powerpoint/2010/main" val="696018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53</a:t>
            </a:fld>
            <a:endParaRPr lang="zh-CN" altLang="en-US"/>
          </a:p>
        </p:txBody>
      </p:sp>
    </p:spTree>
    <p:extLst>
      <p:ext uri="{BB962C8B-B14F-4D97-AF65-F5344CB8AC3E}">
        <p14:creationId xmlns="" xmlns:p14="http://schemas.microsoft.com/office/powerpoint/2010/main" val="391117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54</a:t>
            </a:fld>
            <a:endParaRPr lang="zh-CN" altLang="en-US"/>
          </a:p>
        </p:txBody>
      </p:sp>
    </p:spTree>
    <p:extLst>
      <p:ext uri="{BB962C8B-B14F-4D97-AF65-F5344CB8AC3E}">
        <p14:creationId xmlns="" xmlns:p14="http://schemas.microsoft.com/office/powerpoint/2010/main" val="1171038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55</a:t>
            </a:fld>
            <a:endParaRPr lang="zh-CN" altLang="en-US"/>
          </a:p>
        </p:txBody>
      </p:sp>
    </p:spTree>
    <p:extLst>
      <p:ext uri="{BB962C8B-B14F-4D97-AF65-F5344CB8AC3E}">
        <p14:creationId xmlns="" xmlns:p14="http://schemas.microsoft.com/office/powerpoint/2010/main" val="17068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a:t>
            </a:fld>
            <a:endParaRPr lang="zh-CN" altLang="en-US"/>
          </a:p>
        </p:txBody>
      </p:sp>
    </p:spTree>
    <p:extLst>
      <p:ext uri="{BB962C8B-B14F-4D97-AF65-F5344CB8AC3E}">
        <p14:creationId xmlns="" xmlns:p14="http://schemas.microsoft.com/office/powerpoint/2010/main" val="1156077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56</a:t>
            </a:fld>
            <a:endParaRPr lang="zh-CN" altLang="en-US"/>
          </a:p>
        </p:txBody>
      </p:sp>
    </p:spTree>
    <p:extLst>
      <p:ext uri="{BB962C8B-B14F-4D97-AF65-F5344CB8AC3E}">
        <p14:creationId xmlns="" xmlns:p14="http://schemas.microsoft.com/office/powerpoint/2010/main" val="538020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57</a:t>
            </a:fld>
            <a:endParaRPr lang="zh-CN" altLang="en-US"/>
          </a:p>
        </p:txBody>
      </p:sp>
    </p:spTree>
    <p:extLst>
      <p:ext uri="{BB962C8B-B14F-4D97-AF65-F5344CB8AC3E}">
        <p14:creationId xmlns="" xmlns:p14="http://schemas.microsoft.com/office/powerpoint/2010/main" val="616965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58</a:t>
            </a:fld>
            <a:endParaRPr lang="zh-CN" altLang="en-US"/>
          </a:p>
        </p:txBody>
      </p:sp>
    </p:spTree>
    <p:extLst>
      <p:ext uri="{BB962C8B-B14F-4D97-AF65-F5344CB8AC3E}">
        <p14:creationId xmlns:p14="http://schemas.microsoft.com/office/powerpoint/2010/main" xmlns="" val="2529282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59</a:t>
            </a:fld>
            <a:endParaRPr lang="zh-CN" altLang="en-US"/>
          </a:p>
        </p:txBody>
      </p:sp>
    </p:spTree>
    <p:extLst>
      <p:ext uri="{BB962C8B-B14F-4D97-AF65-F5344CB8AC3E}">
        <p14:creationId xmlns="" xmlns:p14="http://schemas.microsoft.com/office/powerpoint/2010/main" val="1406847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  元组用于程序安全访问数据而不能修改数据</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60</a:t>
            </a:fld>
            <a:endParaRPr lang="zh-CN" altLang="en-US"/>
          </a:p>
        </p:txBody>
      </p:sp>
    </p:spTree>
    <p:extLst>
      <p:ext uri="{BB962C8B-B14F-4D97-AF65-F5344CB8AC3E}">
        <p14:creationId xmlns="" xmlns:p14="http://schemas.microsoft.com/office/powerpoint/2010/main" val="10326184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61</a:t>
            </a:fld>
            <a:endParaRPr lang="zh-CN" altLang="en-US"/>
          </a:p>
        </p:txBody>
      </p:sp>
    </p:spTree>
    <p:extLst>
      <p:ext uri="{BB962C8B-B14F-4D97-AF65-F5344CB8AC3E}">
        <p14:creationId xmlns:p14="http://schemas.microsoft.com/office/powerpoint/2010/main" xmlns="" val="2529282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为什么</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查找速度这么快？</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的实现原理和查字典是一样的。假设字典包含了</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万个汉字，我们要查某一个字，一个办法是把字典从第一页往后翻，直到找到我们想要的字为止，这种方法就是在</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中查找元素的方法，</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越大，查找越慢。</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第二种方法是先在字典的索引表里（比如部首表）查这个字对应的页码，然后直接翻到该页，找到这个字。无论找哪个字，这种查找速度都非常快，不会随着字典大小的增加而变慢。</a:t>
            </a:r>
            <a:r>
              <a:rPr lang="en-US" altLang="zh-CN" sz="1200" b="0" i="0" kern="1200" dirty="0" err="1" smtClean="0">
                <a:solidFill>
                  <a:schemeClr val="tx1"/>
                </a:solidFill>
                <a:effectLst/>
                <a:latin typeface="+mn-lt"/>
                <a:ea typeface="+mn-ea"/>
                <a:cs typeface="+mn-cs"/>
              </a:rPr>
              <a:t>dict</a:t>
            </a:r>
            <a:r>
              <a:rPr lang="zh-CN" altLang="en-US" sz="1200" b="0" i="0" kern="1200" dirty="0" smtClean="0">
                <a:solidFill>
                  <a:schemeClr val="tx1"/>
                </a:solidFill>
                <a:effectLst/>
                <a:latin typeface="+mn-lt"/>
                <a:ea typeface="+mn-ea"/>
                <a:cs typeface="+mn-cs"/>
              </a:rPr>
              <a:t>就是第二种实现方式。</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62</a:t>
            </a:fld>
            <a:endParaRPr lang="zh-CN" altLang="en-US"/>
          </a:p>
        </p:txBody>
      </p:sp>
    </p:spTree>
    <p:extLst>
      <p:ext uri="{BB962C8B-B14F-4D97-AF65-F5344CB8AC3E}">
        <p14:creationId xmlns="" xmlns:p14="http://schemas.microsoft.com/office/powerpoint/2010/main" val="1709732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63</a:t>
            </a:fld>
            <a:endParaRPr lang="zh-CN" altLang="en-US"/>
          </a:p>
        </p:txBody>
      </p:sp>
    </p:spTree>
    <p:extLst>
      <p:ext uri="{BB962C8B-B14F-4D97-AF65-F5344CB8AC3E}">
        <p14:creationId xmlns="" xmlns:p14="http://schemas.microsoft.com/office/powerpoint/2010/main" val="2052753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64</a:t>
            </a:fld>
            <a:endParaRPr lang="zh-CN" altLang="en-US"/>
          </a:p>
        </p:txBody>
      </p:sp>
    </p:spTree>
    <p:extLst>
      <p:ext uri="{BB962C8B-B14F-4D97-AF65-F5344CB8AC3E}">
        <p14:creationId xmlns="" xmlns:p14="http://schemas.microsoft.com/office/powerpoint/2010/main" val="390144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65</a:t>
            </a:fld>
            <a:endParaRPr lang="zh-CN" altLang="en-US"/>
          </a:p>
        </p:txBody>
      </p:sp>
    </p:spTree>
    <p:extLst>
      <p:ext uri="{BB962C8B-B14F-4D97-AF65-F5344CB8AC3E}">
        <p14:creationId xmlns="" xmlns:p14="http://schemas.microsoft.com/office/powerpoint/2010/main" val="90851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a:t>
            </a:fld>
            <a:endParaRPr lang="zh-CN" altLang="en-US"/>
          </a:p>
        </p:txBody>
      </p:sp>
    </p:spTree>
    <p:extLst>
      <p:ext uri="{BB962C8B-B14F-4D97-AF65-F5344CB8AC3E}">
        <p14:creationId xmlns="" xmlns:p14="http://schemas.microsoft.com/office/powerpoint/2010/main" val="1188319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66</a:t>
            </a:fld>
            <a:endParaRPr lang="zh-CN" altLang="en-US"/>
          </a:p>
        </p:txBody>
      </p:sp>
    </p:spTree>
    <p:extLst>
      <p:ext uri="{BB962C8B-B14F-4D97-AF65-F5344CB8AC3E}">
        <p14:creationId xmlns="" xmlns:p14="http://schemas.microsoft.com/office/powerpoint/2010/main" val="217808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67</a:t>
            </a:fld>
            <a:endParaRPr lang="zh-CN" altLang="en-US"/>
          </a:p>
        </p:txBody>
      </p:sp>
    </p:spTree>
    <p:extLst>
      <p:ext uri="{BB962C8B-B14F-4D97-AF65-F5344CB8AC3E}">
        <p14:creationId xmlns="" xmlns:p14="http://schemas.microsoft.com/office/powerpoint/2010/main" val="638136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68</a:t>
            </a:fld>
            <a:endParaRPr lang="zh-CN" altLang="en-US"/>
          </a:p>
        </p:txBody>
      </p:sp>
    </p:spTree>
    <p:extLst>
      <p:ext uri="{BB962C8B-B14F-4D97-AF65-F5344CB8AC3E}">
        <p14:creationId xmlns="" xmlns:p14="http://schemas.microsoft.com/office/powerpoint/2010/main" val="912499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69</a:t>
            </a:fld>
            <a:endParaRPr lang="zh-CN" altLang="en-US"/>
          </a:p>
        </p:txBody>
      </p:sp>
    </p:spTree>
    <p:extLst>
      <p:ext uri="{BB962C8B-B14F-4D97-AF65-F5344CB8AC3E}">
        <p14:creationId xmlns="" xmlns:p14="http://schemas.microsoft.com/office/powerpoint/2010/main" val="3888596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70</a:t>
            </a:fld>
            <a:endParaRPr lang="zh-CN" altLang="en-US"/>
          </a:p>
        </p:txBody>
      </p:sp>
    </p:spTree>
    <p:extLst>
      <p:ext uri="{BB962C8B-B14F-4D97-AF65-F5344CB8AC3E}">
        <p14:creationId xmlns="" xmlns:p14="http://schemas.microsoft.com/office/powerpoint/2010/main" val="55310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pPr/>
              <a:t>71</a:t>
            </a:fld>
            <a:endParaRPr lang="zh-CN" altLang="en-US"/>
          </a:p>
        </p:txBody>
      </p:sp>
    </p:spTree>
    <p:extLst>
      <p:ext uri="{BB962C8B-B14F-4D97-AF65-F5344CB8AC3E}">
        <p14:creationId xmlns:p14="http://schemas.microsoft.com/office/powerpoint/2010/main" xmlns="" val="2529282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72</a:t>
            </a:fld>
            <a:endParaRPr lang="zh-CN" altLang="en-US"/>
          </a:p>
        </p:txBody>
      </p:sp>
    </p:spTree>
    <p:extLst>
      <p:ext uri="{BB962C8B-B14F-4D97-AF65-F5344CB8AC3E}">
        <p14:creationId xmlns="" xmlns:p14="http://schemas.microsoft.com/office/powerpoint/2010/main" val="1539140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dirty="0" smtClean="0"/>
          </a:p>
          <a:p>
            <a:r>
              <a:rPr kumimoji="1" lang="zh-CN" altLang="en-US" dirty="0" smtClean="0"/>
              <a:t>我们可以看到，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73</a:t>
            </a:fld>
            <a:endParaRPr lang="zh-CN" altLang="en-US"/>
          </a:p>
        </p:txBody>
      </p:sp>
    </p:spTree>
    <p:extLst>
      <p:ext uri="{BB962C8B-B14F-4D97-AF65-F5344CB8AC3E}">
        <p14:creationId xmlns="" xmlns:p14="http://schemas.microsoft.com/office/powerpoint/2010/main" val="1682005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smtClean="0"/>
          </a:p>
          <a:p>
            <a:r>
              <a:rPr kumimoji="1" lang="zh-CN" altLang="en-US" smtClean="0"/>
              <a:t>我们</a:t>
            </a:r>
            <a:r>
              <a:rPr kumimoji="1" lang="zh-CN" altLang="en-US" dirty="0" smtClean="0"/>
              <a:t>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74</a:t>
            </a:fld>
            <a:endParaRPr lang="zh-CN" altLang="en-US"/>
          </a:p>
        </p:txBody>
      </p:sp>
    </p:spTree>
    <p:extLst>
      <p:ext uri="{BB962C8B-B14F-4D97-AF65-F5344CB8AC3E}">
        <p14:creationId xmlns="" xmlns:p14="http://schemas.microsoft.com/office/powerpoint/2010/main" val="930174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这里代码由于太长，并未显示完全。</a:t>
            </a:r>
            <a:endParaRPr kumimoji="1" lang="en-US" altLang="zh-CN" dirty="0" smtClean="0"/>
          </a:p>
          <a:p>
            <a:r>
              <a:rPr kumimoji="1" lang="zh-CN" altLang="en-US" dirty="0" smtClean="0"/>
              <a:t>我们可以看到，</a:t>
            </a:r>
            <a:r>
              <a:rPr kumimoji="1" lang="en-US" altLang="zh-CN" dirty="0" smtClean="0"/>
              <a:t>`</a:t>
            </a:r>
            <a:r>
              <a:rPr kumimoji="1" lang="en-US" altLang="zh-CN" dirty="0" err="1" smtClean="0"/>
              <a:t>shot_type_set</a:t>
            </a:r>
            <a:r>
              <a:rPr kumimoji="1" lang="en-US" altLang="zh-CN" dirty="0" smtClean="0"/>
              <a:t>`</a:t>
            </a:r>
            <a:r>
              <a:rPr kumimoji="1" lang="zh-CN" altLang="en-US" dirty="0" smtClean="0"/>
              <a:t>中的重复值如</a:t>
            </a:r>
            <a:r>
              <a:rPr kumimoji="1" lang="en-US" altLang="zh-CN" dirty="0" smtClean="0"/>
              <a:t>`'Jump Shot'`</a:t>
            </a:r>
            <a:r>
              <a:rPr kumimoji="1" lang="zh-CN" altLang="en-US" dirty="0" smtClean="0"/>
              <a:t>被过滤掉，只保留了其中的一个。并且在集合中，各字符串元素是按照首字母排序的（默认排序，无序是指未按照输入顺序存储各元素）。</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75</a:t>
            </a:fld>
            <a:endParaRPr lang="zh-CN" altLang="en-US"/>
          </a:p>
        </p:txBody>
      </p:sp>
    </p:spTree>
    <p:extLst>
      <p:ext uri="{BB962C8B-B14F-4D97-AF65-F5344CB8AC3E}">
        <p14:creationId xmlns="" xmlns:p14="http://schemas.microsoft.com/office/powerpoint/2010/main" val="42962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a:t>
            </a:fld>
            <a:endParaRPr lang="zh-CN" altLang="en-US"/>
          </a:p>
        </p:txBody>
      </p:sp>
    </p:spTree>
    <p:extLst>
      <p:ext uri="{BB962C8B-B14F-4D97-AF65-F5344CB8AC3E}">
        <p14:creationId xmlns="" xmlns:p14="http://schemas.microsoft.com/office/powerpoint/2010/main" val="7042689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77</a:t>
            </a:fld>
            <a:endParaRPr lang="zh-CN" altLang="en-US"/>
          </a:p>
        </p:txBody>
      </p:sp>
    </p:spTree>
    <p:extLst>
      <p:ext uri="{BB962C8B-B14F-4D97-AF65-F5344CB8AC3E}">
        <p14:creationId xmlns="" xmlns:p14="http://schemas.microsoft.com/office/powerpoint/2010/main" val="2103080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78</a:t>
            </a:fld>
            <a:endParaRPr lang="zh-CN" altLang="en-US"/>
          </a:p>
        </p:txBody>
      </p:sp>
    </p:spTree>
    <p:extLst>
      <p:ext uri="{BB962C8B-B14F-4D97-AF65-F5344CB8AC3E}">
        <p14:creationId xmlns="" xmlns:p14="http://schemas.microsoft.com/office/powerpoint/2010/main" val="1617300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79</a:t>
            </a:fld>
            <a:endParaRPr lang="zh-CN" altLang="en-US"/>
          </a:p>
        </p:txBody>
      </p:sp>
    </p:spTree>
    <p:extLst>
      <p:ext uri="{BB962C8B-B14F-4D97-AF65-F5344CB8AC3E}">
        <p14:creationId xmlns="" xmlns:p14="http://schemas.microsoft.com/office/powerpoint/2010/main" val="14029319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80</a:t>
            </a:fld>
            <a:endParaRPr lang="zh-CN" altLang="en-US"/>
          </a:p>
        </p:txBody>
      </p:sp>
    </p:spTree>
    <p:extLst>
      <p:ext uri="{BB962C8B-B14F-4D97-AF65-F5344CB8AC3E}">
        <p14:creationId xmlns="" xmlns:p14="http://schemas.microsoft.com/office/powerpoint/2010/main" val="987645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81</a:t>
            </a:fld>
            <a:endParaRPr lang="zh-CN" altLang="en-US"/>
          </a:p>
        </p:txBody>
      </p:sp>
    </p:spTree>
    <p:extLst>
      <p:ext uri="{BB962C8B-B14F-4D97-AF65-F5344CB8AC3E}">
        <p14:creationId xmlns="" xmlns:p14="http://schemas.microsoft.com/office/powerpoint/2010/main" val="15837881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82</a:t>
            </a:fld>
            <a:endParaRPr lang="zh-CN" altLang="en-US"/>
          </a:p>
        </p:txBody>
      </p:sp>
    </p:spTree>
    <p:extLst>
      <p:ext uri="{BB962C8B-B14F-4D97-AF65-F5344CB8AC3E}">
        <p14:creationId xmlns="" xmlns:p14="http://schemas.microsoft.com/office/powerpoint/2010/main" val="17639758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83</a:t>
            </a:fld>
            <a:endParaRPr lang="zh-CN" altLang="en-US"/>
          </a:p>
        </p:txBody>
      </p:sp>
    </p:spTree>
    <p:extLst>
      <p:ext uri="{BB962C8B-B14F-4D97-AF65-F5344CB8AC3E}">
        <p14:creationId xmlns="" xmlns:p14="http://schemas.microsoft.com/office/powerpoint/2010/main" val="1671814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84</a:t>
            </a:fld>
            <a:endParaRPr lang="zh-CN" altLang="en-US"/>
          </a:p>
        </p:txBody>
      </p:sp>
    </p:spTree>
    <p:extLst>
      <p:ext uri="{BB962C8B-B14F-4D97-AF65-F5344CB8AC3E}">
        <p14:creationId xmlns="" xmlns:p14="http://schemas.microsoft.com/office/powerpoint/2010/main" val="16555568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 xmlns:p14="http://schemas.microsoft.com/office/powerpoint/2010/main" val="8897566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86</a:t>
            </a:fld>
            <a:endParaRPr lang="zh-CN" altLang="en-US">
              <a:solidFill>
                <a:prstClr val="black"/>
              </a:solidFill>
            </a:endParaRPr>
          </a:p>
        </p:txBody>
      </p:sp>
    </p:spTree>
    <p:extLst>
      <p:ext uri="{BB962C8B-B14F-4D97-AF65-F5344CB8AC3E}">
        <p14:creationId xmlns="" xmlns:p14="http://schemas.microsoft.com/office/powerpoint/2010/main" val="31494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a:t>
            </a:fld>
            <a:endParaRPr lang="zh-CN" altLang="en-US"/>
          </a:p>
        </p:txBody>
      </p:sp>
    </p:spTree>
    <p:extLst>
      <p:ext uri="{BB962C8B-B14F-4D97-AF65-F5344CB8AC3E}">
        <p14:creationId xmlns="" xmlns:p14="http://schemas.microsoft.com/office/powerpoint/2010/main" val="19403142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87</a:t>
            </a:fld>
            <a:endParaRPr lang="zh-CN" altLang="en-US">
              <a:solidFill>
                <a:prstClr val="black"/>
              </a:solidFill>
            </a:endParaRPr>
          </a:p>
        </p:txBody>
      </p:sp>
    </p:spTree>
    <p:extLst>
      <p:ext uri="{BB962C8B-B14F-4D97-AF65-F5344CB8AC3E}">
        <p14:creationId xmlns="" xmlns:p14="http://schemas.microsoft.com/office/powerpoint/2010/main" val="1776333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88</a:t>
            </a:fld>
            <a:endParaRPr lang="zh-CN" altLang="en-US">
              <a:solidFill>
                <a:prstClr val="black"/>
              </a:solidFill>
            </a:endParaRPr>
          </a:p>
        </p:txBody>
      </p:sp>
    </p:spTree>
    <p:extLst>
      <p:ext uri="{BB962C8B-B14F-4D97-AF65-F5344CB8AC3E}">
        <p14:creationId xmlns="" xmlns:p14="http://schemas.microsoft.com/office/powerpoint/2010/main" val="1732904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89</a:t>
            </a:fld>
            <a:endParaRPr lang="zh-CN" altLang="en-US">
              <a:solidFill>
                <a:prstClr val="black"/>
              </a:solidFill>
            </a:endParaRPr>
          </a:p>
        </p:txBody>
      </p:sp>
    </p:spTree>
    <p:extLst>
      <p:ext uri="{BB962C8B-B14F-4D97-AF65-F5344CB8AC3E}">
        <p14:creationId xmlns="" xmlns:p14="http://schemas.microsoft.com/office/powerpoint/2010/main" val="1630606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90</a:t>
            </a:fld>
            <a:endParaRPr lang="zh-CN" altLang="en-US">
              <a:solidFill>
                <a:prstClr val="black"/>
              </a:solidFill>
            </a:endParaRPr>
          </a:p>
        </p:txBody>
      </p:sp>
    </p:spTree>
    <p:extLst>
      <p:ext uri="{BB962C8B-B14F-4D97-AF65-F5344CB8AC3E}">
        <p14:creationId xmlns="" xmlns:p14="http://schemas.microsoft.com/office/powerpoint/2010/main" val="15171365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微软雅黑 Light" panose="020B0502040204020203" pitchFamily="34" charset="-122"/>
                <a:ea typeface="微软雅黑 Light" panose="020B0502040204020203" pitchFamily="34" charset="-122"/>
              </a:rPr>
              <a:t>推导式是一个非常好看的代码风格，但是十分不便的是对于理解代码并不是十分友好。所以在实际编写的时候，推导式尽量不使用多重嵌套的方式。</a:t>
            </a:r>
            <a:endParaRPr lang="en-US" altLang="zh-CN" sz="1100" dirty="0" smtClean="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fld id="{858E6889-349A-49E8-AAE1-A1FB1A7B9723}" type="slidenum">
              <a:rPr lang="zh-CN" altLang="en-US">
                <a:solidFill>
                  <a:prstClr val="black"/>
                </a:solidFill>
              </a:rPr>
              <a:pPr/>
              <a:t>91</a:t>
            </a:fld>
            <a:endParaRPr lang="zh-CN" altLang="en-US">
              <a:solidFill>
                <a:prstClr val="black"/>
              </a:solidFill>
            </a:endParaRPr>
          </a:p>
        </p:txBody>
      </p:sp>
    </p:spTree>
    <p:extLst>
      <p:ext uri="{BB962C8B-B14F-4D97-AF65-F5344CB8AC3E}">
        <p14:creationId xmlns="" xmlns:p14="http://schemas.microsoft.com/office/powerpoint/2010/main" val="4899008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94</a:t>
            </a:fld>
            <a:endParaRPr lang="zh-CN" altLang="en-US"/>
          </a:p>
        </p:txBody>
      </p:sp>
    </p:spTree>
    <p:extLst>
      <p:ext uri="{BB962C8B-B14F-4D97-AF65-F5344CB8AC3E}">
        <p14:creationId xmlns="" xmlns:p14="http://schemas.microsoft.com/office/powerpoint/2010/main" val="16418121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95</a:t>
            </a:fld>
            <a:endParaRPr lang="zh-CN" altLang="en-US"/>
          </a:p>
        </p:txBody>
      </p:sp>
    </p:spTree>
    <p:extLst>
      <p:ext uri="{BB962C8B-B14F-4D97-AF65-F5344CB8AC3E}">
        <p14:creationId xmlns="" xmlns:p14="http://schemas.microsoft.com/office/powerpoint/2010/main" val="19638376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96</a:t>
            </a:fld>
            <a:endParaRPr lang="zh-CN" altLang="en-US"/>
          </a:p>
        </p:txBody>
      </p:sp>
    </p:spTree>
    <p:extLst>
      <p:ext uri="{BB962C8B-B14F-4D97-AF65-F5344CB8AC3E}">
        <p14:creationId xmlns="" xmlns:p14="http://schemas.microsoft.com/office/powerpoint/2010/main" val="426544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97</a:t>
            </a:fld>
            <a:endParaRPr lang="zh-CN" altLang="en-US"/>
          </a:p>
        </p:txBody>
      </p:sp>
    </p:spTree>
    <p:extLst>
      <p:ext uri="{BB962C8B-B14F-4D97-AF65-F5344CB8AC3E}">
        <p14:creationId xmlns="" xmlns:p14="http://schemas.microsoft.com/office/powerpoint/2010/main" val="14033144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98</a:t>
            </a:fld>
            <a:endParaRPr lang="zh-CN" altLang="en-US"/>
          </a:p>
        </p:txBody>
      </p:sp>
    </p:spTree>
    <p:extLst>
      <p:ext uri="{BB962C8B-B14F-4D97-AF65-F5344CB8AC3E}">
        <p14:creationId xmlns="" xmlns:p14="http://schemas.microsoft.com/office/powerpoint/2010/main" val="123940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a:t>
            </a:fld>
            <a:endParaRPr lang="zh-CN" altLang="en-US"/>
          </a:p>
        </p:txBody>
      </p:sp>
    </p:spTree>
    <p:extLst>
      <p:ext uri="{BB962C8B-B14F-4D97-AF65-F5344CB8AC3E}">
        <p14:creationId xmlns="" xmlns:p14="http://schemas.microsoft.com/office/powerpoint/2010/main" val="14522685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99</a:t>
            </a:fld>
            <a:endParaRPr lang="zh-CN" altLang="en-US"/>
          </a:p>
        </p:txBody>
      </p:sp>
    </p:spTree>
    <p:extLst>
      <p:ext uri="{BB962C8B-B14F-4D97-AF65-F5344CB8AC3E}">
        <p14:creationId xmlns="" xmlns:p14="http://schemas.microsoft.com/office/powerpoint/2010/main" val="900666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100</a:t>
            </a:fld>
            <a:endParaRPr lang="zh-CN" altLang="en-US"/>
          </a:p>
        </p:txBody>
      </p:sp>
    </p:spTree>
    <p:extLst>
      <p:ext uri="{BB962C8B-B14F-4D97-AF65-F5344CB8AC3E}">
        <p14:creationId xmlns="" xmlns:p14="http://schemas.microsoft.com/office/powerpoint/2010/main" val="5541506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101</a:t>
            </a:fld>
            <a:endParaRPr lang="zh-CN" altLang="en-US"/>
          </a:p>
        </p:txBody>
      </p:sp>
    </p:spTree>
    <p:extLst>
      <p:ext uri="{BB962C8B-B14F-4D97-AF65-F5344CB8AC3E}">
        <p14:creationId xmlns="" xmlns:p14="http://schemas.microsoft.com/office/powerpoint/2010/main" val="7529467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102</a:t>
            </a:fld>
            <a:endParaRPr lang="zh-CN" altLang="en-US"/>
          </a:p>
        </p:txBody>
      </p:sp>
    </p:spTree>
    <p:extLst>
      <p:ext uri="{BB962C8B-B14F-4D97-AF65-F5344CB8AC3E}">
        <p14:creationId xmlns="" xmlns:p14="http://schemas.microsoft.com/office/powerpoint/2010/main" val="239484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103</a:t>
            </a:fld>
            <a:endParaRPr lang="zh-CN" altLang="en-US"/>
          </a:p>
        </p:txBody>
      </p:sp>
    </p:spTree>
    <p:extLst>
      <p:ext uri="{BB962C8B-B14F-4D97-AF65-F5344CB8AC3E}">
        <p14:creationId xmlns="" xmlns:p14="http://schemas.microsoft.com/office/powerpoint/2010/main" val="1985268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104</a:t>
            </a:fld>
            <a:endParaRPr lang="zh-CN" altLang="en-US"/>
          </a:p>
        </p:txBody>
      </p:sp>
    </p:spTree>
    <p:extLst>
      <p:ext uri="{BB962C8B-B14F-4D97-AF65-F5344CB8AC3E}">
        <p14:creationId xmlns="" xmlns:p14="http://schemas.microsoft.com/office/powerpoint/2010/main" val="3823066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105</a:t>
            </a:fld>
            <a:endParaRPr lang="zh-CN" altLang="en-US"/>
          </a:p>
        </p:txBody>
      </p:sp>
    </p:spTree>
    <p:extLst>
      <p:ext uri="{BB962C8B-B14F-4D97-AF65-F5344CB8AC3E}">
        <p14:creationId xmlns="" xmlns:p14="http://schemas.microsoft.com/office/powerpoint/2010/main" val="1872416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109</a:t>
            </a:fld>
            <a:endParaRPr lang="zh-CN" altLang="en-US"/>
          </a:p>
        </p:txBody>
      </p:sp>
    </p:spTree>
    <p:extLst>
      <p:ext uri="{BB962C8B-B14F-4D97-AF65-F5344CB8AC3E}">
        <p14:creationId xmlns="" xmlns:p14="http://schemas.microsoft.com/office/powerpoint/2010/main" val="4164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此处有实战演练</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110</a:t>
            </a:fld>
            <a:endParaRPr lang="zh-CN" altLang="en-US"/>
          </a:p>
        </p:txBody>
      </p:sp>
    </p:spTree>
    <p:extLst>
      <p:ext uri="{BB962C8B-B14F-4D97-AF65-F5344CB8AC3E}">
        <p14:creationId xmlns="" xmlns:p14="http://schemas.microsoft.com/office/powerpoint/2010/main" val="9406480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111</a:t>
            </a:fld>
            <a:endParaRPr lang="zh-CN" altLang="en-US"/>
          </a:p>
        </p:txBody>
      </p:sp>
    </p:spTree>
    <p:extLst>
      <p:ext uri="{BB962C8B-B14F-4D97-AF65-F5344CB8AC3E}">
        <p14:creationId xmlns="" xmlns:p14="http://schemas.microsoft.com/office/powerpoint/2010/main" val="146466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905000" y="1941513"/>
            <a:ext cx="9144000" cy="2387600"/>
          </a:xfrm>
        </p:spPr>
        <p:txBody>
          <a:bodyPr anchor="b"/>
          <a:lstStyle>
            <a:lvl1pPr algn="ctr">
              <a:defRPr sz="6000" b="1">
                <a:solidFill>
                  <a:schemeClr val="bg1"/>
                </a:solidFill>
              </a:defRPr>
            </a:lvl1pPr>
          </a:lstStyle>
          <a:p>
            <a:endParaRPr lang="zh-CN" altLang="en-US" dirty="0"/>
          </a:p>
        </p:txBody>
      </p:sp>
      <p:sp>
        <p:nvSpPr>
          <p:cNvPr id="3" name="副标题 2"/>
          <p:cNvSpPr>
            <a:spLocks noGrp="1"/>
          </p:cNvSpPr>
          <p:nvPr>
            <p:ph type="subTitle" idx="1"/>
          </p:nvPr>
        </p:nvSpPr>
        <p:spPr>
          <a:xfrm>
            <a:off x="1905000" y="4421188"/>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4" name="日期占位符 3"/>
          <p:cNvSpPr>
            <a:spLocks noGrp="1"/>
          </p:cNvSpPr>
          <p:nvPr>
            <p:ph type="dt" sz="half" idx="10"/>
          </p:nvPr>
        </p:nvSpPr>
        <p:spPr>
          <a:xfrm>
            <a:off x="838200" y="6520259"/>
            <a:ext cx="2743200" cy="365125"/>
          </a:xfrm>
          <a:prstGeom prst="rect">
            <a:avLst/>
          </a:prstGeom>
        </p:spPr>
        <p:txBody>
          <a:bodyPr/>
          <a:lstStyle>
            <a:lvl1pPr>
              <a:defRPr>
                <a:solidFill>
                  <a:srgbClr val="C00000"/>
                </a:solidFill>
              </a:defRPr>
            </a:lvl1pPr>
          </a:lstStyle>
          <a:p>
            <a:fld id="{A7500E80-6CD3-487E-8C63-0BF905CA7CD9}" type="datetime1">
              <a:rPr lang="zh-CN" altLang="en-US" smtClean="0"/>
              <a:pPr/>
              <a:t>2019/9/11</a:t>
            </a:fld>
            <a:endParaRPr lang="zh-CN" altLang="en-US" dirty="0"/>
          </a:p>
        </p:txBody>
      </p:sp>
      <p:sp>
        <p:nvSpPr>
          <p:cNvPr id="6" name="灯片编号占位符 5"/>
          <p:cNvSpPr>
            <a:spLocks noGrp="1"/>
          </p:cNvSpPr>
          <p:nvPr>
            <p:ph type="sldNum" sz="quarter" idx="12"/>
          </p:nvPr>
        </p:nvSpPr>
        <p:spPr>
          <a:xfrm>
            <a:off x="10228895" y="6520259"/>
            <a:ext cx="2743200" cy="365125"/>
          </a:xfrm>
          <a:prstGeom prst="rect">
            <a:avLst/>
          </a:prstGeom>
        </p:spPr>
        <p:txBody>
          <a:bodyPr/>
          <a:lstStyle>
            <a:lvl1pPr>
              <a:defRPr>
                <a:solidFill>
                  <a:srgbClr val="C00000"/>
                </a:solidFill>
              </a:defRPr>
            </a:lvl1pPr>
          </a:lstStyle>
          <a:p>
            <a:fld id="{370D8578-DDD4-487D-A316-C8E65CC577E1}" type="slidenum">
              <a:rPr lang="zh-CN" altLang="en-US" smtClean="0"/>
              <a:pPr/>
              <a:t>‹#›</a:t>
            </a:fld>
            <a:endParaRPr lang="zh-CN" altLang="en-US" dirty="0"/>
          </a:p>
        </p:txBody>
      </p:sp>
    </p:spTree>
    <p:extLst>
      <p:ext uri="{BB962C8B-B14F-4D97-AF65-F5344CB8AC3E}">
        <p14:creationId xmlns="" xmlns:p14="http://schemas.microsoft.com/office/powerpoint/2010/main" val="35119729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520259"/>
            <a:ext cx="2743200" cy="365125"/>
          </a:xfrm>
          <a:prstGeom prst="rect">
            <a:avLst/>
          </a:prstGeom>
        </p:spPr>
        <p:txBody>
          <a:bodyPr/>
          <a:lstStyle>
            <a:lvl1pPr marL="0" algn="l" defTabSz="914400" rtl="0" eaLnBrk="1" latinLnBrk="0" hangingPunct="1">
              <a:defRPr lang="zh-CN" altLang="en-US" sz="1800" kern="1200" smtClean="0">
                <a:solidFill>
                  <a:srgbClr val="C00000"/>
                </a:solidFill>
                <a:latin typeface="+mn-lt"/>
                <a:ea typeface="+mn-ea"/>
                <a:cs typeface="+mn-cs"/>
              </a:defRPr>
            </a:lvl1p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a:xfrm>
            <a:off x="10228895" y="6520259"/>
            <a:ext cx="2743200" cy="365125"/>
          </a:xfrm>
          <a:prstGeom prst="rect">
            <a:avLst/>
          </a:prstGeom>
        </p:spPr>
        <p:txBody>
          <a:bodyPr/>
          <a:lstStyle>
            <a:lvl1pPr>
              <a:defRPr>
                <a:solidFill>
                  <a:srgbClr val="C00000"/>
                </a:solidFill>
              </a:defRPr>
            </a:lvl1pPr>
          </a:lstStyle>
          <a:p>
            <a:fld id="{370D8578-DDD4-487D-A316-C8E65CC577E1}" type="slidenum">
              <a:rPr lang="zh-CN" altLang="en-US" smtClean="0"/>
              <a:pPr/>
              <a:t>‹#›</a:t>
            </a:fld>
            <a:endParaRPr lang="zh-CN" altLang="en-US" dirty="0"/>
          </a:p>
        </p:txBody>
      </p:sp>
    </p:spTree>
    <p:extLst>
      <p:ext uri="{BB962C8B-B14F-4D97-AF65-F5344CB8AC3E}">
        <p14:creationId xmlns="" xmlns:p14="http://schemas.microsoft.com/office/powerpoint/2010/main" val="1985601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标题1">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E9337DDD-BF34-44C7-86CB-24E4728F49C8}" type="datetime1">
              <a:rPr lang="zh-CN" altLang="en-US" smtClean="0"/>
              <a:pPr/>
              <a:t>2019/9/11</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0962009" y="-4963"/>
            <a:ext cx="1008000" cy="1243629"/>
            <a:chOff x="10962009" y="-4963"/>
            <a:chExt cx="1008000" cy="1243629"/>
          </a:xfrm>
        </p:grpSpPr>
        <p:sp>
          <p:nvSpPr>
            <p:cNvPr id="8" name="矩形 7"/>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962009" y="230666"/>
              <a:ext cx="1008000" cy="1008000"/>
              <a:chOff x="8044308" y="3488472"/>
              <a:chExt cx="1008000" cy="1008000"/>
            </a:xfrm>
          </p:grpSpPr>
          <p:sp>
            <p:nvSpPr>
              <p:cNvPr id="10" name="椭圆 9"/>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110158" y="3554322"/>
                <a:ext cx="876300" cy="876300"/>
                <a:chOff x="8110158" y="3554322"/>
                <a:chExt cx="876300" cy="876300"/>
              </a:xfrm>
            </p:grpSpPr>
            <p:sp>
              <p:nvSpPr>
                <p:cNvPr id="12" name="椭圆 1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grpSp>
    </p:spTree>
    <p:extLst>
      <p:ext uri="{BB962C8B-B14F-4D97-AF65-F5344CB8AC3E}">
        <p14:creationId xmlns="" xmlns:p14="http://schemas.microsoft.com/office/powerpoint/2010/main" val="23525124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标题2">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D0A62DC9-C593-4DC3-9A4D-341D2E741163}" type="datetime1">
              <a:rPr lang="zh-CN" altLang="en-US" smtClean="0"/>
              <a:pPr/>
              <a:t>2019/9/11</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0977231"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68979" y="251672"/>
            <a:ext cx="1008000" cy="1008000"/>
            <a:chOff x="8436382" y="2178535"/>
            <a:chExt cx="1008000" cy="1008000"/>
          </a:xfrm>
        </p:grpSpPr>
        <p:sp>
          <p:nvSpPr>
            <p:cNvPr id="15" name="椭圆 14"/>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spTree>
    <p:extLst>
      <p:ext uri="{BB962C8B-B14F-4D97-AF65-F5344CB8AC3E}">
        <p14:creationId xmlns="" xmlns:p14="http://schemas.microsoft.com/office/powerpoint/2010/main" val="32565424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标题3">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090F4EA3-1F7A-406E-B09C-542F84317E86}" type="datetime1">
              <a:rPr lang="zh-CN" altLang="en-US" smtClean="0"/>
              <a:pPr/>
              <a:t>2019/9/11</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9139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10984199" y="241039"/>
            <a:ext cx="1008000" cy="1008000"/>
            <a:chOff x="7998232" y="5119020"/>
            <a:chExt cx="1008000" cy="1008000"/>
          </a:xfrm>
        </p:grpSpPr>
        <p:sp>
          <p:nvSpPr>
            <p:cNvPr id="20" name="椭圆 19"/>
            <p:cNvSpPr/>
            <p:nvPr/>
          </p:nvSpPr>
          <p:spPr>
            <a:xfrm>
              <a:off x="7998232" y="5119020"/>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spTree>
    <p:extLst>
      <p:ext uri="{BB962C8B-B14F-4D97-AF65-F5344CB8AC3E}">
        <p14:creationId xmlns="" xmlns:p14="http://schemas.microsoft.com/office/powerpoint/2010/main" val="13080862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标题4">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781095"/>
          </a:xfrm>
        </p:spPr>
        <p:txBody>
          <a:bodyPr/>
          <a:lstStyle>
            <a:lvl1pPr>
              <a:defRPr>
                <a:solidFill>
                  <a:srgbClr val="3DB39E"/>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15E97812-5B42-4438-99C7-5A14D831F20E}" type="datetime1">
              <a:rPr lang="zh-CN" altLang="en-US" smtClean="0"/>
              <a:pPr/>
              <a:t>2019/9/11</a:t>
            </a:fld>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3"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85251" y="-4334"/>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70261" y="257663"/>
            <a:ext cx="1008000" cy="1008000"/>
            <a:chOff x="6620434" y="1471906"/>
            <a:chExt cx="1008000" cy="1008000"/>
          </a:xfrm>
        </p:grpSpPr>
        <p:sp>
          <p:nvSpPr>
            <p:cNvPr id="15" name="椭圆 14"/>
            <p:cNvSpPr/>
            <p:nvPr/>
          </p:nvSpPr>
          <p:spPr>
            <a:xfrm>
              <a:off x="6620434" y="1471906"/>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686284" y="1537756"/>
              <a:ext cx="876300" cy="876300"/>
              <a:chOff x="6787469" y="2184355"/>
              <a:chExt cx="876300" cy="876300"/>
            </a:xfrm>
          </p:grpSpPr>
          <p:sp>
            <p:nvSpPr>
              <p:cNvPr id="17" name="椭圆 16"/>
              <p:cNvSpPr/>
              <p:nvPr/>
            </p:nvSpPr>
            <p:spPr>
              <a:xfrm>
                <a:off x="6787469" y="218435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spTree>
    <p:extLst>
      <p:ext uri="{BB962C8B-B14F-4D97-AF65-F5344CB8AC3E}">
        <p14:creationId xmlns="" xmlns:p14="http://schemas.microsoft.com/office/powerpoint/2010/main" val="3169846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rc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4"/>
            <a:ext cx="2743200" cy="365125"/>
          </a:xfrm>
          <a:prstGeom prst="rect">
            <a:avLst/>
          </a:prstGeom>
        </p:spPr>
        <p:txBody>
          <a:bodyPr/>
          <a:lstStyle/>
          <a:p>
            <a:fld id="{B5CAF397-4D98-4644-A221-1F5290C0DAB0}" type="datetime1">
              <a:rPr lang="zh-CN" altLang="en-US" smtClean="0"/>
              <a:pPr/>
              <a:t>2019/9/11</a:t>
            </a:fld>
            <a:endParaRPr lang="zh-CN" altLang="en-US"/>
          </a:p>
        </p:txBody>
      </p:sp>
      <p:sp>
        <p:nvSpPr>
          <p:cNvPr id="7" name="圆角矩形 6"/>
          <p:cNvSpPr/>
          <p:nvPr userDrawn="1"/>
        </p:nvSpPr>
        <p:spPr>
          <a:xfrm>
            <a:off x="11366495"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10228895" y="6356354"/>
            <a:ext cx="2743200" cy="365125"/>
          </a:xfrm>
          <a:prstGeom prst="rect">
            <a:avLst/>
          </a:prstGeom>
        </p:spPr>
        <p:txBody>
          <a:bodyPr/>
          <a:lstStyle/>
          <a:p>
            <a:fld id="{370D8578-DDD4-487D-A316-C8E65CC577E1}" type="slidenum">
              <a:rPr lang="zh-CN" altLang="en-US" smtClean="0"/>
              <a:pPr/>
              <a:t>‹#›</a:t>
            </a:fld>
            <a:endParaRPr lang="zh-CN" altLang="en-US"/>
          </a:p>
        </p:txBody>
      </p:sp>
    </p:spTree>
    <p:extLst>
      <p:ext uri="{BB962C8B-B14F-4D97-AF65-F5344CB8AC3E}">
        <p14:creationId xmlns="" xmlns:p14="http://schemas.microsoft.com/office/powerpoint/2010/main" val="19276593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828890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Office_Word___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package" Target="../embeddings/Microsoft_Office_Excel_________3.xlsm"/></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microsoft.com/office/2007/relationships/hdphoto" Target="../media/hdphoto8.wdp"/></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microsoft.com/office/2007/relationships/hdphoto" Target="../media/hdphoto9.wdp"/></Relationships>
</file>

<file path=ppt/slides/_rels/slide1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package" Target="../embeddings/Microsoft_Office_Word___4.docx"/><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package" Target="../embeddings/Microsoft_Office_Excel_________6.xlsm"/><Relationship Id="rId4" Type="http://schemas.openxmlformats.org/officeDocument/2006/relationships/package" Target="../embeddings/Microsoft_Office_Excel_________5.xlsm"/></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168.xml.rels><?xml version="1.0" encoding="UTF-8" standalone="yes"?>
<Relationships xmlns="http://schemas.openxmlformats.org/package/2006/relationships"><Relationship Id="rId3" Type="http://schemas.openxmlformats.org/officeDocument/2006/relationships/image" Target="../media/image190.tiff"/><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hyperlink" Target="http://hackdata.cn/learn/course/2/lecture/132/"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74.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hackdata.cn/learn/course/2/lecture/154/"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00.jpeg"/></Relationships>
</file>

<file path=ppt/slides/_rels/slide1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8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Office_Excel_________1.xlsm"/><Relationship Id="rId5" Type="http://schemas.openxmlformats.org/officeDocument/2006/relationships/image" Target="../media/image28.png"/><Relationship Id="rId4" Type="http://schemas.openxmlformats.org/officeDocument/2006/relationships/image" Target="../media/image27.png"/></Relationships>
</file>

<file path=ppt/slides/_rels/slide19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9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9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9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package" Target="../embeddings/Microsoft_Office_Word___7.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package" Target="../embeddings/Microsoft_Office_Excel_________8.xlsm"/></Relationships>
</file>

<file path=ppt/slides/_rels/slide20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8.jpe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07.xml.rels><?xml version="1.0" encoding="UTF-8" standalone="yes"?>
<Relationships xmlns="http://schemas.openxmlformats.org/package/2006/relationships"><Relationship Id="rId3" Type="http://schemas.openxmlformats.org/officeDocument/2006/relationships/image" Target="../media/image190.tiff"/><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6.png"/><Relationship Id="rId4" Type="http://schemas.microsoft.com/office/2007/relationships/hdphoto" Target="../media/hdphoto3.wdp"/></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microsoft.com/office/2007/relationships/hdphoto" Target="../media/hdphoto5.wdp"/></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microsoft.com/office/2007/relationships/hdphoto" Target="../media/hdphoto6.wdp"/></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17"/>
          <p:cNvSpPr>
            <a:spLocks noChangeArrowheads="1"/>
          </p:cNvSpPr>
          <p:nvPr/>
        </p:nvSpPr>
        <p:spPr bwMode="auto">
          <a:xfrm>
            <a:off x="1455115" y="182574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935760" y="17728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初识</a:t>
            </a:r>
            <a:r>
              <a:rPr lang="en-US" altLang="zh-CN" sz="2800" dirty="0" smtClean="0">
                <a:latin typeface="微软雅黑 Light" panose="020B0502040204020203" pitchFamily="34" charset="-122"/>
                <a:ea typeface="微软雅黑 Light" panose="020B0502040204020203" pitchFamily="34" charset="-122"/>
                <a:cs typeface="Microsoft YaHei" charset="0"/>
              </a:rPr>
              <a:t>Python</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27" name="任意多边形 221"/>
          <p:cNvSpPr/>
          <p:nvPr/>
        </p:nvSpPr>
        <p:spPr>
          <a:xfrm rot="2700000">
            <a:off x="3404672" y="200220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任意多边形 222"/>
          <p:cNvSpPr/>
          <p:nvPr/>
        </p:nvSpPr>
        <p:spPr>
          <a:xfrm rot="2700000">
            <a:off x="3358696" y="194383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17" name="矩形 217"/>
          <p:cNvSpPr>
            <a:spLocks noChangeArrowheads="1"/>
          </p:cNvSpPr>
          <p:nvPr/>
        </p:nvSpPr>
        <p:spPr bwMode="auto">
          <a:xfrm>
            <a:off x="1455115" y="247382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18" name="矩形 17"/>
          <p:cNvSpPr/>
          <p:nvPr/>
        </p:nvSpPr>
        <p:spPr bwMode="auto">
          <a:xfrm>
            <a:off x="3935760" y="2420888"/>
            <a:ext cx="7272808" cy="830997"/>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基本</a:t>
            </a:r>
            <a:r>
              <a:rPr lang="zh-CN" altLang="en-US" sz="2800" dirty="0" smtClean="0">
                <a:latin typeface="微软雅黑 Light" panose="020B0502040204020203" pitchFamily="34" charset="-122"/>
                <a:ea typeface="微软雅黑 Light" panose="020B0502040204020203" pitchFamily="34" charset="-122"/>
                <a:cs typeface="Microsoft YaHei" charset="0"/>
              </a:rPr>
              <a:t>概念</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变量、注释、</a:t>
            </a:r>
            <a:r>
              <a:rPr lang="en-US" altLang="zh-CN" sz="2000" dirty="0" smtClean="0">
                <a:latin typeface="Monaco" charset="0"/>
                <a:ea typeface="Monaco" charset="0"/>
                <a:cs typeface="Monaco" charset="0"/>
              </a:rPr>
              <a:t>print</a:t>
            </a:r>
            <a:r>
              <a:rPr lang="zh-CN" altLang="en-US" sz="2000" dirty="0" smtClean="0">
                <a:latin typeface="微软雅黑 Light" panose="020B0502040204020203" pitchFamily="34" charset="-122"/>
                <a:ea typeface="微软雅黑 Light" panose="020B0502040204020203" pitchFamily="34" charset="-122"/>
                <a:cs typeface="Microsoft YaHei" charset="0"/>
              </a:rPr>
              <a:t>函数、</a:t>
            </a:r>
            <a:r>
              <a:rPr lang="zh-CN" altLang="en-US" sz="2000" dirty="0">
                <a:latin typeface="微软雅黑 Light" panose="020B0502040204020203" pitchFamily="34" charset="-122"/>
                <a:ea typeface="微软雅黑 Light" panose="020B0502040204020203" pitchFamily="34" charset="-122"/>
                <a:cs typeface="Microsoft YaHei" charset="0"/>
              </a:rPr>
              <a:t>数据类型、算术运算符、类型</a:t>
            </a:r>
            <a:r>
              <a:rPr lang="zh-CN" altLang="en-US" sz="2000" dirty="0" smtClean="0">
                <a:latin typeface="微软雅黑 Light" panose="020B0502040204020203" pitchFamily="34" charset="-122"/>
                <a:ea typeface="微软雅黑 Light" panose="020B0502040204020203" pitchFamily="34" charset="-122"/>
                <a:cs typeface="Microsoft YaHei" charset="0"/>
              </a:rPr>
              <a:t>转换</a:t>
            </a:r>
          </a:p>
        </p:txBody>
      </p:sp>
      <p:sp>
        <p:nvSpPr>
          <p:cNvPr id="19" name="任意多边形 221"/>
          <p:cNvSpPr/>
          <p:nvPr/>
        </p:nvSpPr>
        <p:spPr>
          <a:xfrm rot="2700000">
            <a:off x="3404672" y="265027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0" name="任意多边形 222"/>
          <p:cNvSpPr/>
          <p:nvPr/>
        </p:nvSpPr>
        <p:spPr>
          <a:xfrm rot="2700000">
            <a:off x="3358696" y="259190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1" name="矩形 217"/>
          <p:cNvSpPr>
            <a:spLocks noChangeArrowheads="1"/>
          </p:cNvSpPr>
          <p:nvPr/>
        </p:nvSpPr>
        <p:spPr bwMode="auto">
          <a:xfrm>
            <a:off x="1455115" y="333791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2" name="矩形 21"/>
          <p:cNvSpPr/>
          <p:nvPr/>
        </p:nvSpPr>
        <p:spPr bwMode="auto">
          <a:xfrm>
            <a:off x="3935760" y="3284984"/>
            <a:ext cx="7272808" cy="830997"/>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数据的容器</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列表、元组、字典、集合</a:t>
            </a:r>
            <a:endParaRPr lang="zh-CN" altLang="en-US" sz="2000" dirty="0">
              <a:latin typeface="微软雅黑 Light" panose="020B0502040204020203" pitchFamily="34" charset="-122"/>
              <a:ea typeface="微软雅黑 Light" panose="020B0502040204020203" pitchFamily="34" charset="-122"/>
              <a:cs typeface="Microsoft YaHei" charset="0"/>
            </a:endParaRPr>
          </a:p>
        </p:txBody>
      </p:sp>
      <p:sp>
        <p:nvSpPr>
          <p:cNvPr id="23" name="任意多边形 221"/>
          <p:cNvSpPr/>
          <p:nvPr/>
        </p:nvSpPr>
        <p:spPr>
          <a:xfrm rot="2700000">
            <a:off x="3404672" y="351437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6" name="任意多边形 222"/>
          <p:cNvSpPr/>
          <p:nvPr/>
        </p:nvSpPr>
        <p:spPr>
          <a:xfrm rot="2700000">
            <a:off x="3358696" y="345599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矩形 217"/>
          <p:cNvSpPr>
            <a:spLocks noChangeArrowheads="1"/>
          </p:cNvSpPr>
          <p:nvPr/>
        </p:nvSpPr>
        <p:spPr bwMode="auto">
          <a:xfrm>
            <a:off x="1455115" y="42019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38"/>
          <p:cNvSpPr/>
          <p:nvPr/>
        </p:nvSpPr>
        <p:spPr bwMode="auto">
          <a:xfrm>
            <a:off x="3935760" y="4149080"/>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控制结构与推导式</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40" name="任意多边形 221"/>
          <p:cNvSpPr/>
          <p:nvPr/>
        </p:nvSpPr>
        <p:spPr>
          <a:xfrm rot="2700000">
            <a:off x="3404672" y="437838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3358696" y="432254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a:t>
            </a:fld>
            <a:endParaRPr lang="zh-CN" altLang="en-US"/>
          </a:p>
        </p:txBody>
      </p:sp>
    </p:spTree>
    <p:extLst>
      <p:ext uri="{BB962C8B-B14F-4D97-AF65-F5344CB8AC3E}">
        <p14:creationId xmlns="" xmlns:p14="http://schemas.microsoft.com/office/powerpoint/2010/main" val="286527344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46455" y="1587350"/>
            <a:ext cx="4626189" cy="4032000"/>
          </a:xfrm>
          <a:prstGeom prst="rect">
            <a:avLst/>
          </a:prstGeom>
        </p:spPr>
      </p:pic>
      <p:pic>
        <p:nvPicPr>
          <p:cNvPr id="11" name="图片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962806" y="1557240"/>
            <a:ext cx="4626189" cy="4032000"/>
          </a:xfrm>
          <a:prstGeom prst="rect">
            <a:avLst/>
          </a:prstGeom>
        </p:spPr>
      </p:pic>
      <p:sp>
        <p:nvSpPr>
          <p:cNvPr id="12" name="内容占位符 1"/>
          <p:cNvSpPr>
            <a:spLocks noGrp="1"/>
          </p:cNvSpPr>
          <p:nvPr>
            <p:ph idx="1"/>
          </p:nvPr>
        </p:nvSpPr>
        <p:spPr>
          <a:xfrm>
            <a:off x="1343728" y="5488464"/>
            <a:ext cx="5400344" cy="776206"/>
          </a:xfrm>
        </p:spPr>
        <p:txBody>
          <a:bodyPr>
            <a:noAutofit/>
          </a:bodyPr>
          <a:lstStyle/>
          <a:p>
            <a:pPr>
              <a:lnSpc>
                <a:spcPct val="150000"/>
              </a:lnSpc>
            </a:pPr>
            <a:r>
              <a:rPr lang="zh-CN" altLang="en-US" sz="2000" dirty="0"/>
              <a:t>输入“</a:t>
            </a:r>
            <a:r>
              <a:rPr lang="en-US" altLang="zh-CN" sz="2000" dirty="0"/>
              <a:t>help()”</a:t>
            </a:r>
            <a:r>
              <a:rPr lang="zh-CN" altLang="en-US" sz="2000" dirty="0"/>
              <a:t>查看</a:t>
            </a:r>
            <a:r>
              <a:rPr lang="en-US" altLang="zh-CN" sz="2000" dirty="0" err="1"/>
              <a:t>IPython</a:t>
            </a:r>
            <a:r>
              <a:rPr lang="zh-CN" altLang="en-US" sz="2000" dirty="0"/>
              <a:t>的帮助文档</a:t>
            </a:r>
            <a:endParaRPr lang="en-US" altLang="zh-CN" sz="2000" dirty="0" smtClean="0"/>
          </a:p>
        </p:txBody>
      </p:sp>
      <p:sp>
        <p:nvSpPr>
          <p:cNvPr id="13" name="内容占位符 1"/>
          <p:cNvSpPr txBox="1">
            <a:spLocks/>
          </p:cNvSpPr>
          <p:nvPr/>
        </p:nvSpPr>
        <p:spPr>
          <a:xfrm>
            <a:off x="6744072" y="5488464"/>
            <a:ext cx="5400344" cy="776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使用内省“</a:t>
            </a:r>
            <a:r>
              <a:rPr lang="en-US" altLang="zh-CN" sz="2000" dirty="0"/>
              <a:t>pandas?”</a:t>
            </a:r>
            <a:r>
              <a:rPr lang="zh-CN" altLang="en-US" sz="2000" dirty="0"/>
              <a:t>查看</a:t>
            </a:r>
            <a:r>
              <a:rPr lang="en-US" altLang="zh-CN" sz="2000" dirty="0"/>
              <a:t>Pandas</a:t>
            </a:r>
            <a:r>
              <a:rPr lang="zh-CN" altLang="en-US" sz="2000" dirty="0"/>
              <a:t>的帮助文档</a:t>
            </a:r>
            <a:endParaRPr lang="en-US" altLang="zh-CN" sz="2000" dirty="0" smtClean="0"/>
          </a:p>
        </p:txBody>
      </p:sp>
      <p:sp>
        <p:nvSpPr>
          <p:cNvPr id="2" name="日期占位符 1"/>
          <p:cNvSpPr>
            <a:spLocks noGrp="1"/>
          </p:cNvSpPr>
          <p:nvPr>
            <p:ph type="dt" sz="half" idx="10"/>
          </p:nvPr>
        </p:nvSpPr>
        <p:spPr/>
        <p:txBody>
          <a:bodyPr/>
          <a:lstStyle/>
          <a:p>
            <a:fld id="{EDFFEF08-828E-4D70-A9F4-EB148C234FFA}"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a:t>
            </a:fld>
            <a:endParaRPr lang="zh-CN" altLang="en-US"/>
          </a:p>
        </p:txBody>
      </p:sp>
    </p:spTree>
    <p:extLst>
      <p:ext uri="{BB962C8B-B14F-4D97-AF65-F5344CB8AC3E}">
        <p14:creationId xmlns="" xmlns:p14="http://schemas.microsoft.com/office/powerpoint/2010/main" val="21233499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 </a:t>
            </a:r>
            <a:r>
              <a:rPr lang="en-US" altLang="zh-CN" sz="2400" dirty="0" err="1">
                <a:latin typeface="Monaco" charset="0"/>
                <a:ea typeface="Monaco" charset="0"/>
                <a:cs typeface="Monaco" charset="0"/>
              </a:rPr>
              <a:t>r</a:t>
            </a:r>
            <a:r>
              <a:rPr lang="en-US" altLang="zh-CN" sz="2400" dirty="0" err="1" smtClean="0">
                <a:latin typeface="Monaco" charset="0"/>
                <a:ea typeface="Monaco" charset="0"/>
                <a:cs typeface="Monaco" charset="0"/>
              </a:rPr>
              <a:t>eadlines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读取</a:t>
            </a:r>
            <a:r>
              <a:rPr lang="zh-CN" altLang="en-US" sz="2400" dirty="0"/>
              <a:t>后得到的是每行数据组成的列表，但是一行样本数据全部存储为一个字</a:t>
            </a:r>
            <a:r>
              <a:rPr lang="zh-CN" altLang="en-US" sz="2400" dirty="0" smtClean="0"/>
              <a:t>符串，并且数据</a:t>
            </a:r>
            <a:r>
              <a:rPr lang="zh-CN" altLang="en-US" sz="2400" dirty="0"/>
              <a:t>读入后并没有将换行符去</a:t>
            </a:r>
            <a:r>
              <a:rPr lang="zh-CN" altLang="en-US" sz="2400" dirty="0" smtClean="0"/>
              <a:t>掉</a:t>
            </a:r>
            <a:r>
              <a:rPr lang="zh-CN" altLang="en-US" sz="2400" dirty="0"/>
              <a:t>（</a:t>
            </a:r>
            <a:r>
              <a:rPr lang="en-US" altLang="zh-CN" sz="2400" dirty="0" smtClean="0"/>
              <a:t>windows</a:t>
            </a:r>
            <a:r>
              <a:rPr lang="zh-CN" altLang="en-US" sz="2400" dirty="0"/>
              <a:t>系统的换行符</a:t>
            </a:r>
            <a:r>
              <a:rPr lang="zh-CN" altLang="en-US" sz="2400" dirty="0" smtClean="0"/>
              <a:t>是</a:t>
            </a:r>
            <a:r>
              <a:rPr lang="zh-CN" altLang="en-US" sz="2400" dirty="0"/>
              <a:t> </a:t>
            </a:r>
            <a:r>
              <a:rPr lang="en-US" altLang="zh-CN" sz="2400" dirty="0" smtClean="0">
                <a:latin typeface="Monaco" charset="0"/>
                <a:ea typeface="Monaco" charset="0"/>
                <a:cs typeface="Monaco" charset="0"/>
              </a:rPr>
              <a:t>\r\n</a:t>
            </a:r>
            <a:r>
              <a:rPr lang="zh-CN" altLang="en-US" sz="2400" dirty="0" smtClean="0">
                <a:latin typeface="Monaco" charset="0"/>
                <a:ea typeface="Monaco" charset="0"/>
                <a:cs typeface="Monaco" charset="0"/>
              </a:rPr>
              <a:t> </a:t>
            </a:r>
            <a:r>
              <a:rPr lang="zh-CN" altLang="en-US" sz="2400" dirty="0" smtClean="0"/>
              <a:t>，</a:t>
            </a:r>
            <a:r>
              <a:rPr lang="en-US" altLang="zh-CN" sz="2400" dirty="0" err="1"/>
              <a:t>linux</a:t>
            </a:r>
            <a:r>
              <a:rPr lang="zh-CN" altLang="en-US" sz="2400" dirty="0"/>
              <a:t>系统的换行符号</a:t>
            </a:r>
            <a:r>
              <a:rPr lang="zh-CN" altLang="en-US" sz="2400" dirty="0" smtClean="0"/>
              <a:t>是</a:t>
            </a:r>
            <a:r>
              <a:rPr lang="zh-CN" altLang="en-US" sz="2400" dirty="0"/>
              <a:t> </a:t>
            </a:r>
            <a:r>
              <a:rPr lang="en-US" altLang="zh-CN" sz="2400" dirty="0" smtClean="0">
                <a:latin typeface="Monaco" charset="0"/>
                <a:ea typeface="Monaco" charset="0"/>
                <a:cs typeface="Monaco" charset="0"/>
              </a:rPr>
              <a:t>\n</a:t>
            </a:r>
            <a:r>
              <a:rPr lang="zh-CN" altLang="en-US" sz="2400" dirty="0" smtClean="0">
                <a:latin typeface="Monaco" charset="0"/>
                <a:ea typeface="Monaco" charset="0"/>
                <a:cs typeface="Monaco" charset="0"/>
              </a:rPr>
              <a:t>）</a:t>
            </a:r>
            <a:endParaRPr lang="en-US" altLang="zh-CN" sz="2400" dirty="0" smtClean="0">
              <a:latin typeface="Monaco" charset="0"/>
              <a:ea typeface="Monaco" charset="0"/>
              <a:cs typeface="Monaco" charset="0"/>
            </a:endParaRPr>
          </a:p>
          <a:p>
            <a:pPr>
              <a:lnSpc>
                <a:spcPct val="150000"/>
              </a:lnSpc>
            </a:pPr>
            <a:r>
              <a:rPr lang="zh-CN" altLang="en-US" sz="2400" dirty="0"/>
              <a:t>在读入数据之后，</a:t>
            </a:r>
            <a:r>
              <a:rPr lang="zh-CN" altLang="en-US" sz="2400" dirty="0" smtClean="0"/>
              <a:t>用</a:t>
            </a:r>
            <a:r>
              <a:rPr lang="zh-CN" altLang="en-US" sz="2400" dirty="0"/>
              <a:t> </a:t>
            </a:r>
            <a:r>
              <a:rPr lang="en-US" altLang="zh-CN" sz="2400" dirty="0" smtClean="0">
                <a:latin typeface="Monaco" charset="0"/>
                <a:ea typeface="Monaco" charset="0"/>
                <a:cs typeface="Monaco" charset="0"/>
              </a:rPr>
              <a:t>for</a:t>
            </a:r>
            <a:r>
              <a:rPr lang="zh-CN" altLang="en-US" sz="2400" dirty="0" smtClean="0"/>
              <a:t> 循环</a:t>
            </a:r>
            <a:r>
              <a:rPr lang="zh-CN" altLang="en-US" sz="2400" dirty="0"/>
              <a:t>对每一个元素去除换行符，并将每一个变量值用字符串处理</a:t>
            </a:r>
            <a:r>
              <a:rPr lang="zh-CN" altLang="en-US" sz="2400" dirty="0" smtClean="0"/>
              <a:t>方法</a:t>
            </a:r>
            <a:r>
              <a:rPr lang="zh-CN" altLang="en-US" sz="2400" dirty="0"/>
              <a:t> </a:t>
            </a:r>
            <a:r>
              <a:rPr lang="en-US" altLang="zh-CN" sz="2400" dirty="0" smtClean="0"/>
              <a:t>.</a:t>
            </a:r>
            <a:r>
              <a:rPr lang="en-US" altLang="zh-CN" sz="2400" dirty="0">
                <a:latin typeface="Monaco" charset="0"/>
                <a:ea typeface="Monaco" charset="0"/>
                <a:cs typeface="Monaco" charset="0"/>
              </a:rPr>
              <a:t>split</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分隔</a:t>
            </a:r>
            <a:r>
              <a:rPr lang="zh-CN" altLang="en-US" sz="2400" dirty="0"/>
              <a:t>开来</a:t>
            </a:r>
            <a:endParaRPr lang="en-US" altLang="zh-CN" sz="2400" dirty="0"/>
          </a:p>
        </p:txBody>
      </p:sp>
      <p:pic>
        <p:nvPicPr>
          <p:cNvPr id="8" name="图片 7"/>
          <p:cNvPicPr>
            <a:picLocks noChangeAspect="1"/>
          </p:cNvPicPr>
          <p:nvPr/>
        </p:nvPicPr>
        <p:blipFill rotWithShape="1">
          <a:blip r:embed="rId3">
            <a:extLst>
              <a:ext uri="{28A0092B-C50C-407E-A947-70E740481C1C}">
                <a14:useLocalDpi xmlns="" xmlns:a14="http://schemas.microsoft.com/office/drawing/2010/main" val="0"/>
              </a:ext>
            </a:extLst>
          </a:blip>
          <a:srcRect t="71053" b="15790"/>
          <a:stretch/>
        </p:blipFill>
        <p:spPr>
          <a:xfrm>
            <a:off x="752514" y="4941168"/>
            <a:ext cx="10696461" cy="360040"/>
          </a:xfrm>
          <a:prstGeom prst="rect">
            <a:avLst/>
          </a:prstGeom>
        </p:spPr>
      </p:pic>
      <p:sp>
        <p:nvSpPr>
          <p:cNvPr id="2" name="日期占位符 1"/>
          <p:cNvSpPr>
            <a:spLocks noGrp="1"/>
          </p:cNvSpPr>
          <p:nvPr>
            <p:ph type="dt" sz="half" idx="10"/>
          </p:nvPr>
        </p:nvSpPr>
        <p:spPr/>
        <p:txBody>
          <a:bodyPr/>
          <a:lstStyle/>
          <a:p>
            <a:fld id="{67DB38E1-56A4-4E8A-B2D3-BEAFF0A138EA}"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100</a:t>
            </a:fld>
            <a:endParaRPr lang="zh-CN" altLang="en-US"/>
          </a:p>
        </p:txBody>
      </p:sp>
    </p:spTree>
    <p:extLst>
      <p:ext uri="{BB962C8B-B14F-4D97-AF65-F5344CB8AC3E}">
        <p14:creationId xmlns="" xmlns:p14="http://schemas.microsoft.com/office/powerpoint/2010/main" val="4247182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 </a:t>
            </a:r>
            <a:r>
              <a:rPr lang="en-US" altLang="zh-CN" sz="2400" dirty="0" smtClean="0">
                <a:latin typeface="Monaco" charset="0"/>
                <a:ea typeface="Monaco" charset="0"/>
                <a:cs typeface="Monaco" charset="0"/>
              </a:rPr>
              <a:t>.strip()</a:t>
            </a:r>
            <a:r>
              <a:rPr lang="zh-CN" altLang="en-US" sz="2400" dirty="0" smtClean="0">
                <a:latin typeface="Monaco" charset="0"/>
                <a:ea typeface="Monaco" charset="0"/>
                <a:cs typeface="Monaco" charset="0"/>
              </a:rPr>
              <a:t> </a:t>
            </a:r>
            <a:r>
              <a:rPr lang="zh-CN" altLang="en-US" sz="2400" dirty="0" smtClean="0"/>
              <a:t>本身</a:t>
            </a:r>
            <a:r>
              <a:rPr lang="zh-CN" altLang="en-US" sz="2400" dirty="0"/>
              <a:t>是一个对字符串指定字符去除的方法，但括号里参数为空的时候，就会去</a:t>
            </a:r>
            <a:r>
              <a:rPr lang="zh-CN" altLang="en-US" sz="2400" dirty="0" smtClean="0"/>
              <a:t>除 </a:t>
            </a:r>
            <a:r>
              <a:rPr lang="en-US" altLang="zh-CN" sz="2400" dirty="0" smtClean="0">
                <a:latin typeface="Monaco" charset="0"/>
                <a:ea typeface="Monaco" charset="0"/>
                <a:cs typeface="Monaco" charset="0"/>
              </a:rPr>
              <a:t>\</a:t>
            </a:r>
            <a:r>
              <a:rPr lang="en-US" altLang="zh-CN" sz="2400" dirty="0">
                <a:latin typeface="Monaco" charset="0"/>
                <a:ea typeface="Monaco" charset="0"/>
                <a:cs typeface="Monaco" charset="0"/>
              </a:rPr>
              <a:t>r \n \t</a:t>
            </a:r>
            <a:r>
              <a:rPr lang="en-US" altLang="zh-CN" sz="2400" dirty="0"/>
              <a:t>  </a:t>
            </a: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5559" y="2996952"/>
            <a:ext cx="10359677" cy="3024336"/>
          </a:xfrm>
          <a:prstGeom prst="rect">
            <a:avLst/>
          </a:prstGeom>
        </p:spPr>
      </p:pic>
      <p:sp>
        <p:nvSpPr>
          <p:cNvPr id="3" name="日期占位符 2"/>
          <p:cNvSpPr>
            <a:spLocks noGrp="1"/>
          </p:cNvSpPr>
          <p:nvPr>
            <p:ph type="dt" sz="half" idx="10"/>
          </p:nvPr>
        </p:nvSpPr>
        <p:spPr/>
        <p:txBody>
          <a:bodyPr/>
          <a:lstStyle/>
          <a:p>
            <a:fld id="{7929AAD9-FAC5-4545-A993-7EEF5D8CDE14}"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101</a:t>
            </a:fld>
            <a:endParaRPr lang="zh-CN" altLang="en-US"/>
          </a:p>
        </p:txBody>
      </p:sp>
    </p:spTree>
    <p:extLst>
      <p:ext uri="{BB962C8B-B14F-4D97-AF65-F5344CB8AC3E}">
        <p14:creationId xmlns="" xmlns:p14="http://schemas.microsoft.com/office/powerpoint/2010/main" val="7712992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文本文件的写入</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设置参数 </a:t>
            </a:r>
            <a:r>
              <a:rPr lang="en-US" altLang="zh-CN" sz="2400" dirty="0" smtClean="0">
                <a:latin typeface="Monaco" charset="0"/>
                <a:ea typeface="Monaco" charset="0"/>
                <a:cs typeface="Monaco" charset="0"/>
              </a:rPr>
              <a:t>mode=w</a:t>
            </a:r>
            <a:r>
              <a:rPr lang="zh-CN" altLang="en-US" sz="2400" dirty="0"/>
              <a:t>。</a:t>
            </a:r>
            <a:r>
              <a:rPr lang="zh-CN" altLang="en-US" sz="2400" dirty="0" smtClean="0"/>
              <a:t> </a:t>
            </a:r>
            <a:r>
              <a:rPr lang="en-US" altLang="zh-CN" sz="2400" dirty="0" smtClean="0">
                <a:latin typeface="Monaco" charset="0"/>
                <a:ea typeface="Monaco" charset="0"/>
                <a:cs typeface="Monaco" charset="0"/>
              </a:rPr>
              <a:t>write()</a:t>
            </a:r>
            <a:r>
              <a:rPr lang="zh-CN" altLang="en-US" sz="2400" dirty="0" smtClean="0"/>
              <a:t> 、 </a:t>
            </a:r>
            <a:r>
              <a:rPr lang="en-US" altLang="zh-CN" sz="2400" dirty="0" err="1" smtClean="0">
                <a:latin typeface="Monaco" charset="0"/>
                <a:ea typeface="Monaco" charset="0"/>
                <a:cs typeface="Monaco" charset="0"/>
              </a:rPr>
              <a:t>writelines</a:t>
            </a:r>
            <a:r>
              <a:rPr lang="en-US" altLang="zh-CN" sz="2400" dirty="0" smtClean="0">
                <a:latin typeface="Monaco" charset="0"/>
                <a:ea typeface="Monaco" charset="0"/>
                <a:cs typeface="Monaco" charset="0"/>
              </a:rPr>
              <a:t>()</a:t>
            </a:r>
            <a:r>
              <a:rPr lang="zh-CN" altLang="en-US" sz="2400" dirty="0" smtClean="0"/>
              <a:t> </a:t>
            </a:r>
            <a:r>
              <a:rPr lang="en-US" altLang="zh-CN" sz="2400" dirty="0" smtClean="0"/>
              <a:t> </a:t>
            </a:r>
            <a:r>
              <a:rPr lang="zh-CN" altLang="en-US" sz="2400" dirty="0"/>
              <a:t>是两个对文件对象的写入数据的方法</a:t>
            </a:r>
            <a:r>
              <a:rPr lang="zh-CN" altLang="en-US" sz="2400" dirty="0" smtClean="0"/>
              <a:t>。</a:t>
            </a:r>
            <a:r>
              <a:rPr lang="en-US" altLang="zh-CN" sz="2400" dirty="0" smtClean="0">
                <a:latin typeface="Monaco" charset="0"/>
                <a:ea typeface="Monaco" charset="0"/>
                <a:cs typeface="Monaco" charset="0"/>
              </a:rPr>
              <a:t>write()</a:t>
            </a:r>
            <a:r>
              <a:rPr lang="zh-CN" altLang="en-US" sz="2400" dirty="0" smtClean="0"/>
              <a:t> 是</a:t>
            </a:r>
            <a:r>
              <a:rPr lang="zh-CN" altLang="en-US" sz="2400" dirty="0"/>
              <a:t>逐次写入</a:t>
            </a:r>
            <a:r>
              <a:rPr lang="zh-CN" altLang="en-US" sz="2400" dirty="0" smtClean="0"/>
              <a:t>， </a:t>
            </a:r>
            <a:r>
              <a:rPr lang="en-US" altLang="zh-CN" sz="2400" dirty="0" err="1" smtClean="0">
                <a:latin typeface="Monaco" charset="0"/>
                <a:ea typeface="Monaco" charset="0"/>
                <a:cs typeface="Monaco" charset="0"/>
              </a:rPr>
              <a:t>writelines</a:t>
            </a:r>
            <a:r>
              <a:rPr lang="en-US" altLang="zh-CN" sz="2400" dirty="0" smtClean="0">
                <a:latin typeface="Monaco" charset="0"/>
                <a:ea typeface="Monaco" charset="0"/>
                <a:cs typeface="Monaco" charset="0"/>
              </a:rPr>
              <a:t>()</a:t>
            </a:r>
            <a:r>
              <a:rPr lang="zh-CN" altLang="en-US" sz="2400" dirty="0" smtClean="0"/>
              <a:t> 可</a:t>
            </a:r>
            <a:r>
              <a:rPr lang="zh-CN" altLang="en-US" sz="2400" dirty="0"/>
              <a:t>对一个列表里的所有数据一次性写入文件</a:t>
            </a:r>
            <a:r>
              <a:rPr lang="zh-CN" altLang="en-US" sz="2400" dirty="0" smtClean="0"/>
              <a:t>中</a:t>
            </a:r>
            <a:endParaRPr lang="en-US" altLang="zh-CN" sz="2400" dirty="0"/>
          </a:p>
          <a:p>
            <a:pPr>
              <a:lnSpc>
                <a:spcPct val="150000"/>
              </a:lnSpc>
            </a:pPr>
            <a:r>
              <a:rPr lang="zh-CN" altLang="en-US" sz="2400" dirty="0" smtClean="0"/>
              <a:t>如果</a:t>
            </a:r>
            <a:r>
              <a:rPr lang="zh-CN" altLang="en-US" sz="2400" dirty="0"/>
              <a:t>有换行需要，则</a:t>
            </a:r>
            <a:r>
              <a:rPr lang="zh-CN" altLang="en-US" sz="2400" dirty="0" smtClean="0"/>
              <a:t>要在</a:t>
            </a:r>
            <a:r>
              <a:rPr lang="zh-CN" altLang="en-US" sz="2400" dirty="0"/>
              <a:t>每条数据后增加换行符，同时用字</a:t>
            </a:r>
            <a:r>
              <a:rPr lang="zh-CN" altLang="en-US" sz="2400" dirty="0" smtClean="0"/>
              <a:t>符串 </a:t>
            </a:r>
            <a:r>
              <a:rPr lang="en-US" altLang="zh-CN" sz="2400" dirty="0" smtClean="0">
                <a:latin typeface="Monaco" charset="0"/>
                <a:ea typeface="Monaco" charset="0"/>
                <a:cs typeface="Monaco" charset="0"/>
              </a:rPr>
              <a:t>.</a:t>
            </a:r>
            <a:r>
              <a:rPr lang="en-US" altLang="zh-CN" sz="2400" dirty="0">
                <a:latin typeface="Monaco" charset="0"/>
                <a:ea typeface="Monaco" charset="0"/>
                <a:cs typeface="Monaco" charset="0"/>
              </a:rPr>
              <a:t>join</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的</a:t>
            </a:r>
            <a:r>
              <a:rPr lang="zh-CN" altLang="en-US" sz="2400" dirty="0"/>
              <a:t>方法将每个变量数据联合成一个字符串并增加间</a:t>
            </a:r>
            <a:r>
              <a:rPr lang="zh-CN" altLang="en-US" sz="2400" dirty="0" smtClean="0"/>
              <a:t>隔符</a:t>
            </a:r>
            <a:r>
              <a:rPr lang="zh-CN" altLang="en-US" sz="2400" dirty="0"/>
              <a:t> </a:t>
            </a:r>
            <a:r>
              <a:rPr lang="en-US" altLang="zh-CN" sz="2400" dirty="0" smtClean="0">
                <a:latin typeface="Monaco" charset="0"/>
                <a:ea typeface="Monaco" charset="0"/>
                <a:cs typeface="Monaco" charset="0"/>
              </a:rPr>
              <a:t>\t</a:t>
            </a:r>
            <a:endParaRPr lang="en-US" altLang="zh-CN" sz="2400" dirty="0">
              <a:latin typeface="Monaco" charset="0"/>
              <a:ea typeface="Monaco" charset="0"/>
              <a:cs typeface="Monaco" charset="0"/>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3602874"/>
            <a:ext cx="12192000" cy="2969398"/>
          </a:xfrm>
          <a:prstGeom prst="rect">
            <a:avLst/>
          </a:prstGeom>
        </p:spPr>
      </p:pic>
      <p:pic>
        <p:nvPicPr>
          <p:cNvPr id="3" name="图片 2"/>
          <p:cNvPicPr>
            <a:picLocks noChangeAspect="1"/>
          </p:cNvPicPr>
          <p:nvPr/>
        </p:nvPicPr>
        <p:blipFill rotWithShape="1">
          <a:blip r:embed="rId4">
            <a:extLst>
              <a:ext uri="{28A0092B-C50C-407E-A947-70E740481C1C}">
                <a14:useLocalDpi xmlns="" xmlns:a14="http://schemas.microsoft.com/office/drawing/2010/main" val="0"/>
              </a:ext>
            </a:extLst>
          </a:blip>
          <a:srcRect b="20756"/>
          <a:stretch/>
        </p:blipFill>
        <p:spPr>
          <a:xfrm>
            <a:off x="750912" y="3214311"/>
            <a:ext cx="11201400" cy="674291"/>
          </a:xfrm>
          <a:prstGeom prst="rect">
            <a:avLst/>
          </a:prstGeom>
          <a:ln>
            <a:solidFill>
              <a:schemeClr val="bg2">
                <a:lumMod val="90000"/>
              </a:schemeClr>
            </a:solidFill>
          </a:ln>
        </p:spPr>
      </p:pic>
      <p:sp>
        <p:nvSpPr>
          <p:cNvPr id="4" name="日期占位符 3"/>
          <p:cNvSpPr>
            <a:spLocks noGrp="1"/>
          </p:cNvSpPr>
          <p:nvPr>
            <p:ph type="dt" sz="half" idx="10"/>
          </p:nvPr>
        </p:nvSpPr>
        <p:spPr/>
        <p:txBody>
          <a:bodyPr/>
          <a:lstStyle/>
          <a:p>
            <a:fld id="{F877155C-80B0-4EE7-81EB-92880484C62E}"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102</a:t>
            </a:fld>
            <a:endParaRPr lang="zh-CN" altLang="en-US"/>
          </a:p>
        </p:txBody>
      </p:sp>
    </p:spTree>
    <p:extLst>
      <p:ext uri="{BB962C8B-B14F-4D97-AF65-F5344CB8AC3E}">
        <p14:creationId xmlns="" xmlns:p14="http://schemas.microsoft.com/office/powerpoint/2010/main" val="13191243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逗号分隔值文件的操作</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c</a:t>
            </a:r>
            <a:r>
              <a:rPr lang="en-US" altLang="zh-CN" sz="2400" dirty="0" smtClean="0"/>
              <a:t>sv</a:t>
            </a:r>
            <a:r>
              <a:rPr lang="zh-CN" altLang="en-US" sz="2400" dirty="0" smtClean="0"/>
              <a:t>文件用逗号 </a:t>
            </a:r>
            <a:r>
              <a:rPr lang="en-US" altLang="zh-CN" sz="2400" dirty="0" smtClean="0">
                <a:latin typeface="Monaco" charset="0"/>
                <a:ea typeface="Monaco" charset="0"/>
                <a:cs typeface="Monaco" charset="0"/>
              </a:rPr>
              <a:t>,</a:t>
            </a:r>
            <a:r>
              <a:rPr lang="zh-CN" altLang="en-US" sz="2400" dirty="0" smtClean="0"/>
              <a:t> 作为</a:t>
            </a:r>
            <a:r>
              <a:rPr lang="zh-CN" altLang="en-US" sz="2400" dirty="0"/>
              <a:t>分隔符</a:t>
            </a:r>
            <a:endParaRPr lang="en-US" altLang="zh-CN" sz="2400" dirty="0">
              <a:latin typeface="Monaco" charset="0"/>
              <a:ea typeface="Monaco" charset="0"/>
              <a:cs typeface="Monaco" charset="0"/>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1114" y="2427303"/>
            <a:ext cx="9117294" cy="3937614"/>
          </a:xfrm>
          <a:prstGeom prst="rect">
            <a:avLst/>
          </a:prstGeom>
        </p:spPr>
      </p:pic>
      <p:sp>
        <p:nvSpPr>
          <p:cNvPr id="2" name="日期占位符 1"/>
          <p:cNvSpPr>
            <a:spLocks noGrp="1"/>
          </p:cNvSpPr>
          <p:nvPr>
            <p:ph type="dt" sz="half" idx="10"/>
          </p:nvPr>
        </p:nvSpPr>
        <p:spPr/>
        <p:txBody>
          <a:bodyPr/>
          <a:lstStyle/>
          <a:p>
            <a:fld id="{DABC7466-52E7-4461-9A55-67097F575D7D}"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103</a:t>
            </a:fld>
            <a:endParaRPr lang="zh-CN" altLang="en-US"/>
          </a:p>
        </p:txBody>
      </p:sp>
    </p:spTree>
    <p:extLst>
      <p:ext uri="{BB962C8B-B14F-4D97-AF65-F5344CB8AC3E}">
        <p14:creationId xmlns="" xmlns:p14="http://schemas.microsoft.com/office/powerpoint/2010/main" val="31881593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逗号分隔值文件的读取</a:t>
            </a:r>
            <a:endParaRPr lang="en-US" altLang="zh-CN" sz="3200" b="1" dirty="0" smtClean="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利用</a:t>
            </a:r>
            <a:r>
              <a:rPr lang="en-US" altLang="zh-CN" sz="2400" dirty="0" smtClean="0"/>
              <a:t>Python</a:t>
            </a:r>
            <a:r>
              <a:rPr lang="zh-CN" altLang="en-US" sz="2400" dirty="0" smtClean="0"/>
              <a:t>内置的</a:t>
            </a:r>
            <a:r>
              <a:rPr lang="zh-CN" altLang="en-US" sz="2400" dirty="0" smtClean="0">
                <a:latin typeface="Monaco" charset="0"/>
                <a:ea typeface="Monaco" charset="0"/>
                <a:cs typeface="Monaco" charset="0"/>
              </a:rPr>
              <a:t> </a:t>
            </a:r>
            <a:r>
              <a:rPr lang="en-US" altLang="zh-CN" sz="2400" dirty="0" smtClean="0">
                <a:latin typeface="Monaco" charset="0"/>
                <a:ea typeface="Monaco" charset="0"/>
                <a:cs typeface="Monaco" charset="0"/>
              </a:rPr>
              <a:t>csv</a:t>
            </a:r>
            <a:r>
              <a:rPr lang="zh-CN" altLang="en-US" sz="2400" dirty="0" smtClean="0">
                <a:latin typeface="Monaco" charset="0"/>
                <a:ea typeface="Monaco" charset="0"/>
                <a:cs typeface="Monaco" charset="0"/>
              </a:rPr>
              <a:t> </a:t>
            </a:r>
            <a:r>
              <a:rPr lang="zh-CN" altLang="en-US" sz="2400" dirty="0" smtClean="0"/>
              <a:t>模块读取数据</a:t>
            </a:r>
            <a:endParaRPr lang="en-US" altLang="zh-CN" sz="2400" dirty="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0601" y="2300560"/>
            <a:ext cx="10363200" cy="4368800"/>
          </a:xfrm>
          <a:prstGeom prst="rect">
            <a:avLst/>
          </a:prstGeom>
        </p:spPr>
      </p:pic>
      <p:sp>
        <p:nvSpPr>
          <p:cNvPr id="3" name="日期占位符 2"/>
          <p:cNvSpPr>
            <a:spLocks noGrp="1"/>
          </p:cNvSpPr>
          <p:nvPr>
            <p:ph type="dt" sz="half" idx="10"/>
          </p:nvPr>
        </p:nvSpPr>
        <p:spPr/>
        <p:txBody>
          <a:bodyPr/>
          <a:lstStyle/>
          <a:p>
            <a:fld id="{FBF01D3F-61CD-493D-88C9-5A36CDFEF6FF}"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104</a:t>
            </a:fld>
            <a:endParaRPr lang="zh-CN" altLang="en-US"/>
          </a:p>
        </p:txBody>
      </p:sp>
    </p:spTree>
    <p:extLst>
      <p:ext uri="{BB962C8B-B14F-4D97-AF65-F5344CB8AC3E}">
        <p14:creationId xmlns="" xmlns:p14="http://schemas.microsoft.com/office/powerpoint/2010/main" val="24965826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逗号分隔值文件的写入</a:t>
            </a:r>
            <a:endParaRPr lang="en-US" altLang="zh-CN" sz="3200" b="1" dirty="0" smtClean="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引入 </a:t>
            </a:r>
            <a:r>
              <a:rPr lang="en-US" altLang="zh-CN" sz="2400" dirty="0" smtClean="0">
                <a:latin typeface="Monaco" charset="0"/>
                <a:ea typeface="Monaco" charset="0"/>
                <a:cs typeface="Monaco" charset="0"/>
              </a:rPr>
              <a:t>csv</a:t>
            </a:r>
            <a:r>
              <a:rPr lang="zh-CN" altLang="en-US" sz="2400" dirty="0" smtClean="0"/>
              <a:t> 模块</a:t>
            </a:r>
            <a:r>
              <a:rPr lang="zh-CN" altLang="en-US" sz="2400" dirty="0">
                <a:latin typeface="Monaco" charset="0"/>
                <a:ea typeface="Monaco" charset="0"/>
                <a:cs typeface="Monaco" charset="0"/>
              </a:rPr>
              <a:t> </a:t>
            </a:r>
            <a:r>
              <a:rPr lang="en-US" altLang="zh-CN" sz="2400" dirty="0" smtClean="0">
                <a:latin typeface="Monaco" charset="0"/>
                <a:ea typeface="Monaco" charset="0"/>
                <a:cs typeface="Monaco" charset="0"/>
              </a:rPr>
              <a:t>open()</a:t>
            </a:r>
            <a:r>
              <a:rPr lang="zh-CN" altLang="en-US" sz="2400" dirty="0">
                <a:latin typeface="Monaco" charset="0"/>
                <a:ea typeface="Monaco" charset="0"/>
                <a:cs typeface="Monaco" charset="0"/>
              </a:rPr>
              <a:t> </a:t>
            </a:r>
            <a:r>
              <a:rPr lang="zh-CN" altLang="en-US" sz="2400" dirty="0" smtClean="0"/>
              <a:t>打开文件，使用 </a:t>
            </a:r>
            <a:r>
              <a:rPr lang="en-US" altLang="zh-CN" sz="2400" dirty="0" err="1" smtClean="0">
                <a:latin typeface="Monaco" charset="0"/>
                <a:ea typeface="Monaco" charset="0"/>
                <a:cs typeface="Monaco" charset="0"/>
              </a:rPr>
              <a:t>csv.writer</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作为</a:t>
            </a:r>
            <a:r>
              <a:rPr lang="zh-CN" altLang="en-US" sz="2400" dirty="0"/>
              <a:t>写</a:t>
            </a:r>
            <a:r>
              <a:rPr lang="zh-CN" altLang="en-US" sz="2400" dirty="0" smtClean="0"/>
              <a:t>入器，</a:t>
            </a:r>
            <a:r>
              <a:rPr lang="en-US" altLang="zh-CN" sz="2400" dirty="0" smtClean="0"/>
              <a:t> </a:t>
            </a:r>
            <a:r>
              <a:rPr lang="en-US" altLang="zh-CN" sz="2400" dirty="0" err="1" smtClean="0">
                <a:latin typeface="Monaco" charset="0"/>
                <a:ea typeface="Monaco" charset="0"/>
                <a:cs typeface="Monaco" charset="0"/>
              </a:rPr>
              <a:t>writerow</a:t>
            </a:r>
            <a:r>
              <a:rPr lang="en-US" altLang="zh-CN" sz="2400" dirty="0" smtClean="0">
                <a:latin typeface="Monaco" charset="0"/>
                <a:ea typeface="Monaco" charset="0"/>
                <a:cs typeface="Monaco" charset="0"/>
              </a:rPr>
              <a:t>()</a:t>
            </a:r>
            <a:r>
              <a:rPr lang="zh-CN" altLang="en-US" sz="2400" dirty="0" smtClean="0"/>
              <a:t> 方法</a:t>
            </a:r>
            <a:r>
              <a:rPr lang="zh-CN" altLang="en-US" sz="2400" dirty="0"/>
              <a:t>逐行写入</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2781300"/>
            <a:ext cx="6261100" cy="4076700"/>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789976" y="5858408"/>
            <a:ext cx="7924800" cy="685800"/>
          </a:xfrm>
          <a:prstGeom prst="rect">
            <a:avLst/>
          </a:prstGeom>
          <a:ln>
            <a:solidFill>
              <a:schemeClr val="bg2">
                <a:lumMod val="90000"/>
              </a:schemeClr>
            </a:solidFill>
          </a:ln>
        </p:spPr>
      </p:pic>
      <p:sp>
        <p:nvSpPr>
          <p:cNvPr id="2" name="日期占位符 1"/>
          <p:cNvSpPr>
            <a:spLocks noGrp="1"/>
          </p:cNvSpPr>
          <p:nvPr>
            <p:ph type="dt" sz="half" idx="10"/>
          </p:nvPr>
        </p:nvSpPr>
        <p:spPr/>
        <p:txBody>
          <a:bodyPr/>
          <a:lstStyle/>
          <a:p>
            <a:fld id="{CB20B24B-5229-447F-A820-82285ACBA255}"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105</a:t>
            </a:fld>
            <a:endParaRPr lang="zh-CN" altLang="en-US"/>
          </a:p>
        </p:txBody>
      </p:sp>
    </p:spTree>
    <p:extLst>
      <p:ext uri="{BB962C8B-B14F-4D97-AF65-F5344CB8AC3E}">
        <p14:creationId xmlns="" xmlns:p14="http://schemas.microsoft.com/office/powerpoint/2010/main" val="301482784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8789586" cy="461665"/>
          </a:xfrm>
          <a:prstGeom prst="rect">
            <a:avLst/>
          </a:prstGeom>
          <a:noFill/>
        </p:spPr>
        <p:txBody>
          <a:bodyPr wrap="none" rtlCol="0">
            <a:spAutoFit/>
          </a:bodyPr>
          <a:lstStyle/>
          <a:p>
            <a:r>
              <a:rPr lang="en-US" altLang="zh-CN" sz="2400" dirty="0">
                <a:latin typeface="Monaco" charset="0"/>
                <a:ea typeface="Monaco" charset="0"/>
                <a:cs typeface="Monaco" charset="0"/>
              </a:rPr>
              <a:t>open()</a:t>
            </a:r>
            <a:r>
              <a:rPr lang="zh-CN" altLang="en-US" sz="2400" dirty="0">
                <a:latin typeface="Monaco" charset="0"/>
                <a:ea typeface="Monaco" charset="0"/>
                <a:cs typeface="Monaco" charset="0"/>
              </a:rPr>
              <a:t>、</a:t>
            </a:r>
            <a:r>
              <a:rPr lang="en-US" altLang="zh-CN" sz="2400" dirty="0">
                <a:latin typeface="Monaco" charset="0"/>
                <a:ea typeface="Monaco" charset="0"/>
                <a:cs typeface="Monaco" charset="0"/>
              </a:rPr>
              <a:t>write()</a:t>
            </a:r>
            <a:r>
              <a:rPr lang="zh-CN" altLang="en-US" sz="2400" dirty="0">
                <a:latin typeface="Monaco" charset="0"/>
                <a:ea typeface="Monaco" charset="0"/>
                <a:cs typeface="Monaco" charset="0"/>
              </a:rPr>
              <a:t>、</a:t>
            </a:r>
            <a:r>
              <a:rPr lang="en-US" altLang="zh-CN" sz="2400" dirty="0" err="1">
                <a:latin typeface="Monaco" charset="0"/>
                <a:ea typeface="Monaco" charset="0"/>
                <a:cs typeface="Monaco" charset="0"/>
              </a:rPr>
              <a:t>readlines</a:t>
            </a:r>
            <a:r>
              <a:rPr lang="en-US" altLang="zh-CN" sz="2400" dirty="0">
                <a:latin typeface="Monaco" charset="0"/>
                <a:ea typeface="Monaco" charset="0"/>
                <a:cs typeface="Monaco" charset="0"/>
              </a:rPr>
              <a:t>() </a:t>
            </a:r>
            <a:r>
              <a:rPr lang="zh-CN" altLang="en-US" sz="2400" dirty="0" smtClean="0">
                <a:latin typeface="Monaco" charset="0"/>
                <a:ea typeface="Monaco" charset="0"/>
                <a:cs typeface="Monaco" charset="0"/>
              </a:rPr>
              <a:t>、</a:t>
            </a:r>
            <a:r>
              <a:rPr lang="en-US" altLang="zh-CN" sz="2400" dirty="0" smtClean="0">
                <a:latin typeface="Monaco" charset="0"/>
                <a:ea typeface="Monaco" charset="0"/>
                <a:cs typeface="Monaco" charset="0"/>
              </a:rPr>
              <a:t>.strip()</a:t>
            </a:r>
            <a:r>
              <a:rPr lang="zh-CN" altLang="en-US" sz="2400" dirty="0" smtClean="0">
                <a:latin typeface="Monaco" charset="0"/>
                <a:ea typeface="Monaco" charset="0"/>
                <a:cs typeface="Monaco" charset="0"/>
              </a:rPr>
              <a:t>、</a:t>
            </a:r>
            <a:r>
              <a:rPr lang="en-US" altLang="zh-CN" sz="2400" dirty="0" smtClean="0">
                <a:latin typeface="Monaco" charset="0"/>
                <a:ea typeface="Monaco" charset="0"/>
                <a:cs typeface="Monaco" charset="0"/>
              </a:rPr>
              <a:t>.join()</a:t>
            </a:r>
            <a:endParaRPr lang="zh-CN" altLang="en-US" sz="2400" dirty="0">
              <a:latin typeface="Monaco" charset="0"/>
              <a:ea typeface="Monaco" charset="0"/>
              <a:cs typeface="Monaco" charset="0"/>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6340197"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文本文件读写操作、逗号分隔值文件读写操作</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298793"/>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229960"/>
            <a:ext cx="6268063"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rPr>
              <a:t>c</a:t>
            </a:r>
            <a:r>
              <a:rPr lang="en-US" altLang="zh-CN" sz="2400" dirty="0" smtClean="0">
                <a:latin typeface="微软雅黑 Light" panose="020B0502040204020203" pitchFamily="34" charset="-122"/>
                <a:ea typeface="微软雅黑 Light" panose="020B0502040204020203" pitchFamily="34" charset="-122"/>
              </a:rPr>
              <a:t>sv</a:t>
            </a:r>
            <a:r>
              <a:rPr lang="zh-CN" altLang="en-US" sz="2400" dirty="0" smtClean="0">
                <a:latin typeface="微软雅黑 Light" panose="020B0502040204020203" pitchFamily="34" charset="-122"/>
                <a:ea typeface="微软雅黑 Light" panose="020B0502040204020203" pitchFamily="34" charset="-122"/>
              </a:rPr>
              <a:t>模块、</a:t>
            </a:r>
            <a:r>
              <a:rPr lang="en-US" altLang="zh-CN" sz="2400" dirty="0" err="1" smtClean="0">
                <a:latin typeface="Monaco" charset="0"/>
                <a:ea typeface="Monaco" charset="0"/>
                <a:cs typeface="Monaco" charset="0"/>
              </a:rPr>
              <a:t>csv.reader</a:t>
            </a:r>
            <a:r>
              <a:rPr lang="en-US" altLang="zh-CN" sz="2400" dirty="0" smtClean="0">
                <a:latin typeface="Monaco" charset="0"/>
                <a:ea typeface="Monaco" charset="0"/>
                <a:cs typeface="Monaco" charset="0"/>
              </a:rPr>
              <a:t>()</a:t>
            </a:r>
            <a:r>
              <a:rPr lang="zh-CN" altLang="en-US" sz="2400" dirty="0" smtClean="0">
                <a:latin typeface="微软雅黑 Light" panose="020B0502040204020203" pitchFamily="34" charset="-122"/>
                <a:ea typeface="微软雅黑 Light" panose="020B0502040204020203" pitchFamily="34" charset="-122"/>
              </a:rPr>
              <a:t>、</a:t>
            </a:r>
            <a:r>
              <a:rPr lang="en-US" altLang="zh-CN" sz="2400" dirty="0" err="1" smtClean="0">
                <a:latin typeface="Monaco" charset="0"/>
                <a:ea typeface="Monaco" charset="0"/>
                <a:cs typeface="Monaco" charset="0"/>
              </a:rPr>
              <a:t>csv.writer</a:t>
            </a:r>
            <a:r>
              <a:rPr lang="en-US" altLang="zh-CN" sz="2400" dirty="0" smtClean="0">
                <a:latin typeface="Monaco" charset="0"/>
                <a:ea typeface="Monaco" charset="0"/>
                <a:cs typeface="Monaco" charset="0"/>
              </a:rPr>
              <a:t>()</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B3AB7138-29B2-456B-8852-72761418C42E}"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106</a:t>
            </a:fld>
            <a:endParaRPr lang="zh-CN" altLang="en-US"/>
          </a:p>
        </p:txBody>
      </p:sp>
    </p:spTree>
    <p:extLst>
      <p:ext uri="{BB962C8B-B14F-4D97-AF65-F5344CB8AC3E}">
        <p14:creationId xmlns="" xmlns:p14="http://schemas.microsoft.com/office/powerpoint/2010/main" val="1406508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实践案例 </a:t>
            </a:r>
            <a:r>
              <a:rPr lang="en-US" altLang="zh-CN" sz="3200" b="1" dirty="0">
                <a:solidFill>
                  <a:srgbClr val="942124"/>
                </a:solidFill>
                <a:cs typeface="+mn-cs"/>
              </a:rPr>
              <a:t>2</a:t>
            </a:r>
            <a:r>
              <a:rPr lang="zh-CN" altLang="en-US" sz="3200" b="1" dirty="0" smtClean="0">
                <a:solidFill>
                  <a:srgbClr val="942124"/>
                </a:solidFill>
                <a:cs typeface="+mn-cs"/>
              </a:rPr>
              <a:t>：</a:t>
            </a:r>
            <a:r>
              <a:rPr lang="en-US" altLang="zh-CN" sz="3200" b="1" dirty="0" smtClean="0">
                <a:solidFill>
                  <a:srgbClr val="942124"/>
                </a:solidFill>
                <a:cs typeface="+mn-cs"/>
              </a:rPr>
              <a:t> </a:t>
            </a:r>
            <a:r>
              <a:rPr lang="zh-CN" altLang="en-US" sz="3200" b="1" dirty="0" smtClean="0">
                <a:solidFill>
                  <a:srgbClr val="942124"/>
                </a:solidFill>
                <a:cs typeface="+mn-cs"/>
              </a:rPr>
              <a:t>白葡萄酒品质探索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7E0E8E31-D29D-4E32-9797-6F30461A13DB}"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107</a:t>
            </a:fld>
            <a:endParaRPr lang="zh-CN" altLang="en-US"/>
          </a:p>
        </p:txBody>
      </p:sp>
      <p:graphicFrame>
        <p:nvGraphicFramePr>
          <p:cNvPr id="7" name="对象 6"/>
          <p:cNvGraphicFramePr>
            <a:graphicFrameLocks noChangeAspect="1"/>
          </p:cNvGraphicFramePr>
          <p:nvPr>
            <p:extLst>
              <p:ext uri="{D42A27DB-BD31-4B8C-83A1-F6EECF244321}">
                <p14:modId xmlns="" xmlns:p14="http://schemas.microsoft.com/office/powerpoint/2010/main" val="3049412268"/>
              </p:ext>
            </p:extLst>
          </p:nvPr>
        </p:nvGraphicFramePr>
        <p:xfrm>
          <a:off x="1055440" y="1556792"/>
          <a:ext cx="914400" cy="828675"/>
        </p:xfrm>
        <a:graphic>
          <a:graphicData uri="http://schemas.openxmlformats.org/presentationml/2006/ole">
            <p:oleObj spid="_x0000_s4108" name="文档" showAsIcon="1" r:id="rId3" imgW="914400" imgH="828720" progId="Word.Document.12">
              <p:embed/>
            </p:oleObj>
          </a:graphicData>
        </a:graphic>
      </p:graphicFrame>
      <p:graphicFrame>
        <p:nvGraphicFramePr>
          <p:cNvPr id="8" name="对象 7"/>
          <p:cNvGraphicFramePr>
            <a:graphicFrameLocks noChangeAspect="1"/>
          </p:cNvGraphicFramePr>
          <p:nvPr>
            <p:extLst>
              <p:ext uri="{D42A27DB-BD31-4B8C-83A1-F6EECF244321}">
                <p14:modId xmlns="" xmlns:p14="http://schemas.microsoft.com/office/powerpoint/2010/main" val="4270780986"/>
              </p:ext>
            </p:extLst>
          </p:nvPr>
        </p:nvGraphicFramePr>
        <p:xfrm>
          <a:off x="2423592" y="1556792"/>
          <a:ext cx="914400" cy="828675"/>
        </p:xfrm>
        <a:graphic>
          <a:graphicData uri="http://schemas.openxmlformats.org/presentationml/2006/ole">
            <p:oleObj spid="_x0000_s4109" name="启用了宏的工作表" showAsIcon="1" r:id="rId4" imgW="914400" imgH="828720" progId="Excel.SheetMacroEnabled.12">
              <p:embed/>
            </p:oleObj>
          </a:graphicData>
        </a:graphic>
      </p:graphicFrame>
    </p:spTree>
    <p:extLst>
      <p:ext uri="{BB962C8B-B14F-4D97-AF65-F5344CB8AC3E}">
        <p14:creationId xmlns="" xmlns:p14="http://schemas.microsoft.com/office/powerpoint/2010/main" val="25162145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23091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第八部分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编写函数处理数据</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3225136"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函数的语法规则</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参数设定</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en-US" altLang="zh-CN" sz="2400" dirty="0">
                <a:latin typeface="Monaco" charset="0"/>
                <a:ea typeface="Monaco" charset="0"/>
                <a:cs typeface="Monaco" charset="0"/>
              </a:rPr>
              <a:t>l</a:t>
            </a:r>
            <a:r>
              <a:rPr lang="en-US" altLang="zh-CN" sz="2400" dirty="0" smtClean="0">
                <a:latin typeface="Monaco" charset="0"/>
                <a:ea typeface="Monaco" charset="0"/>
                <a:cs typeface="Monaco" charset="0"/>
              </a:rPr>
              <a:t>ambda</a:t>
            </a:r>
            <a:r>
              <a:rPr lang="zh-CN" altLang="en-US" sz="2400" dirty="0" smtClean="0">
                <a:latin typeface="微软雅黑 Light" panose="020B0502040204020203" pitchFamily="34" charset="-122"/>
                <a:ea typeface="微软雅黑 Light" panose="020B0502040204020203" pitchFamily="34" charset="-122"/>
                <a:cs typeface="Microsoft YaHei" charset="0"/>
              </a:rPr>
              <a:t>函数</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 xmlns:p14="http://schemas.microsoft.com/office/powerpoint/2010/main" val="676952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81165" y="3115939"/>
            <a:ext cx="10515600" cy="673101"/>
          </a:xfrm>
        </p:spPr>
        <p:txBody>
          <a:bodyPr>
            <a:normAutofit/>
          </a:bodyPr>
          <a:lstStyle/>
          <a:p>
            <a:pPr>
              <a:lnSpc>
                <a:spcPct val="150000"/>
              </a:lnSpc>
            </a:pPr>
            <a:r>
              <a:rPr kumimoji="1" lang="zh-CN" altLang="en-US" sz="2400" dirty="0" smtClean="0"/>
              <a:t>实例：平方函数，输入变量 </a:t>
            </a:r>
            <a:r>
              <a:rPr kumimoji="1" lang="en-US" altLang="zh-CN" sz="2400" dirty="0" smtClean="0">
                <a:latin typeface="Monaco" charset="0"/>
                <a:ea typeface="Monaco" charset="0"/>
                <a:cs typeface="Monaco" charset="0"/>
              </a:rPr>
              <a:t>x</a:t>
            </a:r>
            <a:r>
              <a:rPr kumimoji="1" lang="zh-CN" altLang="en-US" sz="2400" dirty="0" smtClean="0"/>
              <a:t> 返回其平方值 </a:t>
            </a:r>
            <a:r>
              <a:rPr kumimoji="1" lang="en-US" altLang="zh-CN" sz="2400" dirty="0" smtClean="0">
                <a:latin typeface="Monaco" charset="0"/>
                <a:ea typeface="Monaco" charset="0"/>
                <a:cs typeface="Monaco" charset="0"/>
              </a:rPr>
              <a:t>x</a:t>
            </a:r>
            <a:r>
              <a:rPr kumimoji="1" lang="en-US" altLang="zh-CN" sz="2400" baseline="30000" dirty="0" smtClean="0">
                <a:latin typeface="Monaco" charset="0"/>
                <a:ea typeface="Monaco" charset="0"/>
                <a:cs typeface="Monaco" charset="0"/>
              </a:rPr>
              <a:t>2</a:t>
            </a:r>
            <a:endParaRPr kumimoji="1" lang="zh-CN" altLang="en-US" sz="2400" baseline="30000"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81164" y="1641271"/>
            <a:ext cx="7852859" cy="1486434"/>
          </a:xfrm>
          <a:prstGeom prst="rect">
            <a:avLst/>
          </a:prstGeom>
        </p:spPr>
      </p:pic>
      <p:pic>
        <p:nvPicPr>
          <p:cNvPr id="7" name="图片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963058"/>
            <a:ext cx="8145261" cy="1338150"/>
          </a:xfrm>
          <a:prstGeom prst="rect">
            <a:avLst/>
          </a:prstGeom>
        </p:spPr>
      </p:pic>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函数的语法规则</a:t>
            </a:r>
            <a:endParaRPr lang="zh-CN" altLang="en-US" sz="3200" b="1" dirty="0">
              <a:solidFill>
                <a:srgbClr val="942124"/>
              </a:solidFill>
              <a:cs typeface="+mn-cs"/>
            </a:endParaRPr>
          </a:p>
        </p:txBody>
      </p:sp>
      <p:sp>
        <p:nvSpPr>
          <p:cNvPr id="1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5320986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42124"/>
              </a:solidFill>
            </a:endParaRPr>
          </a:p>
        </p:txBody>
      </p:sp>
      <p:sp>
        <p:nvSpPr>
          <p:cNvPr id="7" name="矩形 6"/>
          <p:cNvSpPr/>
          <p:nvPr/>
        </p:nvSpPr>
        <p:spPr>
          <a:xfrm>
            <a:off x="479376" y="671163"/>
            <a:ext cx="72008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7806510"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rPr>
              <a:t>基于</a:t>
            </a:r>
            <a:r>
              <a:rPr lang="en-US" altLang="zh-CN" sz="2800" dirty="0" err="1">
                <a:solidFill>
                  <a:prstClr val="white"/>
                </a:solidFill>
                <a:latin typeface="微软雅黑 Light" panose="020B0502040204020203" pitchFamily="34" charset="-122"/>
                <a:ea typeface="微软雅黑 Light" panose="020B0502040204020203" pitchFamily="34" charset="-122"/>
              </a:rPr>
              <a:t>Qt</a:t>
            </a:r>
            <a:r>
              <a:rPr lang="zh-CN" altLang="en-US" sz="2800" dirty="0">
                <a:solidFill>
                  <a:prstClr val="white"/>
                </a:solidFill>
                <a:latin typeface="微软雅黑 Light" panose="020B0502040204020203" pitchFamily="34" charset="-122"/>
                <a:ea typeface="微软雅黑 Light" panose="020B0502040204020203" pitchFamily="34" charset="-122"/>
              </a:rPr>
              <a:t>框架的</a:t>
            </a:r>
            <a:r>
              <a:rPr lang="en-US" altLang="zh-CN" sz="2800" dirty="0">
                <a:solidFill>
                  <a:prstClr val="white"/>
                </a:solidFill>
                <a:latin typeface="微软雅黑 Light" panose="020B0502040204020203" pitchFamily="34" charset="-122"/>
                <a:ea typeface="微软雅黑 Light" panose="020B0502040204020203" pitchFamily="34" charset="-122"/>
              </a:rPr>
              <a:t>GUI</a:t>
            </a:r>
            <a:r>
              <a:rPr lang="zh-CN" altLang="en-US" sz="2800" dirty="0">
                <a:solidFill>
                  <a:prstClr val="white"/>
                </a:solidFill>
                <a:latin typeface="微软雅黑 Light" panose="020B0502040204020203" pitchFamily="34" charset="-122"/>
                <a:ea typeface="微软雅黑 Light" panose="020B0502040204020203" pitchFamily="34" charset="-122"/>
              </a:rPr>
              <a:t>控制台</a:t>
            </a:r>
            <a:r>
              <a:rPr lang="en-US" altLang="zh-CN" sz="2800" dirty="0" smtClean="0">
                <a:solidFill>
                  <a:prstClr val="white"/>
                </a:solidFill>
                <a:latin typeface="微软雅黑 Light" panose="020B0502040204020203" pitchFamily="34" charset="-122"/>
                <a:ea typeface="微软雅黑 Light" panose="020B0502040204020203" pitchFamily="34" charset="-122"/>
              </a:rPr>
              <a:t>——</a:t>
            </a:r>
            <a:r>
              <a:rPr lang="en-US" altLang="zh-CN" sz="2800" dirty="0" err="1">
                <a:solidFill>
                  <a:prstClr val="white"/>
                </a:solidFill>
                <a:latin typeface="微软雅黑 Light" panose="020B0502040204020203" pitchFamily="34" charset="-122"/>
                <a:ea typeface="微软雅黑 Light" panose="020B0502040204020203" pitchFamily="34" charset="-122"/>
              </a:rPr>
              <a:t>q</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tconsole</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 name="内容占位符 1"/>
          <p:cNvSpPr>
            <a:spLocks noGrp="1"/>
          </p:cNvSpPr>
          <p:nvPr>
            <p:ph idx="1"/>
          </p:nvPr>
        </p:nvSpPr>
        <p:spPr>
          <a:xfrm>
            <a:off x="695400" y="1916832"/>
            <a:ext cx="5041776" cy="4351338"/>
          </a:xfrm>
        </p:spPr>
        <p:txBody>
          <a:bodyPr>
            <a:normAutofit/>
          </a:bodyPr>
          <a:lstStyle/>
          <a:p>
            <a:pPr>
              <a:lnSpc>
                <a:spcPct val="150000"/>
              </a:lnSpc>
            </a:pPr>
            <a:r>
              <a:rPr kumimoji="1" lang="zh-CN" altLang="en-US" sz="2400" dirty="0"/>
              <a:t>为终端应用程序提供诸如内嵌图片、多行编辑、语法高亮之类的富文本编辑</a:t>
            </a:r>
            <a:r>
              <a:rPr kumimoji="1" lang="zh-CN" altLang="en-US" sz="2400" dirty="0" smtClean="0"/>
              <a:t>功能</a:t>
            </a:r>
          </a:p>
          <a:p>
            <a:pPr>
              <a:lnSpc>
                <a:spcPct val="150000"/>
              </a:lnSpc>
            </a:pPr>
            <a:r>
              <a:rPr kumimoji="1" lang="zh-CN" altLang="en-US" sz="2400" dirty="0" smtClean="0"/>
              <a:t>启动命令：</a:t>
            </a:r>
            <a:r>
              <a:rPr kumimoji="1" lang="en-US" altLang="zh-CN" sz="2400" dirty="0" err="1" smtClean="0"/>
              <a:t>jupyter</a:t>
            </a:r>
            <a:r>
              <a:rPr kumimoji="1" lang="zh-CN" altLang="en-US" sz="2400" dirty="0" smtClean="0"/>
              <a:t> </a:t>
            </a:r>
            <a:r>
              <a:rPr kumimoji="1" lang="en-US" altLang="zh-CN" sz="2400" dirty="0" err="1" smtClean="0"/>
              <a:t>qtconsole</a:t>
            </a:r>
            <a:endParaRPr kumimoji="1" lang="en-US" altLang="zh-CN" sz="2400" dirty="0" smtClean="0"/>
          </a:p>
          <a:p>
            <a:pPr>
              <a:lnSpc>
                <a:spcPct val="150000"/>
              </a:lnSpc>
            </a:pPr>
            <a:r>
              <a:rPr kumimoji="1" lang="zh-CN" altLang="en-US" sz="2400" dirty="0" smtClean="0"/>
              <a:t>缺点：功能少、用户友好性不够</a:t>
            </a:r>
            <a:endParaRPr kumimoji="1" lang="zh-CN" altLang="en-US" sz="2400"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808295" y="0"/>
            <a:ext cx="3924520" cy="6858000"/>
          </a:xfrm>
          <a:prstGeom prst="rect">
            <a:avLst/>
          </a:prstGeom>
        </p:spPr>
      </p:pic>
      <p:sp>
        <p:nvSpPr>
          <p:cNvPr id="3" name="日期占位符 2"/>
          <p:cNvSpPr>
            <a:spLocks noGrp="1"/>
          </p:cNvSpPr>
          <p:nvPr>
            <p:ph type="dt" sz="half" idx="10"/>
          </p:nvPr>
        </p:nvSpPr>
        <p:spPr/>
        <p:txBody>
          <a:bodyPr/>
          <a:lstStyle/>
          <a:p>
            <a:fld id="{F8429015-98C2-4EC5-928B-F5ECD51CF97D}"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11</a:t>
            </a:fld>
            <a:endParaRPr lang="zh-CN" altLang="en-US"/>
          </a:p>
        </p:txBody>
      </p:sp>
    </p:spTree>
    <p:extLst>
      <p:ext uri="{BB962C8B-B14F-4D97-AF65-F5344CB8AC3E}">
        <p14:creationId xmlns="" xmlns:p14="http://schemas.microsoft.com/office/powerpoint/2010/main" val="18558281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函数的语法规则</a:t>
            </a:r>
            <a:endParaRPr lang="zh-CN" altLang="en-US" sz="3200" b="1" dirty="0">
              <a:solidFill>
                <a:srgbClr val="942124"/>
              </a:solidFill>
              <a:cs typeface="+mn-cs"/>
            </a:endParaRPr>
          </a:p>
        </p:txBody>
      </p:sp>
      <p:pic>
        <p:nvPicPr>
          <p:cNvPr id="8" name="图片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99456" y="1988840"/>
            <a:ext cx="4585457" cy="3225632"/>
          </a:xfrm>
          <a:prstGeom prst="rect">
            <a:avLst/>
          </a:prstGeom>
        </p:spPr>
      </p:pic>
      <p:pic>
        <p:nvPicPr>
          <p:cNvPr id="12" name="图片 1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672064" y="2572864"/>
            <a:ext cx="5194300" cy="2362200"/>
          </a:xfrm>
          <a:prstGeom prst="rect">
            <a:avLst/>
          </a:prstGeom>
        </p:spPr>
      </p:pic>
      <p:sp>
        <p:nvSpPr>
          <p:cNvPr id="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1173773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7016" y="1916832"/>
            <a:ext cx="10515600" cy="4248471"/>
          </a:xfrm>
        </p:spPr>
        <p:txBody>
          <a:bodyPr>
            <a:normAutofit/>
          </a:bodyPr>
          <a:lstStyle/>
          <a:p>
            <a:pPr>
              <a:lnSpc>
                <a:spcPct val="150000"/>
              </a:lnSpc>
            </a:pPr>
            <a:r>
              <a:rPr kumimoji="1" lang="zh-CN" altLang="en-US" sz="2400" dirty="0" smtClean="0"/>
              <a:t>几种参数设定方法</a:t>
            </a:r>
            <a:endParaRPr kumimoji="1" lang="en-US" altLang="zh-CN" sz="2400" dirty="0" smtClean="0"/>
          </a:p>
          <a:p>
            <a:pPr lvl="1">
              <a:lnSpc>
                <a:spcPct val="150000"/>
              </a:lnSpc>
            </a:pPr>
            <a:r>
              <a:rPr kumimoji="1" lang="zh-CN" altLang="en-US" sz="2000" dirty="0" smtClean="0"/>
              <a:t>顺序传入</a:t>
            </a:r>
            <a:endParaRPr kumimoji="1" lang="en-US" altLang="zh-CN" sz="2000" dirty="0" smtClean="0"/>
          </a:p>
          <a:p>
            <a:pPr lvl="1">
              <a:lnSpc>
                <a:spcPct val="150000"/>
              </a:lnSpc>
            </a:pPr>
            <a:r>
              <a:rPr kumimoji="1" lang="zh-CN" altLang="en-US" sz="2000" dirty="0" smtClean="0"/>
              <a:t>关键词</a:t>
            </a:r>
            <a:endParaRPr kumimoji="1" lang="en-US" altLang="zh-CN" sz="2000" dirty="0" smtClean="0"/>
          </a:p>
          <a:p>
            <a:pPr lvl="1">
              <a:lnSpc>
                <a:spcPct val="150000"/>
              </a:lnSpc>
            </a:pPr>
            <a:r>
              <a:rPr kumimoji="1" lang="zh-CN" altLang="en-US" sz="2000" dirty="0" smtClean="0"/>
              <a:t>默认参数</a:t>
            </a:r>
            <a:endParaRPr kumimoji="1" lang="en-US" altLang="zh-CN" sz="2000" dirty="0" smtClean="0"/>
          </a:p>
          <a:p>
            <a:pPr lvl="1">
              <a:lnSpc>
                <a:spcPct val="150000"/>
              </a:lnSpc>
            </a:pPr>
            <a:r>
              <a:rPr kumimoji="1" lang="zh-CN" altLang="en-US" sz="2000" dirty="0" smtClean="0"/>
              <a:t>不定长参数</a:t>
            </a:r>
            <a:endParaRPr kumimoji="1" lang="zh-CN" altLang="en-US" sz="2000" dirty="0"/>
          </a:p>
        </p:txBody>
      </p:sp>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参数设定</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8009167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kumimoji="1" lang="zh-CN" altLang="en-US" sz="2400" dirty="0" smtClean="0"/>
              <a:t>按照输入参数列表的顺序传入</a:t>
            </a:r>
            <a:endParaRPr kumimoji="1" lang="en-US" altLang="zh-CN" sz="2400" dirty="0" smtClean="0"/>
          </a:p>
          <a:p>
            <a:pPr>
              <a:lnSpc>
                <a:spcPct val="150000"/>
              </a:lnSpc>
            </a:pPr>
            <a:r>
              <a:rPr kumimoji="1" lang="en-US" altLang="zh-CN" sz="2000" dirty="0" smtClean="0">
                <a:latin typeface="Monaco" charset="0"/>
                <a:ea typeface="Monaco" charset="0"/>
                <a:cs typeface="Monaco" charset="0"/>
              </a:rPr>
              <a:t>x=1</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y=2</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z=3</a:t>
            </a:r>
            <a:endParaRPr kumimoji="1" lang="en-US" altLang="zh-CN" sz="2400" dirty="0" smtClean="0">
              <a:latin typeface="Monaco" charset="0"/>
              <a:ea typeface="Monaco" charset="0"/>
              <a:cs typeface="Monaco" charset="0"/>
            </a:endParaRPr>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顺序传入</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86457" y="3068959"/>
            <a:ext cx="6837445" cy="2606691"/>
          </a:xfrm>
          <a:prstGeom prst="rect">
            <a:avLst/>
          </a:prstGeom>
        </p:spPr>
      </p:pic>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 xmlns:p14="http://schemas.microsoft.com/office/powerpoint/2010/main" val="1930461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kumimoji="1" lang="zh-CN" altLang="en-US" sz="2400" dirty="0"/>
              <a:t>直接在参数列表里设定关键词确定</a:t>
            </a: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关键词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12" name="图片 11"/>
          <p:cNvPicPr>
            <a:picLocks noChangeAspect="1"/>
          </p:cNvPicPr>
          <p:nvPr/>
        </p:nvPicPr>
        <p:blipFill rotWithShape="1">
          <a:blip r:embed="rId3">
            <a:extLst>
              <a:ext uri="{28A0092B-C50C-407E-A947-70E740481C1C}">
                <a14:useLocalDpi xmlns="" xmlns:a14="http://schemas.microsoft.com/office/drawing/2010/main" val="0"/>
              </a:ext>
            </a:extLst>
          </a:blip>
          <a:srcRect b="50276"/>
          <a:stretch/>
        </p:blipFill>
        <p:spPr>
          <a:xfrm>
            <a:off x="1165001" y="2759012"/>
            <a:ext cx="6837445" cy="1296144"/>
          </a:xfrm>
          <a:prstGeom prst="rect">
            <a:avLst/>
          </a:prstGeom>
        </p:spPr>
      </p:pic>
      <p:pic>
        <p:nvPicPr>
          <p:cNvPr id="5" name="图片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127448" y="4055155"/>
            <a:ext cx="6837446" cy="1318061"/>
          </a:xfrm>
          <a:prstGeom prst="rect">
            <a:avLst/>
          </a:prstGeom>
        </p:spPr>
      </p:pic>
    </p:spTree>
    <p:extLst>
      <p:ext uri="{BB962C8B-B14F-4D97-AF65-F5344CB8AC3E}">
        <p14:creationId xmlns="" xmlns:p14="http://schemas.microsoft.com/office/powerpoint/2010/main" val="17882815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484785"/>
            <a:ext cx="10515600" cy="4248471"/>
          </a:xfrm>
        </p:spPr>
        <p:txBody>
          <a:bodyPr>
            <a:normAutofit/>
          </a:bodyPr>
          <a:lstStyle/>
          <a:p>
            <a:pPr>
              <a:lnSpc>
                <a:spcPct val="150000"/>
              </a:lnSpc>
            </a:pPr>
            <a:r>
              <a:rPr kumimoji="1" lang="zh-CN" altLang="en-US" sz="2400" dirty="0" smtClean="0"/>
              <a:t>可以将位置和关键词的方法混合使用</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如果传入的第一个参数是用关键词传入的，那么后面每个参数都需要是关键词传入，否则会出现语法错误</a:t>
            </a: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关键词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92677" y="2306346"/>
            <a:ext cx="7125222" cy="1338678"/>
          </a:xfrm>
          <a:prstGeom prst="rect">
            <a:avLst/>
          </a:prstGeom>
        </p:spPr>
      </p:pic>
      <p:pic>
        <p:nvPicPr>
          <p:cNvPr id="13" name="图片 1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218207" y="4653135"/>
            <a:ext cx="6986917" cy="1901681"/>
          </a:xfrm>
          <a:prstGeom prst="rect">
            <a:avLst/>
          </a:prstGeom>
        </p:spPr>
      </p:pic>
    </p:spTree>
    <p:extLst>
      <p:ext uri="{BB962C8B-B14F-4D97-AF65-F5344CB8AC3E}">
        <p14:creationId xmlns="" xmlns:p14="http://schemas.microsoft.com/office/powerpoint/2010/main" val="35521741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00808"/>
            <a:ext cx="10515600" cy="4248471"/>
          </a:xfrm>
        </p:spPr>
        <p:txBody>
          <a:bodyPr>
            <a:normAutofit/>
          </a:bodyPr>
          <a:lstStyle/>
          <a:p>
            <a:pPr>
              <a:lnSpc>
                <a:spcPct val="150000"/>
              </a:lnSpc>
            </a:pPr>
            <a:r>
              <a:rPr lang="zh-CN" altLang="en-US" sz="2400" dirty="0" smtClean="0">
                <a:solidFill>
                  <a:prstClr val="black"/>
                </a:solidFill>
              </a:rPr>
              <a:t>输入的参数可以是事先设定好赋值，也就是默认值。在调动函数的时候，可以不输入参数，函数内部会直接调用默认参数值。例如默认 </a:t>
            </a:r>
            <a:r>
              <a:rPr lang="en-US" altLang="zh-CN" sz="2400" dirty="0" smtClean="0">
                <a:solidFill>
                  <a:prstClr val="black"/>
                </a:solidFill>
                <a:latin typeface="Monaco" charset="0"/>
                <a:ea typeface="Monaco" charset="0"/>
                <a:cs typeface="Monaco" charset="0"/>
              </a:rPr>
              <a:t>z=3</a:t>
            </a:r>
          </a:p>
          <a:p>
            <a:pPr>
              <a:lnSpc>
                <a:spcPct val="150000"/>
              </a:lnSpc>
            </a:pP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默认参数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70409" y="3007070"/>
            <a:ext cx="7701570" cy="2366145"/>
          </a:xfrm>
          <a:prstGeom prst="rect">
            <a:avLst/>
          </a:prstGeom>
        </p:spPr>
      </p:pic>
    </p:spTree>
    <p:extLst>
      <p:ext uri="{BB962C8B-B14F-4D97-AF65-F5344CB8AC3E}">
        <p14:creationId xmlns="" xmlns:p14="http://schemas.microsoft.com/office/powerpoint/2010/main" val="6339257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916833"/>
            <a:ext cx="10515600" cy="4104455"/>
          </a:xfrm>
        </p:spPr>
        <p:txBody>
          <a:bodyPr>
            <a:normAutofit/>
          </a:bodyPr>
          <a:lstStyle/>
          <a:p>
            <a:pPr>
              <a:lnSpc>
                <a:spcPct val="150000"/>
              </a:lnSpc>
            </a:pPr>
            <a:r>
              <a:rPr lang="zh-CN" altLang="en-US" sz="2400" dirty="0" smtClean="0">
                <a:solidFill>
                  <a:prstClr val="black"/>
                </a:solidFill>
              </a:rPr>
              <a:t>默认</a:t>
            </a:r>
            <a:r>
              <a:rPr lang="zh-CN" altLang="en-US" sz="2400" dirty="0">
                <a:solidFill>
                  <a:prstClr val="black"/>
                </a:solidFill>
              </a:rPr>
              <a:t>参数的默认值是可以修改的，将上面</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z</a:t>
            </a:r>
            <a:r>
              <a:rPr lang="zh-CN" altLang="en-US" sz="2400" dirty="0" smtClean="0">
                <a:solidFill>
                  <a:prstClr val="black"/>
                </a:solidFill>
              </a:rPr>
              <a:t> 值</a:t>
            </a:r>
            <a:r>
              <a:rPr lang="zh-CN" altLang="en-US" sz="2400" dirty="0">
                <a:solidFill>
                  <a:prstClr val="black"/>
                </a:solidFill>
              </a:rPr>
              <a:t>传入设置</a:t>
            </a:r>
            <a:r>
              <a:rPr lang="zh-CN" altLang="en-US" sz="2400" dirty="0" smtClean="0">
                <a:solidFill>
                  <a:prstClr val="black"/>
                </a:solidFill>
              </a:rPr>
              <a:t>为 </a:t>
            </a:r>
            <a:r>
              <a:rPr lang="en-US" altLang="zh-CN" sz="2400" dirty="0" smtClean="0">
                <a:solidFill>
                  <a:prstClr val="black"/>
                </a:solidFill>
                <a:latin typeface="Monaco" charset="0"/>
                <a:ea typeface="Monaco" charset="0"/>
                <a:cs typeface="Monaco" charset="0"/>
              </a:rPr>
              <a:t>4</a:t>
            </a:r>
            <a:r>
              <a:rPr lang="zh-CN" altLang="en-US" sz="2400" dirty="0">
                <a:solidFill>
                  <a:prstClr val="black"/>
                </a:solidFill>
              </a:rPr>
              <a:t> </a:t>
            </a:r>
            <a:endParaRPr lang="en-US" altLang="zh-CN" sz="2400" dirty="0" smtClean="0">
              <a:solidFill>
                <a:prstClr val="black"/>
              </a:solidFill>
            </a:endParaRPr>
          </a:p>
          <a:p>
            <a:pPr>
              <a:lnSpc>
                <a:spcPct val="150000"/>
              </a:lnSpc>
            </a:pPr>
            <a:r>
              <a:rPr lang="zh-CN" altLang="en-US" sz="2400" dirty="0">
                <a:solidFill>
                  <a:prstClr val="black"/>
                </a:solidFill>
              </a:rPr>
              <a:t>需要注意的是，默认参数必须放到参数列表的</a:t>
            </a:r>
            <a:r>
              <a:rPr lang="zh-CN" altLang="en-US" sz="2400" dirty="0" smtClean="0">
                <a:solidFill>
                  <a:prstClr val="black"/>
                </a:solidFill>
              </a:rPr>
              <a:t>末位</a:t>
            </a:r>
            <a:endParaRPr lang="zh-CN" altLang="en-US" sz="2400" dirty="0">
              <a:solidFill>
                <a:prstClr val="black"/>
              </a:solidFill>
            </a:endParaRPr>
          </a:p>
          <a:p>
            <a:pPr>
              <a:lnSpc>
                <a:spcPct val="150000"/>
              </a:lnSpc>
            </a:pPr>
            <a:endParaRPr kumimoji="1"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2315099"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默认参数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67407" y="3297586"/>
            <a:ext cx="7462751" cy="1643582"/>
          </a:xfrm>
          <a:prstGeom prst="rect">
            <a:avLst/>
          </a:prstGeom>
        </p:spPr>
      </p:pic>
    </p:spTree>
    <p:extLst>
      <p:ext uri="{BB962C8B-B14F-4D97-AF65-F5344CB8AC3E}">
        <p14:creationId xmlns="" xmlns:p14="http://schemas.microsoft.com/office/powerpoint/2010/main" val="37148725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0078" y="1772816"/>
            <a:ext cx="10515600" cy="4104455"/>
          </a:xfrm>
        </p:spPr>
        <p:txBody>
          <a:bodyPr>
            <a:normAutofit/>
          </a:bodyPr>
          <a:lstStyle/>
          <a:p>
            <a:pPr>
              <a:lnSpc>
                <a:spcPct val="150000"/>
              </a:lnSpc>
            </a:pPr>
            <a:r>
              <a:rPr lang="zh-CN" altLang="en-US" sz="2400" dirty="0"/>
              <a:t>这</a:t>
            </a:r>
            <a:r>
              <a:rPr lang="zh-CN" altLang="en-US" sz="2400" dirty="0" smtClean="0"/>
              <a:t>是为了解决，不确定需要传入参数个数的情况</a:t>
            </a:r>
            <a:endParaRPr lang="en-US" altLang="zh-CN" sz="2400" dirty="0" smtClean="0"/>
          </a:p>
        </p:txBody>
      </p:sp>
      <p:sp>
        <p:nvSpPr>
          <p:cNvPr id="7"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4"/>
          <p:cNvSpPr/>
          <p:nvPr/>
        </p:nvSpPr>
        <p:spPr>
          <a:xfrm>
            <a:off x="479376" y="6742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78"/>
          <p:cNvSpPr>
            <a:spLocks noChangeArrowheads="1"/>
          </p:cNvSpPr>
          <p:nvPr/>
        </p:nvSpPr>
        <p:spPr bwMode="auto">
          <a:xfrm>
            <a:off x="119336" y="8367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内容占位符 1"/>
          <p:cNvSpPr txBox="1">
            <a:spLocks/>
          </p:cNvSpPr>
          <p:nvPr/>
        </p:nvSpPr>
        <p:spPr>
          <a:xfrm>
            <a:off x="899173" y="2439225"/>
            <a:ext cx="10515600" cy="4104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Arial" panose="020B0604020202020204" pitchFamily="34" charset="0"/>
              <a:buNone/>
            </a:pPr>
            <a:endParaRPr lang="en-US" altLang="zh-CN" dirty="0" smtClean="0">
              <a:solidFill>
                <a:prstClr val="black"/>
              </a:solidFill>
              <a:latin typeface="Monaco" charset="0"/>
              <a:ea typeface="Monaco" charset="0"/>
              <a:cs typeface="Monaco" charset="0"/>
            </a:endParaRPr>
          </a:p>
        </p:txBody>
      </p:sp>
      <p:pic>
        <p:nvPicPr>
          <p:cNvPr id="13" name="图片 1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77048" y="2697734"/>
            <a:ext cx="6581520" cy="3150015"/>
          </a:xfrm>
          <a:prstGeom prst="rect">
            <a:avLst/>
          </a:prstGeom>
        </p:spPr>
      </p:pic>
    </p:spTree>
    <p:extLst>
      <p:ext uri="{BB962C8B-B14F-4D97-AF65-F5344CB8AC3E}">
        <p14:creationId xmlns="" xmlns:p14="http://schemas.microsoft.com/office/powerpoint/2010/main" val="8318151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endParaRPr lang="en-US" altLang="zh-CN" dirty="0" smtClean="0">
              <a:solidFill>
                <a:prstClr val="black"/>
              </a:solidFill>
              <a:latin typeface="Monaco" charset="0"/>
              <a:ea typeface="Monaco" charset="0"/>
              <a:cs typeface="Monaco" charset="0"/>
            </a:endParaRPr>
          </a:p>
          <a:p>
            <a:pPr lvl="1">
              <a:lnSpc>
                <a:spcPct val="150000"/>
              </a:lnSpc>
            </a:pPr>
            <a:r>
              <a:rPr lang="zh-CN" altLang="en-US" dirty="0">
                <a:solidFill>
                  <a:prstClr val="black"/>
                </a:solidFill>
                <a:latin typeface="Microsoft YaHei Light" charset="-122"/>
                <a:ea typeface="Microsoft YaHei Light" charset="-122"/>
                <a:cs typeface="Microsoft YaHei Light" charset="-122"/>
              </a:rPr>
              <a:t>如果输入是一</a:t>
            </a:r>
            <a:r>
              <a:rPr lang="zh-CN" altLang="en-US" dirty="0" smtClean="0">
                <a:solidFill>
                  <a:prstClr val="black"/>
                </a:solidFill>
                <a:latin typeface="Microsoft YaHei Light" charset="-122"/>
                <a:ea typeface="Microsoft YaHei Light" charset="-122"/>
                <a:cs typeface="Microsoft YaHei Light" charset="-122"/>
              </a:rPr>
              <a:t>个 </a:t>
            </a:r>
            <a:r>
              <a:rPr lang="en-US" altLang="zh-CN" dirty="0">
                <a:solidFill>
                  <a:prstClr val="black"/>
                </a:solidFill>
                <a:latin typeface="Monaco" charset="0"/>
                <a:ea typeface="Monaco" charset="0"/>
                <a:cs typeface="Monaco" charset="0"/>
              </a:rPr>
              <a:t>list</a:t>
            </a:r>
            <a:r>
              <a:rPr lang="zh-CN" altLang="en-US" dirty="0" smtClean="0">
                <a:solidFill>
                  <a:prstClr val="black"/>
                </a:solidFill>
                <a:latin typeface="Microsoft YaHei Light" charset="-122"/>
                <a:ea typeface="Microsoft YaHei Light" charset="-122"/>
                <a:cs typeface="Microsoft YaHei Light" charset="-122"/>
              </a:rPr>
              <a:t> ，</a:t>
            </a:r>
            <a:r>
              <a:rPr lang="zh-CN" altLang="en-US" dirty="0">
                <a:solidFill>
                  <a:prstClr val="black"/>
                </a:solidFill>
                <a:latin typeface="Microsoft YaHei Light" charset="-122"/>
                <a:ea typeface="Microsoft YaHei Light" charset="-122"/>
                <a:cs typeface="Microsoft YaHei Light" charset="-122"/>
              </a:rPr>
              <a:t>那么可以</a:t>
            </a:r>
            <a:r>
              <a:rPr lang="zh-CN" altLang="en-US" dirty="0" smtClean="0">
                <a:solidFill>
                  <a:prstClr val="black"/>
                </a:solidFill>
                <a:latin typeface="Microsoft YaHei Light" charset="-122"/>
                <a:ea typeface="Microsoft YaHei Light" charset="-122"/>
                <a:cs typeface="Microsoft YaHei Light" charset="-122"/>
              </a:rPr>
              <a:t>用 </a:t>
            </a:r>
            <a:r>
              <a:rPr lang="en-US" altLang="zh-CN" dirty="0" smtClean="0">
                <a:solidFill>
                  <a:prstClr val="black"/>
                </a:solidFill>
                <a:latin typeface="Monaco" charset="0"/>
                <a:ea typeface="Monaco" charset="0"/>
                <a:cs typeface="Monaco" charset="0"/>
              </a:rPr>
              <a:t>*list</a:t>
            </a:r>
            <a:r>
              <a:rPr lang="zh-CN" altLang="en-US" dirty="0" smtClean="0">
                <a:solidFill>
                  <a:prstClr val="black"/>
                </a:solidFill>
                <a:latin typeface="Monaco" charset="0"/>
                <a:ea typeface="Monaco" charset="0"/>
                <a:cs typeface="Monaco" charset="0"/>
              </a:rPr>
              <a:t> </a:t>
            </a:r>
            <a:r>
              <a:rPr lang="zh-CN" altLang="en-US" dirty="0" smtClean="0">
                <a:solidFill>
                  <a:prstClr val="black"/>
                </a:solidFill>
                <a:latin typeface="Microsoft YaHei Light" charset="-122"/>
                <a:ea typeface="Microsoft YaHei Light" charset="-122"/>
                <a:cs typeface="Microsoft YaHei Light" charset="-122"/>
              </a:rPr>
              <a:t>的</a:t>
            </a:r>
            <a:r>
              <a:rPr lang="zh-CN" altLang="en-US" dirty="0">
                <a:solidFill>
                  <a:prstClr val="black"/>
                </a:solidFill>
                <a:latin typeface="Microsoft YaHei Light" charset="-122"/>
                <a:ea typeface="Microsoft YaHei Light" charset="-122"/>
                <a:cs typeface="Microsoft YaHei Light" charset="-122"/>
              </a:rPr>
              <a:t>方式传入</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61400" y="3044748"/>
            <a:ext cx="7113481" cy="1946546"/>
          </a:xfrm>
          <a:prstGeom prst="rect">
            <a:avLst/>
          </a:prstGeom>
        </p:spPr>
      </p:pic>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 xmlns:p14="http://schemas.microsoft.com/office/powerpoint/2010/main" val="33410364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latin typeface="Microsoft YaHei Light" charset="-122"/>
                <a:ea typeface="Microsoft YaHei Light" charset="-122"/>
                <a:cs typeface="Microsoft YaHei Light" charset="-122"/>
              </a:rPr>
              <a:t>函数定义时，</a:t>
            </a:r>
            <a:r>
              <a:rPr lang="zh-CN" altLang="en-US" dirty="0" smtClean="0">
                <a:latin typeface="Monaco" charset="0"/>
                <a:ea typeface="Monaco" charset="0"/>
                <a:cs typeface="Monaco" charset="0"/>
              </a:rPr>
              <a:t>*</a:t>
            </a:r>
            <a:r>
              <a:rPr lang="zh-CN" altLang="en-US" dirty="0"/>
              <a:t>可以将按位置传递进来的参数“打包”成元组</a:t>
            </a:r>
            <a:r>
              <a:rPr lang="en-US" altLang="zh-CN" dirty="0"/>
              <a:t>(tuple)</a:t>
            </a:r>
            <a:r>
              <a:rPr lang="zh-CN" altLang="en-US" dirty="0" smtClean="0"/>
              <a:t>类型</a:t>
            </a:r>
            <a:endParaRPr lang="en-US" altLang="zh-CN" dirty="0" smtClean="0"/>
          </a:p>
          <a:p>
            <a:pPr marL="457200" lvl="1" indent="0">
              <a:lnSpc>
                <a:spcPct val="150000"/>
              </a:lnSpc>
              <a:buNone/>
            </a:pPr>
            <a:r>
              <a:rPr lang="zh-CN" altLang="en-US" dirty="0" smtClean="0">
                <a:latin typeface="Microsoft YaHei Light" charset="-122"/>
                <a:ea typeface="Microsoft YaHei Light" charset="-122"/>
                <a:cs typeface="Microsoft YaHei Light" charset="-122"/>
              </a:rPr>
              <a:t>函数调用时，</a:t>
            </a:r>
            <a:r>
              <a:rPr lang="zh-CN" altLang="en-US" dirty="0" smtClean="0">
                <a:latin typeface="Monaco" charset="0"/>
                <a:ea typeface="Monaco" charset="0"/>
                <a:cs typeface="Monaco" charset="0"/>
              </a:rPr>
              <a:t>*</a:t>
            </a:r>
            <a:r>
              <a:rPr lang="zh-CN" altLang="en-US" dirty="0"/>
              <a:t>可以“解压”待传递到函数中的 元组、列表、集合、字符串等类型，并按位置传递到函数入口参数中</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415480" y="3902577"/>
            <a:ext cx="8923732" cy="2353176"/>
          </a:xfrm>
          <a:prstGeom prst="rect">
            <a:avLst/>
          </a:prstGeom>
        </p:spPr>
      </p:pic>
    </p:spTree>
    <p:extLst>
      <p:ext uri="{BB962C8B-B14F-4D97-AF65-F5344CB8AC3E}">
        <p14:creationId xmlns="" xmlns:p14="http://schemas.microsoft.com/office/powerpoint/2010/main" val="41129433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内容占位符 2"/>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6023992" y="1269465"/>
            <a:ext cx="6038009" cy="4276429"/>
          </a:xfrm>
        </p:spPr>
      </p:pic>
      <p:sp>
        <p:nvSpPr>
          <p:cNvPr id="14" name="内容占位符 1"/>
          <p:cNvSpPr txBox="1">
            <a:spLocks/>
          </p:cNvSpPr>
          <p:nvPr/>
        </p:nvSpPr>
        <p:spPr>
          <a:xfrm>
            <a:off x="407368" y="1916832"/>
            <a:ext cx="56166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err="1" smtClean="0"/>
              <a:t>Julia+Python+R</a:t>
            </a:r>
            <a:r>
              <a:rPr lang="zh-CN" altLang="en-US" sz="2400" dirty="0" smtClean="0"/>
              <a:t> </a:t>
            </a:r>
            <a:r>
              <a:rPr lang="en-US" altLang="zh-CN" sz="2400" dirty="0" smtClean="0"/>
              <a:t>=</a:t>
            </a:r>
            <a:r>
              <a:rPr lang="zh-CN" altLang="en-US" sz="2400" dirty="0" smtClean="0"/>
              <a:t> </a:t>
            </a:r>
            <a:r>
              <a:rPr lang="en-US" altLang="zh-CN" sz="2400" dirty="0" err="1" smtClean="0"/>
              <a:t>Jupyter</a:t>
            </a:r>
            <a:endParaRPr lang="en-US" altLang="zh-CN" sz="2400" dirty="0" smtClean="0"/>
          </a:p>
          <a:p>
            <a:pPr>
              <a:lnSpc>
                <a:spcPct val="150000"/>
              </a:lnSpc>
            </a:pPr>
            <a:r>
              <a:rPr lang="zh-CN" altLang="en-US" sz="2400" dirty="0" smtClean="0"/>
              <a:t>基于</a:t>
            </a:r>
            <a:r>
              <a:rPr lang="en-US" altLang="zh-CN" sz="2400" dirty="0"/>
              <a:t>Web</a:t>
            </a:r>
            <a:r>
              <a:rPr lang="zh-CN" altLang="en-US" sz="2400" dirty="0"/>
              <a:t>技术的交互式计算文档</a:t>
            </a:r>
            <a:r>
              <a:rPr lang="zh-CN" altLang="en-US" sz="2400" dirty="0" smtClean="0"/>
              <a:t>格式</a:t>
            </a:r>
            <a:endParaRPr lang="en-US" altLang="zh-CN" sz="2400" dirty="0" smtClean="0"/>
          </a:p>
          <a:p>
            <a:pPr>
              <a:lnSpc>
                <a:spcPct val="150000"/>
              </a:lnSpc>
            </a:pPr>
            <a:r>
              <a:rPr lang="zh-CN" altLang="en-US" sz="2400" dirty="0" smtClean="0"/>
              <a:t>支持</a:t>
            </a:r>
            <a:r>
              <a:rPr lang="en-US" altLang="zh-CN" sz="2400" dirty="0" smtClean="0"/>
              <a:t>Markdown</a:t>
            </a:r>
            <a:r>
              <a:rPr lang="zh-CN" altLang="en-US" sz="2400" dirty="0" smtClean="0"/>
              <a:t>和</a:t>
            </a:r>
            <a:r>
              <a:rPr lang="en-US" altLang="zh-CN" sz="2400" dirty="0" smtClean="0"/>
              <a:t>Latex</a:t>
            </a:r>
            <a:r>
              <a:rPr lang="zh-CN" altLang="en-US" sz="2400" dirty="0" smtClean="0"/>
              <a:t>语法</a:t>
            </a:r>
            <a:endParaRPr lang="en-US" altLang="zh-CN" sz="2400" dirty="0" smtClean="0"/>
          </a:p>
          <a:p>
            <a:pPr>
              <a:lnSpc>
                <a:spcPct val="150000"/>
              </a:lnSpc>
            </a:pPr>
            <a:r>
              <a:rPr lang="zh-CN" altLang="en-US" sz="2400" dirty="0" smtClean="0"/>
              <a:t>支持</a:t>
            </a:r>
            <a:r>
              <a:rPr lang="zh-CN" altLang="en-US" sz="2400" dirty="0"/>
              <a:t>代码运行、文本输入、数学公式编辑、内嵌式画图和其他如图片文件的</a:t>
            </a:r>
            <a:r>
              <a:rPr lang="zh-CN" altLang="en-US" sz="2400" dirty="0" smtClean="0"/>
              <a:t>插入，是一个对代码友好的笔记本</a:t>
            </a:r>
            <a:endParaRPr kumimoji="1" lang="zh-CN" altLang="en-US" sz="2400" dirty="0"/>
          </a:p>
        </p:txBody>
      </p:sp>
      <p:sp>
        <p:nvSpPr>
          <p:cNvPr id="2" name="日期占位符 1"/>
          <p:cNvSpPr>
            <a:spLocks noGrp="1"/>
          </p:cNvSpPr>
          <p:nvPr>
            <p:ph type="dt" sz="half" idx="10"/>
          </p:nvPr>
        </p:nvSpPr>
        <p:spPr/>
        <p:txBody>
          <a:bodyPr/>
          <a:lstStyle/>
          <a:p>
            <a:fld id="{FFC46136-0FCD-43EC-9E62-D9F4D734D212}"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12</a:t>
            </a:fld>
            <a:endParaRPr lang="zh-CN" altLang="en-US"/>
          </a:p>
        </p:txBody>
      </p:sp>
    </p:spTree>
    <p:extLst>
      <p:ext uri="{BB962C8B-B14F-4D97-AF65-F5344CB8AC3E}">
        <p14:creationId xmlns="" xmlns:p14="http://schemas.microsoft.com/office/powerpoint/2010/main" val="18773616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zh-CN" altLang="en-US"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endParaRPr lang="en-US" altLang="zh-CN" dirty="0" smtClean="0">
              <a:solidFill>
                <a:prstClr val="black"/>
              </a:solidFill>
              <a:latin typeface="Monaco" charset="0"/>
              <a:ea typeface="Monaco" charset="0"/>
              <a:cs typeface="Monaco" charset="0"/>
            </a:endParaRPr>
          </a:p>
          <a:p>
            <a:pPr marL="457200" lvl="1" indent="0">
              <a:lnSpc>
                <a:spcPct val="150000"/>
              </a:lnSpc>
              <a:buNone/>
            </a:pPr>
            <a:r>
              <a:rPr lang="en-US" altLang="zh-CN"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args</a:t>
            </a:r>
            <a:r>
              <a:rPr lang="zh-CN" altLang="en-US" dirty="0" smtClean="0">
                <a:solidFill>
                  <a:prstClr val="black"/>
                </a:solidFill>
                <a:latin typeface="Microsoft YaHei Light" charset="-122"/>
                <a:ea typeface="Microsoft YaHei Light" charset="-122"/>
                <a:cs typeface="Microsoft YaHei Light" charset="-122"/>
              </a:rPr>
              <a:t> 传入</a:t>
            </a:r>
            <a:r>
              <a:rPr lang="zh-CN" altLang="en-US" dirty="0">
                <a:solidFill>
                  <a:prstClr val="black"/>
                </a:solidFill>
                <a:latin typeface="Microsoft YaHei Light" charset="-122"/>
                <a:ea typeface="Microsoft YaHei Light" charset="-122"/>
                <a:cs typeface="Microsoft YaHei Light" charset="-122"/>
              </a:rPr>
              <a:t>的时候，如果调用函数使用关键词传入参数时会出错</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58664" y="3225578"/>
            <a:ext cx="8391547" cy="2834416"/>
          </a:xfrm>
          <a:prstGeom prst="rect">
            <a:avLst/>
          </a:prstGeom>
        </p:spPr>
      </p:pic>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3600400"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 xmlns:p14="http://schemas.microsoft.com/office/powerpoint/2010/main" val="3011150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1424" y="1772816"/>
            <a:ext cx="10515600" cy="4104455"/>
          </a:xfrm>
        </p:spPr>
        <p:txBody>
          <a:bodyPr>
            <a:normAutofit/>
          </a:bodyPr>
          <a:lstStyle/>
          <a:p>
            <a:pPr marL="457200" lvl="1" indent="0">
              <a:lnSpc>
                <a:spcPct val="150000"/>
              </a:lnSpc>
              <a:buNone/>
            </a:pPr>
            <a:r>
              <a:rPr lang="en-US" altLang="zh-CN" dirty="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kwargs</a:t>
            </a:r>
            <a:endParaRPr lang="en-US" altLang="zh-CN" dirty="0" smtClean="0">
              <a:solidFill>
                <a:prstClr val="black"/>
              </a:solidFill>
              <a:latin typeface="Monaco" charset="0"/>
              <a:ea typeface="Monaco" charset="0"/>
              <a:cs typeface="Monaco" charset="0"/>
            </a:endParaRPr>
          </a:p>
          <a:p>
            <a:pPr marL="457200" lvl="1" indent="0">
              <a:lnSpc>
                <a:spcPct val="150000"/>
              </a:lnSpc>
              <a:buNone/>
            </a:pPr>
            <a:r>
              <a:rPr lang="en-US" altLang="zh-CN" dirty="0" smtClean="0">
                <a:solidFill>
                  <a:prstClr val="black"/>
                </a:solidFill>
                <a:latin typeface="Monaco" charset="0"/>
                <a:ea typeface="Monaco" charset="0"/>
                <a:cs typeface="Monaco" charset="0"/>
              </a:rPr>
              <a:t>**</a:t>
            </a:r>
            <a:r>
              <a:rPr lang="en-US" altLang="zh-CN" dirty="0" err="1" smtClean="0">
                <a:solidFill>
                  <a:prstClr val="black"/>
                </a:solidFill>
                <a:latin typeface="Monaco" charset="0"/>
                <a:ea typeface="Monaco" charset="0"/>
                <a:cs typeface="Monaco" charset="0"/>
              </a:rPr>
              <a:t>kwargs</a:t>
            </a:r>
            <a:r>
              <a:rPr lang="zh-CN" altLang="en-US" dirty="0" smtClean="0">
                <a:solidFill>
                  <a:prstClr val="black"/>
                </a:solidFill>
                <a:latin typeface="Monaco" charset="0"/>
                <a:ea typeface="Monaco" charset="0"/>
                <a:cs typeface="Monaco" charset="0"/>
              </a:rPr>
              <a:t> </a:t>
            </a:r>
            <a:r>
              <a:rPr lang="zh-CN" altLang="en-US" dirty="0" smtClean="0">
                <a:solidFill>
                  <a:prstClr val="black"/>
                </a:solidFill>
                <a:latin typeface="Microsoft YaHei Light" charset="-122"/>
                <a:ea typeface="Microsoft YaHei Light" charset="-122"/>
                <a:cs typeface="Microsoft YaHei Light" charset="-122"/>
              </a:rPr>
              <a:t>的出现便是</a:t>
            </a:r>
            <a:r>
              <a:rPr lang="zh-CN" altLang="en-US" dirty="0">
                <a:solidFill>
                  <a:prstClr val="black"/>
                </a:solidFill>
                <a:latin typeface="Microsoft YaHei Light" charset="-122"/>
                <a:ea typeface="Microsoft YaHei Light" charset="-122"/>
                <a:cs typeface="Microsoft YaHei Light" charset="-122"/>
              </a:rPr>
              <a:t>解决需要传入特定关键词参数的情况</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43120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42697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不定长参数</a:t>
            </a:r>
            <a:r>
              <a:rPr lang="zh-CN" altLang="en-US" sz="2800" dirty="0" smtClean="0">
                <a:solidFill>
                  <a:prstClr val="white"/>
                </a:solidFill>
                <a:latin typeface="Monaco" charset="0"/>
                <a:ea typeface="Monaco" charset="0"/>
                <a:cs typeface="Monaco" charset="0"/>
              </a:rPr>
              <a:t>**</a:t>
            </a:r>
            <a:r>
              <a:rPr lang="en-US" altLang="zh-CN" sz="2800" dirty="0" err="1" smtClean="0">
                <a:solidFill>
                  <a:prstClr val="white"/>
                </a:solidFill>
                <a:latin typeface="Monaco" charset="0"/>
                <a:ea typeface="Monaco" charset="0"/>
                <a:cs typeface="Monaco" charset="0"/>
              </a:rPr>
              <a:t>kwargs</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63824" y="3294506"/>
            <a:ext cx="7378700" cy="1651000"/>
          </a:xfrm>
          <a:prstGeom prst="rect">
            <a:avLst/>
          </a:prstGeom>
        </p:spPr>
      </p:pic>
      <p:pic>
        <p:nvPicPr>
          <p:cNvPr id="18" name="图片 1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721424" y="3294506"/>
            <a:ext cx="7442200" cy="2400300"/>
          </a:xfrm>
          <a:prstGeom prst="rect">
            <a:avLst/>
          </a:prstGeom>
        </p:spPr>
      </p:pic>
    </p:spTree>
    <p:extLst>
      <p:ext uri="{BB962C8B-B14F-4D97-AF65-F5344CB8AC3E}">
        <p14:creationId xmlns="" xmlns:p14="http://schemas.microsoft.com/office/powerpoint/2010/main" val="33517818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431209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42697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常见包中的不定参数</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
        <p:nvSpPr>
          <p:cNvPr id="3" name="内容占位符 2"/>
          <p:cNvSpPr>
            <a:spLocks noGrp="1"/>
          </p:cNvSpPr>
          <p:nvPr>
            <p:ph idx="1"/>
          </p:nvPr>
        </p:nvSpPr>
        <p:spPr>
          <a:xfrm>
            <a:off x="271736" y="2246990"/>
            <a:ext cx="4939844" cy="4278354"/>
          </a:xfrm>
        </p:spPr>
        <p:txBody>
          <a:bodyPr>
            <a:normAutofit/>
          </a:bodyPr>
          <a:lstStyle/>
          <a:p>
            <a:r>
              <a:rPr kumimoji="1" lang="en-US" altLang="zh-CN" sz="2400" dirty="0" err="1">
                <a:latin typeface="Monaco" charset="0"/>
                <a:ea typeface="Monaco" charset="0"/>
                <a:cs typeface="Monaco" charset="0"/>
              </a:rPr>
              <a:t>s</a:t>
            </a:r>
            <a:r>
              <a:rPr kumimoji="1" lang="en-US" altLang="zh-CN" sz="2400" dirty="0" err="1" smtClean="0">
                <a:latin typeface="Monaco" charset="0"/>
                <a:ea typeface="Monaco" charset="0"/>
                <a:cs typeface="Monaco" charset="0"/>
              </a:rPr>
              <a:t>cikit</a:t>
            </a:r>
            <a:r>
              <a:rPr kumimoji="1" lang="en-US" altLang="zh-CN" sz="2400" dirty="0" smtClean="0">
                <a:latin typeface="Monaco" charset="0"/>
                <a:ea typeface="Monaco" charset="0"/>
                <a:cs typeface="Monaco" charset="0"/>
              </a:rPr>
              <a:t>-learn</a:t>
            </a:r>
            <a:r>
              <a:rPr kumimoji="1" lang="zh-CN" altLang="en-US" sz="2400" dirty="0" smtClean="0"/>
              <a:t>中的测试集训练集划分函数</a:t>
            </a:r>
            <a:endParaRPr kumimoji="1" lang="en-US" altLang="zh-CN" sz="2400" dirty="0" smtClean="0"/>
          </a:p>
          <a:p>
            <a:endParaRPr kumimoji="1" lang="en-US" altLang="zh-CN" sz="2400" dirty="0" smtClean="0"/>
          </a:p>
          <a:p>
            <a:r>
              <a:rPr kumimoji="1" lang="en-US" altLang="zh-CN" sz="2000" dirty="0" err="1">
                <a:solidFill>
                  <a:srgbClr val="942124"/>
                </a:solidFill>
                <a:latin typeface="Monaco" charset="0"/>
                <a:ea typeface="Monaco" charset="0"/>
                <a:cs typeface="Monaco" charset="0"/>
              </a:rPr>
              <a:t>d</a:t>
            </a:r>
            <a:r>
              <a:rPr kumimoji="1" lang="en-US" altLang="zh-CN" sz="2000" dirty="0" err="1" smtClean="0">
                <a:solidFill>
                  <a:srgbClr val="942124"/>
                </a:solidFill>
                <a:latin typeface="Monaco" charset="0"/>
                <a:ea typeface="Monaco" charset="0"/>
                <a:cs typeface="Monaco" charset="0"/>
              </a:rPr>
              <a:t>ef</a:t>
            </a:r>
            <a:r>
              <a:rPr kumimoji="1" lang="zh-CN" altLang="en-US" sz="2000" dirty="0" smtClean="0">
                <a:latin typeface="Monaco" charset="0"/>
                <a:ea typeface="Monaco" charset="0"/>
                <a:cs typeface="Monaco" charset="0"/>
              </a:rPr>
              <a:t> </a:t>
            </a:r>
            <a:r>
              <a:rPr kumimoji="1" lang="en-US" altLang="zh-CN" sz="2000" dirty="0" err="1" smtClean="0">
                <a:latin typeface="Monaco" charset="0"/>
                <a:ea typeface="Monaco" charset="0"/>
                <a:cs typeface="Monaco" charset="0"/>
              </a:rPr>
              <a:t>train_test_split</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a:t>
            </a:r>
            <a:r>
              <a:rPr kumimoji="1" lang="en-US" altLang="zh-CN" sz="2000" dirty="0" smtClean="0">
                <a:latin typeface="Monaco" charset="0"/>
                <a:ea typeface="Monaco" charset="0"/>
                <a:cs typeface="Monaco" charset="0"/>
              </a:rPr>
              <a:t>array,</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options)</a:t>
            </a:r>
            <a:endParaRPr kumimoji="1" lang="en-US" altLang="zh-CN" sz="2000" dirty="0">
              <a:latin typeface="Monaco" charset="0"/>
              <a:ea typeface="Monaco" charset="0"/>
              <a:cs typeface="Monaco" charset="0"/>
            </a:endParaRPr>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363980" y="0"/>
            <a:ext cx="6347637" cy="6858000"/>
          </a:xfrm>
          <a:prstGeom prst="rect">
            <a:avLst/>
          </a:prstGeom>
        </p:spPr>
      </p:pic>
    </p:spTree>
    <p:extLst>
      <p:ext uri="{BB962C8B-B14F-4D97-AF65-F5344CB8AC3E}">
        <p14:creationId xmlns="" xmlns:p14="http://schemas.microsoft.com/office/powerpoint/2010/main" val="11076013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2132856"/>
            <a:ext cx="5104184" cy="4104455"/>
          </a:xfrm>
        </p:spPr>
        <p:txBody>
          <a:bodyPr>
            <a:normAutofit/>
          </a:bodyPr>
          <a:lstStyle/>
          <a:p>
            <a:pPr lvl="1">
              <a:lnSpc>
                <a:spcPct val="150000"/>
              </a:lnSpc>
            </a:pPr>
            <a:r>
              <a:rPr lang="zh-CN" altLang="en-US" dirty="0" smtClean="0">
                <a:solidFill>
                  <a:prstClr val="black"/>
                </a:solidFill>
                <a:latin typeface="Microsoft YaHei Light" charset="-122"/>
                <a:ea typeface="Microsoft YaHei Light" charset="-122"/>
                <a:cs typeface="Microsoft YaHei Light" charset="-122"/>
              </a:rPr>
              <a:t>函数定义时</a:t>
            </a:r>
            <a:endParaRPr lang="en-US" altLang="zh-CN" dirty="0" smtClean="0">
              <a:solidFill>
                <a:prstClr val="black"/>
              </a:solidFill>
              <a:latin typeface="Microsoft YaHei Light" charset="-122"/>
              <a:ea typeface="Microsoft YaHei Light" charset="-122"/>
              <a:cs typeface="Microsoft YaHei Light" charset="-122"/>
            </a:endParaRPr>
          </a:p>
          <a:p>
            <a:pPr lvl="1">
              <a:lnSpc>
                <a:spcPct val="150000"/>
              </a:lnSpc>
            </a:pPr>
            <a:r>
              <a:rPr lang="zh-CN" altLang="en-US" dirty="0">
                <a:latin typeface="Monaco" charset="0"/>
                <a:ea typeface="Monaco" charset="0"/>
                <a:cs typeface="Monaco" charset="0"/>
              </a:rPr>
              <a:t>*</a:t>
            </a:r>
            <a:r>
              <a:rPr lang="zh-CN" altLang="en-US" dirty="0"/>
              <a:t>可以将按位置传递进来的</a:t>
            </a:r>
            <a:r>
              <a:rPr lang="zh-CN" altLang="en-US" dirty="0" smtClean="0"/>
              <a:t>参数</a:t>
            </a:r>
            <a:r>
              <a:rPr lang="zh-CN" altLang="en-US" dirty="0"/>
              <a:t>“</a:t>
            </a:r>
            <a:r>
              <a:rPr lang="zh-CN" altLang="en-US" dirty="0" smtClean="0"/>
              <a:t>打包</a:t>
            </a:r>
            <a:r>
              <a:rPr lang="zh-CN" altLang="en-US" dirty="0"/>
              <a:t>”</a:t>
            </a:r>
            <a:r>
              <a:rPr lang="zh-CN" altLang="en-US" dirty="0" smtClean="0"/>
              <a:t>成元组</a:t>
            </a:r>
            <a:r>
              <a:rPr lang="en-US" altLang="zh-CN" dirty="0"/>
              <a:t>(tuple)</a:t>
            </a:r>
            <a:r>
              <a:rPr lang="zh-CN" altLang="en-US" dirty="0"/>
              <a:t>类型</a:t>
            </a:r>
            <a:br>
              <a:rPr lang="zh-CN" altLang="en-US" dirty="0"/>
            </a:br>
            <a:r>
              <a:rPr lang="zh-CN" altLang="en-US" dirty="0">
                <a:latin typeface="Monaco" charset="0"/>
                <a:ea typeface="Monaco" charset="0"/>
                <a:cs typeface="Monaco" charset="0"/>
              </a:rPr>
              <a:t>**</a:t>
            </a:r>
            <a:r>
              <a:rPr lang="zh-CN" altLang="en-US" dirty="0"/>
              <a:t>可以将按关键字传递进来的</a:t>
            </a:r>
            <a:r>
              <a:rPr lang="zh-CN" altLang="en-US" dirty="0" smtClean="0"/>
              <a:t>参数</a:t>
            </a:r>
            <a:r>
              <a:rPr lang="zh-CN" altLang="en-US" dirty="0"/>
              <a:t>“</a:t>
            </a:r>
            <a:r>
              <a:rPr lang="zh-CN" altLang="en-US" dirty="0" smtClean="0"/>
              <a:t>打包</a:t>
            </a:r>
            <a:r>
              <a:rPr lang="zh-CN" altLang="en-US" dirty="0"/>
              <a:t>”</a:t>
            </a:r>
            <a:r>
              <a:rPr lang="zh-CN" altLang="en-US" dirty="0" smtClean="0"/>
              <a:t>成</a:t>
            </a:r>
            <a:r>
              <a:rPr lang="zh-CN" altLang="en-US" dirty="0"/>
              <a:t>字典</a:t>
            </a:r>
            <a:r>
              <a:rPr lang="en-US" altLang="zh-CN" dirty="0"/>
              <a:t>(dictionary)</a:t>
            </a:r>
            <a:r>
              <a:rPr lang="zh-CN" altLang="en-US" dirty="0"/>
              <a:t>类型</a:t>
            </a:r>
            <a:endParaRPr lang="en-US" altLang="zh-CN" dirty="0" smtClean="0">
              <a:solidFill>
                <a:prstClr val="black"/>
              </a:solidFill>
              <a:latin typeface="Microsoft YaHei Light" charset="-122"/>
              <a:ea typeface="Microsoft YaHei Light" charset="-122"/>
              <a:cs typeface="Microsoft YaHei Light" charset="-122"/>
            </a:endParaRPr>
          </a:p>
        </p:txBody>
      </p:sp>
      <p:sp>
        <p:nvSpPr>
          <p:cNvPr id="4" name="文本框 3"/>
          <p:cNvSpPr txBox="1"/>
          <p:nvPr/>
        </p:nvSpPr>
        <p:spPr>
          <a:xfrm>
            <a:off x="9633098" y="3040912"/>
            <a:ext cx="184731" cy="369332"/>
          </a:xfrm>
          <a:prstGeom prst="rect">
            <a:avLst/>
          </a:prstGeom>
          <a:noFill/>
        </p:spPr>
        <p:txBody>
          <a:bodyPr wrap="none" rtlCol="0">
            <a:spAutoFit/>
          </a:bodyPr>
          <a:lstStyle/>
          <a:p>
            <a:endParaRPr kumimoji="1" lang="zh-CN" altLang="en-US" dirty="0"/>
          </a:p>
        </p:txBody>
      </p:sp>
      <p:sp>
        <p:nvSpPr>
          <p:cNvPr id="12" name="文本框 5"/>
          <p:cNvSpPr txBox="1"/>
          <p:nvPr/>
        </p:nvSpPr>
        <p:spPr>
          <a:xfrm>
            <a:off x="1063824" y="9891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3" name="矩形 28"/>
          <p:cNvSpPr/>
          <p:nvPr/>
        </p:nvSpPr>
        <p:spPr>
          <a:xfrm>
            <a:off x="133502" y="8235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4"/>
          <p:cNvSpPr/>
          <p:nvPr/>
        </p:nvSpPr>
        <p:spPr>
          <a:xfrm>
            <a:off x="631776" y="826637"/>
            <a:ext cx="6832376"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78"/>
          <p:cNvSpPr>
            <a:spLocks noChangeArrowheads="1"/>
          </p:cNvSpPr>
          <p:nvPr/>
        </p:nvSpPr>
        <p:spPr bwMode="auto">
          <a:xfrm>
            <a:off x="271736" y="989112"/>
            <a:ext cx="254699" cy="277602"/>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15"/>
          <p:cNvSpPr txBox="1"/>
          <p:nvPr/>
        </p:nvSpPr>
        <p:spPr>
          <a:xfrm>
            <a:off x="1106186" y="861885"/>
            <a:ext cx="649004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函数定义与调用时，不定长参数的传入</a:t>
            </a:r>
            <a:endParaRPr lang="zh-CN" altLang="en-US" sz="2800" dirty="0">
              <a:solidFill>
                <a:prstClr val="white"/>
              </a:solidFill>
              <a:latin typeface="Monaco" charset="0"/>
              <a:ea typeface="Monaco" charset="0"/>
              <a:cs typeface="Monaco" charset="0"/>
            </a:endParaRPr>
          </a:p>
        </p:txBody>
      </p:sp>
      <p:sp>
        <p:nvSpPr>
          <p:cNvPr id="17" name="文本框 16"/>
          <p:cNvSpPr txBox="1"/>
          <p:nvPr/>
        </p:nvSpPr>
        <p:spPr>
          <a:xfrm>
            <a:off x="9785498" y="3193312"/>
            <a:ext cx="184731" cy="369332"/>
          </a:xfrm>
          <a:prstGeom prst="rect">
            <a:avLst/>
          </a:prstGeom>
          <a:noFill/>
        </p:spPr>
        <p:txBody>
          <a:bodyPr wrap="none" rtlCol="0">
            <a:spAutoFit/>
          </a:bodyPr>
          <a:lstStyle/>
          <a:p>
            <a:endParaRPr kumimoji="1" lang="zh-CN" altLang="en-US" dirty="0"/>
          </a:p>
        </p:txBody>
      </p:sp>
      <p:sp>
        <p:nvSpPr>
          <p:cNvPr id="11" name="内容占位符 1"/>
          <p:cNvSpPr txBox="1">
            <a:spLocks/>
          </p:cNvSpPr>
          <p:nvPr/>
        </p:nvSpPr>
        <p:spPr>
          <a:xfrm>
            <a:off x="5807968" y="2132856"/>
            <a:ext cx="5347506" cy="4104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dirty="0" smtClean="0">
                <a:solidFill>
                  <a:prstClr val="black"/>
                </a:solidFill>
                <a:latin typeface="Microsoft YaHei Light" charset="-122"/>
                <a:ea typeface="Microsoft YaHei Light" charset="-122"/>
                <a:cs typeface="Microsoft YaHei Light" charset="-122"/>
              </a:rPr>
              <a:t>函数调用时</a:t>
            </a:r>
            <a:endParaRPr lang="en-US" altLang="zh-CN" dirty="0" smtClean="0">
              <a:solidFill>
                <a:prstClr val="black"/>
              </a:solidFill>
              <a:latin typeface="Microsoft YaHei Light" charset="-122"/>
              <a:ea typeface="Microsoft YaHei Light" charset="-122"/>
              <a:cs typeface="Microsoft YaHei Light" charset="-122"/>
            </a:endParaRPr>
          </a:p>
          <a:p>
            <a:pPr lvl="1">
              <a:lnSpc>
                <a:spcPct val="150000"/>
              </a:lnSpc>
            </a:pPr>
            <a:r>
              <a:rPr lang="zh-CN" altLang="en-US" dirty="0">
                <a:latin typeface="Monaco" charset="0"/>
                <a:ea typeface="Monaco" charset="0"/>
                <a:cs typeface="Monaco" charset="0"/>
              </a:rPr>
              <a:t>*</a:t>
            </a:r>
            <a:r>
              <a:rPr lang="zh-CN" altLang="en-US" dirty="0" smtClean="0"/>
              <a:t>可以</a:t>
            </a:r>
            <a:r>
              <a:rPr lang="zh-CN" altLang="en-US" dirty="0"/>
              <a:t>“</a:t>
            </a:r>
            <a:r>
              <a:rPr lang="zh-CN" altLang="en-US" dirty="0" smtClean="0"/>
              <a:t>解压</a:t>
            </a:r>
            <a:r>
              <a:rPr lang="zh-CN" altLang="en-US" dirty="0"/>
              <a:t>”</a:t>
            </a:r>
            <a:r>
              <a:rPr lang="zh-CN" altLang="en-US" dirty="0" smtClean="0"/>
              <a:t>待</a:t>
            </a:r>
            <a:r>
              <a:rPr lang="zh-CN" altLang="en-US" dirty="0"/>
              <a:t>传递到函数中的 元组、列表、集合、字符串等</a:t>
            </a:r>
            <a:r>
              <a:rPr lang="zh-CN" altLang="en-US" dirty="0" smtClean="0"/>
              <a:t>类型，并</a:t>
            </a:r>
            <a:r>
              <a:rPr lang="zh-CN" altLang="en-US" dirty="0"/>
              <a:t>按位置传递到函数入口参数中</a:t>
            </a:r>
            <a:br>
              <a:rPr lang="zh-CN" altLang="en-US" dirty="0"/>
            </a:br>
            <a:r>
              <a:rPr lang="zh-CN" altLang="en-US" dirty="0">
                <a:latin typeface="Monaco" charset="0"/>
                <a:ea typeface="Monaco" charset="0"/>
                <a:cs typeface="Monaco" charset="0"/>
              </a:rPr>
              <a:t>**</a:t>
            </a:r>
            <a:r>
              <a:rPr lang="zh-CN" altLang="en-US" dirty="0" smtClean="0"/>
              <a:t>可以</a:t>
            </a:r>
            <a:r>
              <a:rPr lang="zh-CN" altLang="en-US" dirty="0"/>
              <a:t>“</a:t>
            </a:r>
            <a:r>
              <a:rPr lang="zh-CN" altLang="en-US" dirty="0" smtClean="0"/>
              <a:t>解压</a:t>
            </a:r>
            <a:r>
              <a:rPr lang="zh-CN" altLang="en-US" dirty="0"/>
              <a:t>”</a:t>
            </a:r>
            <a:r>
              <a:rPr lang="zh-CN" altLang="en-US" dirty="0" smtClean="0"/>
              <a:t>待</a:t>
            </a:r>
            <a:r>
              <a:rPr lang="zh-CN" altLang="en-US" dirty="0"/>
              <a:t>传递到函数中的字典，并按关键字传递到函数入口参数中</a:t>
            </a:r>
            <a:endParaRPr lang="en-US" altLang="zh-CN" dirty="0" smtClean="0">
              <a:solidFill>
                <a:prstClr val="black"/>
              </a:solidFill>
              <a:latin typeface="Microsoft YaHei Light" charset="-122"/>
              <a:ea typeface="Microsoft YaHei Light" charset="-122"/>
              <a:cs typeface="Microsoft YaHei Light" charset="-122"/>
            </a:endParaRPr>
          </a:p>
        </p:txBody>
      </p:sp>
    </p:spTree>
    <p:extLst>
      <p:ext uri="{BB962C8B-B14F-4D97-AF65-F5344CB8AC3E}">
        <p14:creationId xmlns="" xmlns:p14="http://schemas.microsoft.com/office/powerpoint/2010/main" val="28093986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7016" y="1916832"/>
            <a:ext cx="10515600" cy="4248471"/>
          </a:xfrm>
        </p:spPr>
        <p:txBody>
          <a:bodyPr>
            <a:normAutofit/>
          </a:bodyPr>
          <a:lstStyle/>
          <a:p>
            <a:pPr>
              <a:lnSpc>
                <a:spcPct val="150000"/>
              </a:lnSpc>
            </a:pPr>
            <a:r>
              <a:rPr kumimoji="1" lang="zh-CN" altLang="en-US" sz="2400" dirty="0" smtClean="0"/>
              <a:t>简化的函数定义方式</a:t>
            </a:r>
            <a:endParaRPr kumimoji="1" lang="zh-CN" altLang="en-US" sz="2000"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199456" y="4041067"/>
            <a:ext cx="6147350" cy="1800200"/>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343520" y="2527317"/>
            <a:ext cx="7722592" cy="1332045"/>
          </a:xfrm>
          <a:prstGeom prst="rect">
            <a:avLst/>
          </a:prstGeom>
        </p:spPr>
      </p:pic>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lambda</a:t>
            </a:r>
            <a:r>
              <a:rPr lang="zh-CN" altLang="en-US" sz="3200" b="1" dirty="0" smtClean="0">
                <a:solidFill>
                  <a:srgbClr val="942124"/>
                </a:solidFill>
                <a:cs typeface="+mn-cs"/>
              </a:rPr>
              <a:t>函数</a:t>
            </a:r>
            <a:endParaRPr lang="zh-CN" altLang="en-US" sz="3200" b="1" dirty="0">
              <a:solidFill>
                <a:srgbClr val="942124"/>
              </a:solidFill>
              <a:cs typeface="+mn-cs"/>
            </a:endParaRPr>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8006803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9110186" cy="830997"/>
          </a:xfrm>
          <a:prstGeom prst="rect">
            <a:avLst/>
          </a:prstGeom>
          <a:noFill/>
        </p:spPr>
        <p:txBody>
          <a:bodyPr wrap="none" rtlCol="0">
            <a:spAutoFit/>
          </a:bodyPr>
          <a:lstStyle/>
          <a:p>
            <a:r>
              <a:rPr lang="zh-CN" altLang="en-US" sz="2400" dirty="0" smtClean="0">
                <a:latin typeface="Microsoft YaHei Light" charset="-122"/>
                <a:ea typeface="Microsoft YaHei Light" charset="-122"/>
                <a:cs typeface="Microsoft YaHei Light" charset="-122"/>
              </a:rPr>
              <a:t>位置传入、关键词、默认参数、不定长参数</a:t>
            </a:r>
            <a:endParaRPr lang="en-US" altLang="zh-CN" sz="2400" dirty="0" smtClean="0">
              <a:latin typeface="Microsoft YaHei Light" charset="-122"/>
              <a:ea typeface="Microsoft YaHei Light" charset="-122"/>
              <a:cs typeface="Microsoft YaHei Light" charset="-122"/>
            </a:endParaRPr>
          </a:p>
          <a:p>
            <a:r>
              <a:rPr lang="zh-CN" altLang="en-US" sz="2400" dirty="0" smtClean="0"/>
              <a:t>参数</a:t>
            </a:r>
            <a:r>
              <a:rPr lang="zh-CN" altLang="en-US" sz="2400" dirty="0"/>
              <a:t>定义的顺序：必选参数、默认参数、可变参数和关键字参数</a:t>
            </a:r>
            <a:endParaRPr lang="zh-CN" altLang="en-US" sz="2400" dirty="0">
              <a:latin typeface="Microsoft YaHei Light" charset="-122"/>
              <a:ea typeface="Microsoft YaHei Light" charset="-122"/>
              <a:cs typeface="Microsoft YaHei Light" charset="-122"/>
            </a:endParaRP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233910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函数的语法规则</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649961"/>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581128"/>
            <a:ext cx="1840568" cy="461665"/>
          </a:xfrm>
          <a:prstGeom prst="rect">
            <a:avLst/>
          </a:prstGeom>
          <a:noFill/>
        </p:spPr>
        <p:txBody>
          <a:bodyPr wrap="none" rtlCol="0">
            <a:spAutoFit/>
          </a:bodyPr>
          <a:lstStyle/>
          <a:p>
            <a:r>
              <a:rPr lang="en-US" altLang="zh-CN" sz="2400" dirty="0">
                <a:solidFill>
                  <a:prstClr val="black"/>
                </a:solidFill>
                <a:latin typeface="Monaco" charset="0"/>
                <a:ea typeface="Monaco" charset="0"/>
                <a:cs typeface="Monaco" charset="0"/>
              </a:rPr>
              <a:t>lambda</a:t>
            </a:r>
            <a:r>
              <a:rPr lang="zh-CN" altLang="en-US" sz="2400" dirty="0" smtClean="0">
                <a:latin typeface="微软雅黑 Light" panose="020B0502040204020203" pitchFamily="34" charset="-122"/>
                <a:ea typeface="微软雅黑 Light" panose="020B0502040204020203" pitchFamily="34" charset="-122"/>
              </a:rPr>
              <a:t>函数</a:t>
            </a:r>
            <a:endParaRPr lang="zh-CN" altLang="en-US" sz="2400" dirty="0">
              <a:latin typeface="Monaco" charset="0"/>
              <a:ea typeface="Monaco" charset="0"/>
              <a:cs typeface="Monaco" charset="0"/>
            </a:endParaRPr>
          </a:p>
        </p:txBody>
      </p:sp>
    </p:spTree>
    <p:extLst>
      <p:ext uri="{BB962C8B-B14F-4D97-AF65-F5344CB8AC3E}">
        <p14:creationId xmlns="" xmlns:p14="http://schemas.microsoft.com/office/powerpoint/2010/main" val="21655350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999813"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第九部分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变量作用域</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4350900"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局部变量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全局变量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局部变量转为全局变量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同名变量引用</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 xmlns:p14="http://schemas.microsoft.com/office/powerpoint/2010/main" val="2789610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458650"/>
            <a:ext cx="993366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局部变量是指那些有固定的变量作用域，只有在此作用域内才能调用此变量。具体而言，比如函数内的局部变量的作用域仅限于函数内。以下建立一个新的函数，命名为</a:t>
            </a:r>
            <a:r>
              <a:rPr lang="en-US" altLang="zh-CN" sz="2400" b="1" dirty="0" smtClean="0">
                <a:solidFill>
                  <a:prstClr val="black"/>
                </a:solidFill>
                <a:latin typeface="Monaco"/>
                <a:ea typeface="微软雅黑 Light" panose="020B0502040204020203" pitchFamily="34" charset="-122"/>
              </a:rPr>
              <a:t>mean</a:t>
            </a:r>
            <a:r>
              <a:rPr lang="en-US" altLang="zh-CN" sz="2400" dirty="0" smtClean="0">
                <a:solidFill>
                  <a:prstClr val="black"/>
                </a:solidFill>
                <a:latin typeface="微软雅黑 Light" panose="020B0502040204020203" pitchFamily="34" charset="-122"/>
                <a:ea typeface="微软雅黑 Light" panose="020B0502040204020203" pitchFamily="34" charset="-122"/>
              </a:rPr>
              <a:t>()</a:t>
            </a:r>
            <a:r>
              <a:rPr lang="zh-CN" altLang="en-US" sz="2400" dirty="0" smtClean="0">
                <a:solidFill>
                  <a:prstClr val="black"/>
                </a:solidFill>
                <a:latin typeface="微软雅黑 Light" panose="020B0502040204020203" pitchFamily="34" charset="-122"/>
                <a:ea typeface="微软雅黑 Light" panose="020B0502040204020203" pitchFamily="34" charset="-122"/>
              </a:rPr>
              <a:t>，用于求平均</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3343588"/>
            <a:ext cx="9228685" cy="2453510"/>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局部变量</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25529295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42841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91316" y="1304713"/>
            <a:ext cx="993366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在</a:t>
            </a:r>
            <a:r>
              <a:rPr lang="zh-CN" altLang="en-US" sz="2400" dirty="0" smtClean="0">
                <a:latin typeface="微软雅黑 Light" panose="020B0502040204020203" pitchFamily="34" charset="-122"/>
                <a:ea typeface="微软雅黑 Light" panose="020B0502040204020203" pitchFamily="34" charset="-122"/>
              </a:rPr>
              <a:t>关键词</a:t>
            </a:r>
            <a:r>
              <a:rPr lang="zh-CN" altLang="en-US" sz="2400" b="1" dirty="0">
                <a:solidFill>
                  <a:prstClr val="black"/>
                </a:solidFill>
                <a:latin typeface="Monaco"/>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b="1" dirty="0">
                <a:solidFill>
                  <a:prstClr val="black"/>
                </a:solidFill>
                <a:latin typeface="Monaco"/>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定义</a:t>
            </a:r>
            <a:r>
              <a:rPr lang="zh-CN" altLang="en-US" sz="2400" dirty="0">
                <a:latin typeface="微软雅黑 Light" panose="020B0502040204020203" pitchFamily="34" charset="-122"/>
                <a:ea typeface="微软雅黑 Light" panose="020B0502040204020203" pitchFamily="34" charset="-122"/>
              </a:rPr>
              <a:t>函数的范围内，新定义</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赋值的变量都是局部变量，在该函数之外引用函数内命名的变量的时候会报错</a:t>
            </a: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pic>
        <p:nvPicPr>
          <p:cNvPr id="5" name="图片 4"/>
          <p:cNvPicPr>
            <a:picLocks noChangeAspect="1"/>
          </p:cNvPicPr>
          <p:nvPr/>
        </p:nvPicPr>
        <p:blipFill>
          <a:blip r:embed="rId3"/>
          <a:stretch>
            <a:fillRect/>
          </a:stretch>
        </p:blipFill>
        <p:spPr>
          <a:xfrm>
            <a:off x="728662" y="2516303"/>
            <a:ext cx="10297784" cy="3939915"/>
          </a:xfrm>
          <a:prstGeom prst="rect">
            <a:avLst/>
          </a:prstGeom>
        </p:spPr>
      </p:pic>
    </p:spTree>
    <p:extLst>
      <p:ext uri="{BB962C8B-B14F-4D97-AF65-F5344CB8AC3E}">
        <p14:creationId xmlns="" xmlns:p14="http://schemas.microsoft.com/office/powerpoint/2010/main" val="98581015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文本框 5"/>
          <p:cNvSpPr txBox="1"/>
          <p:nvPr/>
        </p:nvSpPr>
        <p:spPr>
          <a:xfrm>
            <a:off x="911424" y="836712"/>
            <a:ext cx="2664296" cy="400110"/>
          </a:xfrm>
          <a:prstGeom prst="rect">
            <a:avLst/>
          </a:prstGeom>
          <a:noFill/>
        </p:spPr>
        <p:txBody>
          <a:bodyPr wrap="square" rtlCol="0">
            <a:spAutoFit/>
          </a:bodyPr>
          <a:lstStyle/>
          <a:p>
            <a:r>
              <a:rPr lang="zh-CN" altLang="en-US" sz="2000" dirty="0">
                <a:solidFill>
                  <a:prstClr val="white"/>
                </a:solidFill>
                <a:latin typeface="微软雅黑 Light" panose="020B0502040204020203" pitchFamily="34" charset="-122"/>
                <a:ea typeface="微软雅黑 Light" panose="020B0502040204020203" pitchFamily="34" charset="-122"/>
              </a:rPr>
              <a:t>聚类分析</a:t>
            </a:r>
          </a:p>
        </p:txBody>
      </p:sp>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6" y="674237"/>
            <a:ext cx="242841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局部变量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3" name="矩形 2"/>
          <p:cNvSpPr/>
          <p:nvPr/>
        </p:nvSpPr>
        <p:spPr>
          <a:xfrm>
            <a:off x="658544" y="1569064"/>
            <a:ext cx="9820883" cy="646331"/>
          </a:xfrm>
          <a:prstGeom prst="rect">
            <a:avLst/>
          </a:prstGeom>
        </p:spPr>
        <p:txBody>
          <a:bodyPr wrap="square">
            <a:spAutoFit/>
          </a:bodyPr>
          <a:lstStyle/>
          <a:p>
            <a:pPr marL="342900" indent="-3429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同理，在局部区域</a:t>
            </a:r>
            <a:r>
              <a:rPr lang="zh-CN" altLang="en-US" sz="2400" dirty="0">
                <a:latin typeface="微软雅黑 Light" panose="020B0502040204020203" pitchFamily="34" charset="-122"/>
                <a:ea typeface="微软雅黑 Light" panose="020B0502040204020203" pitchFamily="34" charset="-122"/>
              </a:rPr>
              <a:t>引用局部区域</a:t>
            </a:r>
            <a:r>
              <a:rPr lang="zh-CN" altLang="en-US" sz="2400" dirty="0" smtClean="0">
                <a:latin typeface="微软雅黑 Light" panose="020B0502040204020203" pitchFamily="34" charset="-122"/>
                <a:ea typeface="微软雅黑 Light" panose="020B0502040204020203" pitchFamily="34" charset="-122"/>
              </a:rPr>
              <a:t>以外的变量，也会引起报错。</a:t>
            </a:r>
            <a:endParaRPr lang="zh-CN" altLang="en-US" sz="2400"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a:stretch>
            <a:fillRect/>
          </a:stretch>
        </p:blipFill>
        <p:spPr>
          <a:xfrm>
            <a:off x="911424" y="2152557"/>
            <a:ext cx="9896475" cy="3771900"/>
          </a:xfrm>
          <a:prstGeom prst="rect">
            <a:avLst/>
          </a:prstGeom>
        </p:spPr>
      </p:pic>
    </p:spTree>
    <p:extLst>
      <p:ext uri="{BB962C8B-B14F-4D97-AF65-F5344CB8AC3E}">
        <p14:creationId xmlns="" xmlns:p14="http://schemas.microsoft.com/office/powerpoint/2010/main" val="36732982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内容占位符 1"/>
          <p:cNvSpPr txBox="1">
            <a:spLocks/>
          </p:cNvSpPr>
          <p:nvPr/>
        </p:nvSpPr>
        <p:spPr>
          <a:xfrm>
            <a:off x="380209" y="2780928"/>
            <a:ext cx="5715791" cy="13897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err="1" smtClean="0"/>
              <a:t>Jupyter</a:t>
            </a:r>
            <a:r>
              <a:rPr lang="zh-CN" altLang="en-US" sz="2400" dirty="0" smtClean="0"/>
              <a:t>支持包含</a:t>
            </a:r>
            <a:r>
              <a:rPr lang="en-US" altLang="zh-CN" sz="2400" dirty="0" smtClean="0"/>
              <a:t>R</a:t>
            </a:r>
            <a:r>
              <a:rPr lang="zh-CN" altLang="en-US" sz="2400" dirty="0" smtClean="0"/>
              <a:t> </a:t>
            </a:r>
            <a:r>
              <a:rPr lang="en-US" altLang="zh-CN" sz="2400" dirty="0" smtClean="0"/>
              <a:t>kernel</a:t>
            </a:r>
            <a:r>
              <a:rPr lang="zh-CN" altLang="en-US" sz="2400" dirty="0" smtClean="0"/>
              <a:t>（支持</a:t>
            </a:r>
            <a:r>
              <a:rPr lang="en-US" altLang="zh-CN" sz="2400" dirty="0" smtClean="0"/>
              <a:t>R</a:t>
            </a:r>
            <a:r>
              <a:rPr lang="zh-CN" altLang="en-US" sz="2400" dirty="0" smtClean="0"/>
              <a:t>语言）</a:t>
            </a:r>
          </a:p>
          <a:p>
            <a:pPr>
              <a:lnSpc>
                <a:spcPct val="150000"/>
              </a:lnSpc>
            </a:pPr>
            <a:r>
              <a:rPr kumimoji="1" lang="zh-CN" altLang="en-US" sz="2400" dirty="0" smtClean="0"/>
              <a:t>启动命令：</a:t>
            </a:r>
            <a:r>
              <a:rPr kumimoji="1" lang="en-US" altLang="zh-CN" sz="2400" dirty="0" err="1" smtClean="0"/>
              <a:t>jupyter</a:t>
            </a:r>
            <a:r>
              <a:rPr kumimoji="1" lang="zh-CN" altLang="en-US" sz="2400" dirty="0" smtClean="0"/>
              <a:t> </a:t>
            </a:r>
            <a:r>
              <a:rPr kumimoji="1" lang="en-US" altLang="zh-CN" sz="2400" dirty="0" smtClean="0"/>
              <a:t>notebook</a:t>
            </a:r>
            <a:endParaRPr kumimoji="1" lang="zh-CN" altLang="en-US" sz="2400" dirty="0"/>
          </a:p>
        </p:txBody>
      </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44328" y="1114314"/>
            <a:ext cx="5413641" cy="5167567"/>
          </a:xfrm>
          <a:prstGeom prst="rect">
            <a:avLst/>
          </a:prstGeom>
        </p:spPr>
      </p:pic>
      <p:sp>
        <p:nvSpPr>
          <p:cNvPr id="2" name="日期占位符 1"/>
          <p:cNvSpPr>
            <a:spLocks noGrp="1"/>
          </p:cNvSpPr>
          <p:nvPr>
            <p:ph type="dt" sz="half" idx="10"/>
          </p:nvPr>
        </p:nvSpPr>
        <p:spPr/>
        <p:txBody>
          <a:bodyPr/>
          <a:lstStyle/>
          <a:p>
            <a:fld id="{58D28E3D-F76B-4AAA-BBBB-3D82F3455427}"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13</a:t>
            </a:fld>
            <a:endParaRPr lang="zh-CN" altLang="en-US"/>
          </a:p>
        </p:txBody>
      </p:sp>
    </p:spTree>
    <p:extLst>
      <p:ext uri="{BB962C8B-B14F-4D97-AF65-F5344CB8AC3E}">
        <p14:creationId xmlns="" xmlns:p14="http://schemas.microsoft.com/office/powerpoint/2010/main" val="10804388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全局变量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374238" y="1395180"/>
            <a:ext cx="11305144"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全局变量是相对局部变量而言的作用范围在全局，即在初始定义赋值后，无论是函数、类、</a:t>
            </a:r>
            <a:r>
              <a:rPr lang="en-US" altLang="zh-CN" sz="2400" b="1" dirty="0">
                <a:solidFill>
                  <a:prstClr val="black"/>
                </a:solidFill>
                <a:latin typeface="Monaco"/>
                <a:ea typeface="微软雅黑 Light" panose="020B0502040204020203" pitchFamily="34" charset="-122"/>
              </a:rPr>
              <a:t>lambda</a:t>
            </a:r>
            <a:r>
              <a:rPr lang="zh-CN" altLang="en-US" sz="2400" dirty="0">
                <a:solidFill>
                  <a:prstClr val="black"/>
                </a:solidFill>
                <a:latin typeface="微软雅黑 Light" panose="020B0502040204020203" pitchFamily="34" charset="-122"/>
                <a:ea typeface="微软雅黑 Light" panose="020B0502040204020203" pitchFamily="34" charset="-122"/>
              </a:rPr>
              <a:t>函数内都可以引用全局变量。在</a:t>
            </a:r>
            <a:r>
              <a:rPr lang="zh-CN" altLang="en-US" sz="2400" dirty="0" smtClean="0">
                <a:solidFill>
                  <a:prstClr val="black"/>
                </a:solidFill>
                <a:latin typeface="微软雅黑 Light" panose="020B0502040204020203" pitchFamily="34" charset="-122"/>
                <a:ea typeface="微软雅黑 Light" panose="020B0502040204020203" pitchFamily="34" charset="-122"/>
              </a:rPr>
              <a:t>关键词</a:t>
            </a:r>
            <a:r>
              <a:rPr lang="zh-CN" altLang="en-US" sz="2400" b="1" dirty="0">
                <a:solidFill>
                  <a:prstClr val="black"/>
                </a:solidFill>
                <a:latin typeface="Monaco"/>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solidFill>
                  <a:prstClr val="black"/>
                </a:solidFill>
                <a:latin typeface="Monaco"/>
                <a:ea typeface="微软雅黑 Light" panose="020B0502040204020203" pitchFamily="34" charset="-122"/>
              </a:rPr>
              <a:t>class</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r>
              <a:rPr lang="en-US" altLang="zh-CN" sz="2400" b="1" dirty="0" smtClean="0">
                <a:solidFill>
                  <a:prstClr val="black"/>
                </a:solidFill>
                <a:latin typeface="Monaco"/>
                <a:ea typeface="微软雅黑 Light" panose="020B0502040204020203" pitchFamily="34" charset="-122"/>
              </a:rPr>
              <a:t>lambda</a:t>
            </a:r>
            <a:r>
              <a:rPr lang="zh-CN" altLang="en-US" sz="2400" dirty="0" smtClean="0">
                <a:solidFill>
                  <a:prstClr val="black"/>
                </a:solidFill>
                <a:latin typeface="微软雅黑 Light" panose="020B0502040204020203" pitchFamily="34" charset="-122"/>
                <a:ea typeface="微软雅黑 Light" panose="020B0502040204020203" pitchFamily="34" charset="-122"/>
              </a:rPr>
              <a:t> 之外</a:t>
            </a:r>
            <a:r>
              <a:rPr lang="zh-CN" altLang="en-US" sz="2400" dirty="0">
                <a:solidFill>
                  <a:prstClr val="black"/>
                </a:solidFill>
                <a:latin typeface="微软雅黑 Light" panose="020B0502040204020203" pitchFamily="34" charset="-122"/>
                <a:ea typeface="微软雅黑 Light" panose="020B0502040204020203" pitchFamily="34" charset="-122"/>
              </a:rPr>
              <a:t>定义的变量，都作为全局变量</a:t>
            </a:r>
            <a:r>
              <a:rPr lang="zh-CN" altLang="en-US" sz="2400" dirty="0" smtClean="0">
                <a:solidFill>
                  <a:prstClr val="black"/>
                </a:solidFill>
                <a:latin typeface="微软雅黑 Light" panose="020B0502040204020203" pitchFamily="34" charset="-122"/>
                <a:ea typeface="微软雅黑 Light" panose="020B0502040204020203" pitchFamily="34" charset="-122"/>
              </a:rPr>
              <a:t>。</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在上面的</a:t>
            </a:r>
            <a:r>
              <a:rPr lang="en-US" altLang="zh-CN" sz="2400" b="1" dirty="0">
                <a:solidFill>
                  <a:prstClr val="black"/>
                </a:solidFill>
                <a:latin typeface="Monaco" charset="0"/>
                <a:ea typeface="Monaco" charset="0"/>
                <a:cs typeface="Monaco" charset="0"/>
              </a:rPr>
              <a:t>mean</a:t>
            </a:r>
            <a:r>
              <a:rPr lang="en-US" altLang="zh-CN" sz="2400" dirty="0">
                <a:latin typeface="Monaco" charset="0"/>
                <a:ea typeface="Monaco" charset="0"/>
                <a:cs typeface="Monaco" charset="0"/>
              </a:rPr>
              <a:t>()</a:t>
            </a:r>
            <a:r>
              <a:rPr lang="zh-CN" altLang="en-US" sz="2400" dirty="0">
                <a:latin typeface="微软雅黑 Light" panose="020B0502040204020203" pitchFamily="34" charset="-122"/>
                <a:ea typeface="微软雅黑 Light" panose="020B0502040204020203" pitchFamily="34" charset="-122"/>
              </a:rPr>
              <a:t>函数内定义的</a:t>
            </a:r>
            <a:r>
              <a:rPr lang="en-US" altLang="zh-CN" sz="2400" b="1" dirty="0">
                <a:solidFill>
                  <a:prstClr val="black"/>
                </a:solidFill>
                <a:latin typeface="Monaco"/>
                <a:ea typeface="微软雅黑 Light" panose="020B0502040204020203" pitchFamily="34" charset="-122"/>
              </a:rPr>
              <a:t>length</a:t>
            </a:r>
            <a:r>
              <a:rPr lang="zh-CN" altLang="en-US" sz="2400" dirty="0">
                <a:latin typeface="微软雅黑 Light" panose="020B0502040204020203" pitchFamily="34" charset="-122"/>
                <a:ea typeface="微软雅黑 Light" panose="020B0502040204020203" pitchFamily="34" charset="-122"/>
              </a:rPr>
              <a:t>变量移至</a:t>
            </a:r>
            <a:r>
              <a:rPr lang="zh-CN" altLang="en-US" sz="2400" dirty="0" smtClean="0">
                <a:latin typeface="微软雅黑 Light" panose="020B0502040204020203" pitchFamily="34" charset="-122"/>
                <a:ea typeface="微软雅黑 Light" panose="020B0502040204020203" pitchFamily="34" charset="-122"/>
              </a:rPr>
              <a:t>关键词</a:t>
            </a:r>
            <a:r>
              <a:rPr lang="zh-CN" altLang="en-US" sz="2400" dirty="0">
                <a:latin typeface="微软雅黑 Light" panose="020B0502040204020203" pitchFamily="34" charset="-122"/>
                <a:ea typeface="微软雅黑 Light" panose="020B0502040204020203" pitchFamily="34" charset="-122"/>
              </a:rPr>
              <a:t> </a:t>
            </a:r>
            <a:r>
              <a:rPr lang="en-US" altLang="zh-CN" sz="2400" b="1" dirty="0" err="1" smtClean="0">
                <a:solidFill>
                  <a:prstClr val="black"/>
                </a:solidFill>
                <a:latin typeface="Monaco"/>
                <a:ea typeface="微软雅黑 Light" panose="020B0502040204020203" pitchFamily="34" charset="-122"/>
              </a:rPr>
              <a:t>def</a:t>
            </a:r>
            <a:r>
              <a:rPr lang="zh-CN" altLang="en-US" sz="2400" dirty="0" smtClean="0">
                <a:latin typeface="微软雅黑 Light" panose="020B0502040204020203" pitchFamily="34" charset="-122"/>
                <a:ea typeface="微软雅黑 Light" panose="020B0502040204020203" pitchFamily="34" charset="-122"/>
              </a:rPr>
              <a:t>之外</a:t>
            </a:r>
            <a:r>
              <a:rPr lang="zh-CN" altLang="en-US" sz="2400" dirty="0">
                <a:latin typeface="微软雅黑 Light" panose="020B0502040204020203" pitchFamily="34" charset="-122"/>
                <a:ea typeface="微软雅黑 Light" panose="020B0502040204020203" pitchFamily="34" charset="-122"/>
              </a:rPr>
              <a:t>即变为</a:t>
            </a:r>
            <a:r>
              <a:rPr lang="zh-CN" altLang="en-US" sz="2400" dirty="0" smtClean="0">
                <a:latin typeface="微软雅黑 Light" panose="020B0502040204020203" pitchFamily="34" charset="-122"/>
                <a:ea typeface="微软雅黑 Light" panose="020B0502040204020203" pitchFamily="34" charset="-122"/>
              </a:rPr>
              <a:t>全局变量：</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82227" y="3824314"/>
            <a:ext cx="8644947" cy="2877405"/>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全局变量</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0662936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993366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有时候会有在函数内定义的局部变量在函数外引用的需求，比如前面的</a:t>
            </a:r>
            <a:r>
              <a:rPr lang="en-US" altLang="zh-CN" sz="2400" b="1" dirty="0">
                <a:solidFill>
                  <a:prstClr val="black"/>
                </a:solidFill>
                <a:latin typeface="Monaco"/>
                <a:ea typeface="微软雅黑 Light" panose="020B0502040204020203" pitchFamily="34" charset="-122"/>
              </a:rPr>
              <a:t>mean</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函数中最</a:t>
            </a:r>
            <a:r>
              <a:rPr lang="zh-CN" altLang="en-US" sz="2400" dirty="0" smtClean="0">
                <a:latin typeface="微软雅黑 Light" panose="020B0502040204020203" pitchFamily="34" charset="-122"/>
                <a:ea typeface="微软雅黑 Light" panose="020B0502040204020203" pitchFamily="34" charset="-122"/>
              </a:rPr>
              <a:t>开始</a:t>
            </a:r>
            <a:r>
              <a:rPr lang="en-US" altLang="zh-CN" sz="2400" dirty="0" smtClean="0">
                <a:latin typeface="微软雅黑 Light" panose="020B0502040204020203" pitchFamily="34" charset="-122"/>
                <a:ea typeface="微软雅黑 Light" panose="020B0502040204020203" pitchFamily="34" charset="-122"/>
              </a:rPr>
              <a:t>"</a:t>
            </a:r>
            <a:r>
              <a:rPr lang="en-US" altLang="zh-CN" sz="2400" b="1" dirty="0">
                <a:solidFill>
                  <a:prstClr val="black"/>
                </a:solidFill>
                <a:latin typeface="Monaco"/>
                <a:ea typeface="微软雅黑 Light" panose="020B0502040204020203" pitchFamily="34" charset="-122"/>
              </a:rPr>
              <a:t>length</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定义</a:t>
            </a:r>
            <a:r>
              <a:rPr lang="zh-CN" altLang="en-US" sz="2400" dirty="0">
                <a:latin typeface="微软雅黑 Light" panose="020B0502040204020203" pitchFamily="34" charset="-122"/>
                <a:ea typeface="微软雅黑 Light" panose="020B0502040204020203" pitchFamily="34" charset="-122"/>
              </a:rPr>
              <a:t>时是局部变量，现只需要在定义变量时使用</a:t>
            </a:r>
            <a:r>
              <a:rPr lang="zh-CN" altLang="en-US" sz="2400" dirty="0" smtClean="0">
                <a:latin typeface="微软雅黑 Light" panose="020B0502040204020203" pitchFamily="34" charset="-122"/>
                <a:ea typeface="微软雅黑 Light" panose="020B0502040204020203" pitchFamily="34" charset="-122"/>
              </a:rPr>
              <a:t>关键词</a:t>
            </a:r>
            <a:r>
              <a:rPr lang="en-US" altLang="zh-CN" sz="2400" dirty="0" smtClean="0">
                <a:latin typeface="微软雅黑 Light" panose="020B0502040204020203" pitchFamily="34" charset="-122"/>
                <a:ea typeface="微软雅黑 Light" panose="020B0502040204020203" pitchFamily="34" charset="-122"/>
              </a:rPr>
              <a:t>"</a:t>
            </a:r>
            <a:r>
              <a:rPr lang="en-US" altLang="zh-CN" sz="2400" b="1" dirty="0">
                <a:solidFill>
                  <a:prstClr val="black"/>
                </a:solidFill>
                <a:latin typeface="Monaco"/>
                <a:ea typeface="微软雅黑 Light" panose="020B0502040204020203" pitchFamily="34" charset="-122"/>
              </a:rPr>
              <a:t>global</a:t>
            </a:r>
            <a:r>
              <a:rPr lang="en-US" altLang="zh-CN" sz="2400" dirty="0" smtClean="0">
                <a:latin typeface="微软雅黑 Light" panose="020B0502040204020203" pitchFamily="34" charset="-122"/>
                <a:ea typeface="微软雅黑 Light" panose="020B0502040204020203" pitchFamily="34" charset="-122"/>
              </a:rPr>
              <a:t>"</a:t>
            </a:r>
            <a:r>
              <a:rPr lang="zh-CN" altLang="en-US" sz="2400" dirty="0" smtClean="0">
                <a:latin typeface="微软雅黑 Light" panose="020B0502040204020203" pitchFamily="34" charset="-122"/>
                <a:ea typeface="微软雅黑 Light" panose="020B0502040204020203" pitchFamily="34" charset="-122"/>
              </a:rPr>
              <a:t>即</a:t>
            </a:r>
            <a:r>
              <a:rPr lang="zh-CN" altLang="en-US" sz="2400" dirty="0">
                <a:latin typeface="微软雅黑 Light" panose="020B0502040204020203" pitchFamily="34" charset="-122"/>
                <a:ea typeface="微软雅黑 Light" panose="020B0502040204020203" pitchFamily="34" charset="-122"/>
              </a:rPr>
              <a:t>可将其定义为</a:t>
            </a:r>
            <a:r>
              <a:rPr lang="zh-CN" altLang="en-US" sz="2400" dirty="0" smtClean="0">
                <a:latin typeface="微软雅黑 Light" panose="020B0502040204020203" pitchFamily="34" charset="-122"/>
                <a:ea typeface="微软雅黑 Light" panose="020B0502040204020203" pitchFamily="34" charset="-122"/>
              </a:rPr>
              <a:t>全局变量</a:t>
            </a: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3" y="3826334"/>
            <a:ext cx="7694522" cy="2920830"/>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局部变量转为全局变量</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31800072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65032" y="1666432"/>
            <a:ext cx="993366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当某局部变量和全局变量都有相同变量名时，函数内引用该变量会直接调用函数内定义的局部变量。</a:t>
            </a:r>
            <a:endParaRPr lang="zh-CN" altLang="en-US"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BEBA8EAE-BF5A-486C-A8C5-ECC9F3942E4B}">
                <a14:imgProps xmlns="" xmlns:a14="http://schemas.microsoft.com/office/drawing/2010/main">
                  <a14:imgLayer r:embed="rId4">
                    <a14:imgEffect>
                      <a14:sharpenSoften amount="50000"/>
                    </a14:imgEffect>
                  </a14:imgLayer>
                </a14:imgProps>
              </a:ext>
              <a:ext uri="{28A0092B-C50C-407E-A947-70E740481C1C}">
                <a14:useLocalDpi xmlns="" xmlns:a14="http://schemas.microsoft.com/office/drawing/2010/main" val="0"/>
              </a:ext>
            </a:extLst>
          </a:blip>
          <a:stretch>
            <a:fillRect/>
          </a:stretch>
        </p:blipFill>
        <p:spPr>
          <a:xfrm>
            <a:off x="885139" y="3078248"/>
            <a:ext cx="6279085" cy="3404707"/>
          </a:xfrm>
          <a:prstGeom prst="rect">
            <a:avLst/>
          </a:prstGeom>
        </p:spPr>
      </p:pic>
      <p:sp>
        <p:nvSpPr>
          <p:cNvPr id="3" name="文本框 2"/>
          <p:cNvSpPr txBox="1"/>
          <p:nvPr/>
        </p:nvSpPr>
        <p:spPr>
          <a:xfrm>
            <a:off x="7536160" y="4365104"/>
            <a:ext cx="4114800" cy="830997"/>
          </a:xfrm>
          <a:prstGeom prst="rect">
            <a:avLst/>
          </a:prstGeom>
          <a:noFill/>
        </p:spPr>
        <p:txBody>
          <a:bodyPr wrap="square" rtlCol="0">
            <a:spAutoFit/>
          </a:bodyPr>
          <a:lstStyle/>
          <a:p>
            <a:r>
              <a:rPr lang="zh-CN" altLang="en-US" sz="2400" dirty="0" smtClean="0">
                <a:latin typeface="Microsoft YaHei Light" charset="-122"/>
                <a:ea typeface="Microsoft YaHei Light" charset="-122"/>
                <a:cs typeface="Microsoft YaHei Light" charset="-122"/>
              </a:rPr>
              <a:t>问题：如果有嵌套函数，并且有多个同名变量该怎么办？</a:t>
            </a:r>
            <a:endParaRPr lang="zh-CN" altLang="en-US" sz="2400" dirty="0">
              <a:latin typeface="Microsoft YaHei Light" charset="-122"/>
              <a:ea typeface="Microsoft YaHei Light" charset="-122"/>
              <a:cs typeface="Microsoft YaHei Light"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同名变量引用</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5482336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88627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Python</a:t>
              </a:r>
              <a:r>
                <a:rPr lang="zh-CN" altLang="en-US" sz="3200" b="1" dirty="0" smtClean="0">
                  <a:solidFill>
                    <a:srgbClr val="942124"/>
                  </a:solidFill>
                  <a:latin typeface="微软雅黑 Light" panose="020B0502040204020203" pitchFamily="34" charset="-122"/>
                  <a:ea typeface="微软雅黑 Light" panose="020B0502040204020203" pitchFamily="34" charset="-122"/>
                </a:rPr>
                <a:t>中的模块</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874384"/>
            <a:ext cx="3270900" cy="1200329"/>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模块简介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数据分析领域常用的包</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搜索路径管理</a:t>
            </a:r>
          </a:p>
        </p:txBody>
      </p:sp>
      <p:sp>
        <p:nvSpPr>
          <p:cNvPr id="24" name="矩形 23"/>
          <p:cNvSpPr/>
          <p:nvPr/>
        </p:nvSpPr>
        <p:spPr bwMode="auto">
          <a:xfrm>
            <a:off x="7500111" y="4874383"/>
            <a:ext cx="7272808" cy="1938992"/>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模块的导入</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利用</a:t>
            </a:r>
            <a:r>
              <a:rPr lang="en-US" altLang="zh-CN" sz="2400" dirty="0" smtClean="0">
                <a:latin typeface="微软雅黑 Light" panose="020B0502040204020203" pitchFamily="34" charset="-122"/>
                <a:ea typeface="微软雅黑 Light" panose="020B0502040204020203" pitchFamily="34" charset="-122"/>
                <a:cs typeface="Microsoft YaHei" charset="0"/>
              </a:rPr>
              <a:t>csv</a:t>
            </a:r>
            <a:r>
              <a:rPr lang="zh-CN" altLang="en-US" sz="2400" dirty="0" smtClean="0">
                <a:latin typeface="微软雅黑 Light" panose="020B0502040204020203" pitchFamily="34" charset="-122"/>
                <a:ea typeface="微软雅黑 Light" panose="020B0502040204020203" pitchFamily="34" charset="-122"/>
                <a:cs typeface="Microsoft YaHei" charset="0"/>
              </a:rPr>
              <a:t>、</a:t>
            </a:r>
            <a:r>
              <a:rPr lang="en-US" altLang="zh-CN" sz="2400" dirty="0" smtClean="0">
                <a:latin typeface="微软雅黑 Light" panose="020B0502040204020203" pitchFamily="34" charset="-122"/>
                <a:ea typeface="微软雅黑 Light" panose="020B0502040204020203" pitchFamily="34" charset="-122"/>
                <a:cs typeface="Microsoft YaHei" charset="0"/>
              </a:rPr>
              <a:t>pandas</a:t>
            </a:r>
            <a:r>
              <a:rPr lang="zh-CN" altLang="en-US" sz="2400" dirty="0" smtClean="0">
                <a:latin typeface="微软雅黑 Light" panose="020B0502040204020203" pitchFamily="34" charset="-122"/>
                <a:ea typeface="微软雅黑 Light" panose="020B0502040204020203" pitchFamily="34" charset="-122"/>
                <a:cs typeface="Microsoft YaHei" charset="0"/>
              </a:rPr>
              <a:t>导入数据</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缺失值处理</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a:latin typeface="微软雅黑 Light" panose="020B0502040204020203" pitchFamily="34" charset="-122"/>
                <a:ea typeface="微软雅黑 Light" panose="020B0502040204020203" pitchFamily="34" charset="-122"/>
                <a:cs typeface="Microsoft YaHei" charset="0"/>
              </a:rPr>
              <a:t>使用</a:t>
            </a:r>
            <a:r>
              <a:rPr lang="en-US" altLang="zh-CN" sz="2400" dirty="0" err="1">
                <a:latin typeface="微软雅黑 Light" panose="020B0502040204020203" pitchFamily="34" charset="-122"/>
                <a:ea typeface="微软雅黑 Light" panose="020B0502040204020203" pitchFamily="34" charset="-122"/>
                <a:cs typeface="Microsoft YaHei" charset="0"/>
              </a:rPr>
              <a:t>matplotlib</a:t>
            </a:r>
            <a:r>
              <a:rPr lang="zh-CN" altLang="en-US" sz="2400" dirty="0">
                <a:latin typeface="微软雅黑 Light" panose="020B0502040204020203" pitchFamily="34" charset="-122"/>
                <a:ea typeface="微软雅黑 Light" panose="020B0502040204020203" pitchFamily="34" charset="-122"/>
                <a:cs typeface="Microsoft YaHei" charset="0"/>
              </a:rPr>
              <a:t>绘图</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 xmlns:p14="http://schemas.microsoft.com/office/powerpoint/2010/main" val="3527412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289466" y="1628800"/>
            <a:ext cx="11495166" cy="44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zh-CN" altLang="en-US" sz="2400" dirty="0">
              <a:solidFill>
                <a:srgbClr val="FF0000"/>
              </a:solidFill>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模块简介</a:t>
            </a:r>
            <a:endParaRPr lang="en-US" altLang="zh-CN" sz="3200" b="1" dirty="0" smtClean="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0" name="内容占位符 1"/>
          <p:cNvSpPr>
            <a:spLocks noGrp="1"/>
          </p:cNvSpPr>
          <p:nvPr>
            <p:ph idx="1"/>
          </p:nvPr>
        </p:nvSpPr>
        <p:spPr>
          <a:xfrm>
            <a:off x="380209" y="1427588"/>
            <a:ext cx="10945216" cy="5184576"/>
          </a:xfrm>
        </p:spPr>
        <p:txBody>
          <a:bodyPr>
            <a:normAutofit/>
          </a:bodyPr>
          <a:lstStyle/>
          <a:p>
            <a:pPr>
              <a:lnSpc>
                <a:spcPct val="150000"/>
              </a:lnSpc>
            </a:pPr>
            <a:r>
              <a:rPr lang="zh-CN" altLang="en-US" sz="2400" dirty="0" smtClean="0"/>
              <a:t>内置电池（</a:t>
            </a:r>
            <a:r>
              <a:rPr lang="en-US" altLang="zh-CN" sz="2400" dirty="0" smtClean="0"/>
              <a:t>batteries</a:t>
            </a:r>
            <a:r>
              <a:rPr lang="zh-CN" altLang="en-US" sz="2400" dirty="0" smtClean="0"/>
              <a:t> </a:t>
            </a:r>
            <a:r>
              <a:rPr lang="en-US" altLang="zh-CN" sz="2400" dirty="0" smtClean="0"/>
              <a:t>included</a:t>
            </a:r>
            <a:r>
              <a:rPr lang="zh-CN" altLang="en-US" sz="2400" dirty="0" smtClean="0"/>
              <a:t>）</a:t>
            </a:r>
            <a:r>
              <a:rPr kumimoji="1" lang="en-US" altLang="zh-CN" sz="2400" dirty="0"/>
              <a:t/>
            </a:r>
            <a:br>
              <a:rPr kumimoji="1" lang="en-US" altLang="zh-CN" sz="2400" dirty="0"/>
            </a:br>
            <a:r>
              <a:rPr lang="zh-CN" altLang="en-US" sz="2400" dirty="0" smtClean="0"/>
              <a:t>基础代码库，覆盖了网络通信</a:t>
            </a:r>
            <a:r>
              <a:rPr lang="zh-CN" altLang="en-US" sz="2400" dirty="0"/>
              <a:t>、</a:t>
            </a:r>
            <a:r>
              <a:rPr lang="zh-CN" altLang="en-US" sz="2400" dirty="0" smtClean="0"/>
              <a:t>文件处理</a:t>
            </a:r>
            <a:r>
              <a:rPr lang="zh-CN" altLang="en-US" sz="2400" dirty="0"/>
              <a:t>、</a:t>
            </a:r>
            <a:r>
              <a:rPr lang="zh-CN" altLang="en-US" sz="2400" dirty="0" smtClean="0"/>
              <a:t>数据库接口</a:t>
            </a:r>
            <a:r>
              <a:rPr lang="zh-CN" altLang="en-US" sz="2400" dirty="0"/>
              <a:t>、</a:t>
            </a:r>
            <a:r>
              <a:rPr lang="zh-CN" altLang="en-US" sz="2400" dirty="0" smtClean="0"/>
              <a:t>图形系统</a:t>
            </a:r>
            <a:r>
              <a:rPr lang="zh-CN" altLang="en-US" sz="2400" dirty="0"/>
              <a:t>、</a:t>
            </a:r>
            <a:r>
              <a:rPr lang="en-US" altLang="zh-CN" sz="2400" dirty="0" smtClean="0"/>
              <a:t>XML</a:t>
            </a:r>
            <a:r>
              <a:rPr lang="zh-CN" altLang="en-US" sz="2400" dirty="0" smtClean="0"/>
              <a:t>处理</a:t>
            </a:r>
            <a:endParaRPr lang="en-US" altLang="zh-CN" sz="2400" dirty="0" smtClean="0"/>
          </a:p>
          <a:p>
            <a:pPr>
              <a:lnSpc>
                <a:spcPct val="150000"/>
              </a:lnSpc>
            </a:pPr>
            <a:r>
              <a:rPr lang="zh-CN" altLang="en-US" sz="2400" dirty="0" smtClean="0"/>
              <a:t>第三方工具包</a:t>
            </a:r>
            <a:endParaRPr lang="en-US" altLang="zh-CN" sz="2400" dirty="0" smtClean="0"/>
          </a:p>
          <a:p>
            <a:pPr lvl="1">
              <a:lnSpc>
                <a:spcPct val="150000"/>
              </a:lnSpc>
            </a:pPr>
            <a:r>
              <a:rPr lang="en-US" altLang="zh-CN" sz="2000" b="1" dirty="0"/>
              <a:t>P</a:t>
            </a:r>
            <a:r>
              <a:rPr lang="en-US" altLang="zh-CN" sz="2000" b="1" dirty="0" smtClean="0"/>
              <a:t>andas</a:t>
            </a:r>
            <a:r>
              <a:rPr lang="zh-CN" altLang="en-US" sz="2000" dirty="0" smtClean="0"/>
              <a:t>：数据处理与分析</a:t>
            </a:r>
            <a:endParaRPr lang="en-US" altLang="zh-CN" sz="2000" dirty="0" smtClean="0"/>
          </a:p>
          <a:p>
            <a:pPr lvl="1">
              <a:lnSpc>
                <a:spcPct val="150000"/>
              </a:lnSpc>
            </a:pPr>
            <a:r>
              <a:rPr lang="en-US" altLang="zh-CN" sz="2000" b="1" dirty="0"/>
              <a:t>N</a:t>
            </a:r>
            <a:r>
              <a:rPr lang="en-US" altLang="zh-CN" sz="2000" b="1" dirty="0" smtClean="0"/>
              <a:t>umpy</a:t>
            </a:r>
            <a:r>
              <a:rPr lang="zh-CN" altLang="en-US" sz="2000" dirty="0" smtClean="0"/>
              <a:t>：科学计算</a:t>
            </a:r>
            <a:endParaRPr lang="en-US" altLang="zh-CN" sz="2000" dirty="0" smtClean="0"/>
          </a:p>
          <a:p>
            <a:pPr lvl="1">
              <a:lnSpc>
                <a:spcPct val="150000"/>
              </a:lnSpc>
            </a:pPr>
            <a:r>
              <a:rPr lang="en-US" altLang="zh-CN" sz="2000" b="1" dirty="0" smtClean="0"/>
              <a:t>BeautifulSoup4</a:t>
            </a:r>
            <a:r>
              <a:rPr lang="zh-CN" altLang="en-US" sz="2000" dirty="0" smtClean="0"/>
              <a:t>：处理</a:t>
            </a:r>
            <a:r>
              <a:rPr lang="en-US" altLang="zh-CN" sz="2000" dirty="0" smtClean="0"/>
              <a:t>HTML</a:t>
            </a:r>
            <a:r>
              <a:rPr lang="zh-CN" altLang="en-US" sz="2000" dirty="0" smtClean="0"/>
              <a:t>文档</a:t>
            </a:r>
            <a:endParaRPr lang="en-US" altLang="zh-CN" sz="2000" dirty="0" smtClean="0"/>
          </a:p>
          <a:p>
            <a:pPr lvl="1">
              <a:lnSpc>
                <a:spcPct val="150000"/>
              </a:lnSpc>
            </a:pPr>
            <a:r>
              <a:rPr lang="en-US" altLang="zh-CN" sz="2000" b="1" dirty="0" err="1"/>
              <a:t>M</a:t>
            </a:r>
            <a:r>
              <a:rPr lang="en-US" altLang="zh-CN" sz="2000" b="1" dirty="0" err="1" smtClean="0"/>
              <a:t>atplotlib</a:t>
            </a:r>
            <a:r>
              <a:rPr lang="zh-CN" altLang="en-US" sz="2000" dirty="0" smtClean="0"/>
              <a:t>：绘图</a:t>
            </a:r>
            <a:endParaRPr lang="en-US" altLang="zh-CN" sz="2000" dirty="0" smtClean="0"/>
          </a:p>
          <a:p>
            <a:pPr lvl="1">
              <a:lnSpc>
                <a:spcPct val="150000"/>
              </a:lnSpc>
            </a:pPr>
            <a:r>
              <a:rPr lang="en-US" altLang="zh-CN" sz="2000" b="1" dirty="0" err="1" smtClean="0"/>
              <a:t>Scikit</a:t>
            </a:r>
            <a:r>
              <a:rPr lang="en-US" altLang="zh-CN" sz="2000" b="1" dirty="0" smtClean="0"/>
              <a:t>-learn</a:t>
            </a:r>
            <a:r>
              <a:rPr lang="zh-CN" altLang="en-US" sz="2000" dirty="0" smtClean="0"/>
              <a:t>：基于</a:t>
            </a:r>
            <a:r>
              <a:rPr lang="en-US" altLang="zh-CN" sz="2000" dirty="0" err="1"/>
              <a:t>SciPy</a:t>
            </a:r>
            <a:r>
              <a:rPr lang="zh-CN" altLang="en-US" sz="2000" dirty="0"/>
              <a:t>和</a:t>
            </a:r>
            <a:r>
              <a:rPr lang="en-US" altLang="zh-CN" sz="2000" dirty="0"/>
              <a:t>Numpy</a:t>
            </a:r>
            <a:r>
              <a:rPr lang="zh-CN" altLang="en-US" sz="2000" dirty="0"/>
              <a:t>的开源机器学习</a:t>
            </a:r>
            <a:r>
              <a:rPr lang="zh-CN" altLang="en-US" sz="2000" dirty="0" smtClean="0"/>
              <a:t>模块</a:t>
            </a:r>
            <a:endParaRPr lang="en-US" altLang="zh-CN" sz="2000" dirty="0" smtClean="0"/>
          </a:p>
          <a:p>
            <a:pPr lvl="1">
              <a:lnSpc>
                <a:spcPct val="150000"/>
              </a:lnSpc>
            </a:pPr>
            <a:r>
              <a:rPr lang="en-US" altLang="zh-CN" sz="2000" b="1" dirty="0" err="1" smtClean="0"/>
              <a:t>Tensorflow</a:t>
            </a:r>
            <a:r>
              <a:rPr lang="zh-CN" altLang="en-US" sz="2000" dirty="0" smtClean="0"/>
              <a:t>：深度学习框架</a:t>
            </a:r>
            <a:endParaRPr lang="en-US" altLang="zh-CN" sz="2000" dirty="0" smtClean="0"/>
          </a:p>
        </p:txBody>
      </p:sp>
    </p:spTree>
    <p:extLst>
      <p:ext uri="{BB962C8B-B14F-4D97-AF65-F5344CB8AC3E}">
        <p14:creationId xmlns="" xmlns:p14="http://schemas.microsoft.com/office/powerpoint/2010/main" val="25063703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程序的架构</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16107" y="1788365"/>
            <a:ext cx="6291977" cy="5184576"/>
          </a:xfrm>
        </p:spPr>
        <p:txBody>
          <a:bodyPr>
            <a:normAutofit/>
          </a:bodyPr>
          <a:lstStyle/>
          <a:p>
            <a:pPr>
              <a:lnSpc>
                <a:spcPct val="150000"/>
              </a:lnSpc>
            </a:pPr>
            <a:r>
              <a:rPr lang="zh-CN" altLang="en-US" sz="2400" dirty="0"/>
              <a:t> </a:t>
            </a:r>
            <a:r>
              <a:rPr lang="en-US" altLang="zh-CN" sz="2400" dirty="0" smtClean="0"/>
              <a:t>Python</a:t>
            </a:r>
            <a:r>
              <a:rPr lang="zh-CN" altLang="en-US" sz="2400" dirty="0" smtClean="0"/>
              <a:t>程序</a:t>
            </a:r>
            <a:r>
              <a:rPr lang="zh-CN" altLang="en-US" sz="2400" dirty="0"/>
              <a:t>的</a:t>
            </a:r>
            <a:r>
              <a:rPr lang="zh-CN" altLang="en-US" sz="2400" dirty="0" smtClean="0"/>
              <a:t>构架指</a:t>
            </a:r>
            <a:r>
              <a:rPr lang="zh-CN" altLang="en-US" sz="2400" dirty="0"/>
              <a:t>：将一个程序分割为源代码文件的集合以及将这些部分连接在一起的方法</a:t>
            </a:r>
            <a:endParaRPr lang="en-US" altLang="zh-CN" sz="2400" dirty="0" smtClean="0"/>
          </a:p>
          <a:p>
            <a:pPr>
              <a:lnSpc>
                <a:spcPct val="150000"/>
              </a:lnSpc>
            </a:pPr>
            <a:r>
              <a:rPr lang="en-US" altLang="zh-CN" sz="2400" dirty="0" smtClean="0"/>
              <a:t>Python</a:t>
            </a:r>
            <a:r>
              <a:rPr lang="zh-CN" altLang="en-US" sz="2400" dirty="0" smtClean="0"/>
              <a:t>源代码文件：*</a:t>
            </a:r>
            <a:r>
              <a:rPr lang="en-US" altLang="zh-CN" sz="2400" dirty="0" smtClean="0"/>
              <a:t>.</a:t>
            </a:r>
            <a:r>
              <a:rPr lang="en-US" altLang="zh-CN" sz="2400" dirty="0" err="1" smtClean="0"/>
              <a:t>py</a:t>
            </a:r>
            <a:endParaRPr lang="en-US" altLang="zh-CN" sz="2400" dirty="0" smtClean="0"/>
          </a:p>
          <a:p>
            <a:pPr lvl="1">
              <a:lnSpc>
                <a:spcPct val="150000"/>
              </a:lnSpc>
            </a:pPr>
            <a:r>
              <a:rPr lang="zh-CN" altLang="en-US" sz="2000" dirty="0" smtClean="0"/>
              <a:t>一个</a:t>
            </a:r>
            <a:r>
              <a:rPr lang="en-US" altLang="zh-CN" sz="2000" dirty="0" err="1" smtClean="0"/>
              <a:t>py</a:t>
            </a:r>
            <a:r>
              <a:rPr lang="zh-CN" altLang="en-US" sz="2000" dirty="0" smtClean="0"/>
              <a:t>文件是一个模块（</a:t>
            </a:r>
            <a:r>
              <a:rPr lang="en-US" altLang="zh-CN" sz="2000" dirty="0" smtClean="0"/>
              <a:t>module</a:t>
            </a:r>
            <a:r>
              <a:rPr lang="zh-CN" altLang="en-US" sz="2000" dirty="0" smtClean="0"/>
              <a:t>）</a:t>
            </a:r>
            <a:endParaRPr lang="en-US" altLang="zh-CN" sz="2000" dirty="0" smtClean="0"/>
          </a:p>
          <a:p>
            <a:pPr lvl="1">
              <a:lnSpc>
                <a:spcPct val="150000"/>
              </a:lnSpc>
            </a:pPr>
            <a:r>
              <a:rPr lang="zh-CN" altLang="en-US" sz="2000" dirty="0" smtClean="0"/>
              <a:t>多个模块可以组成一个包（</a:t>
            </a:r>
            <a:r>
              <a:rPr lang="en-US" altLang="zh-CN" sz="2000" dirty="0" smtClean="0"/>
              <a:t>package</a:t>
            </a:r>
            <a:r>
              <a:rPr lang="zh-CN" altLang="en-US" sz="2000" dirty="0" smtClean="0"/>
              <a:t>）</a:t>
            </a:r>
            <a:endParaRPr lang="en-US" altLang="zh-CN" sz="2000" dirty="0" smtClean="0"/>
          </a:p>
        </p:txBody>
      </p:sp>
      <p:pic>
        <p:nvPicPr>
          <p:cNvPr id="78" name="图片 7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06765" y="798755"/>
            <a:ext cx="4205246" cy="2596165"/>
          </a:xfrm>
          <a:prstGeom prst="rect">
            <a:avLst/>
          </a:prstGeom>
        </p:spPr>
      </p:pic>
      <p:sp>
        <p:nvSpPr>
          <p:cNvPr id="80" name="圆角矩形 79"/>
          <p:cNvSpPr/>
          <p:nvPr/>
        </p:nvSpPr>
        <p:spPr>
          <a:xfrm>
            <a:off x="73921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文本框 81"/>
          <p:cNvSpPr txBox="1"/>
          <p:nvPr/>
        </p:nvSpPr>
        <p:spPr>
          <a:xfrm>
            <a:off x="7564535" y="4283455"/>
            <a:ext cx="797013"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smtClean="0">
                <a:solidFill>
                  <a:srgbClr val="942124"/>
                </a:solidFill>
                <a:latin typeface="Microsoft YaHei Light" charset="-122"/>
                <a:ea typeface="Microsoft YaHei Light" charset="-122"/>
                <a:cs typeface="Microsoft YaHei Light" charset="-122"/>
              </a:rPr>
              <a:t>1</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86" name="圆角矩形 85"/>
          <p:cNvSpPr/>
          <p:nvPr/>
        </p:nvSpPr>
        <p:spPr>
          <a:xfrm>
            <a:off x="78241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78720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06" name="圆角矩形 105"/>
          <p:cNvSpPr/>
          <p:nvPr/>
        </p:nvSpPr>
        <p:spPr>
          <a:xfrm>
            <a:off x="78241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p:cNvSpPr txBox="1"/>
          <p:nvPr/>
        </p:nvSpPr>
        <p:spPr>
          <a:xfrm>
            <a:off x="78720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4" name="圆角矩形 113"/>
          <p:cNvSpPr/>
          <p:nvPr/>
        </p:nvSpPr>
        <p:spPr>
          <a:xfrm>
            <a:off x="7237976" y="3588529"/>
            <a:ext cx="3610552" cy="278058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5" name="圆角矩形 114"/>
          <p:cNvSpPr/>
          <p:nvPr/>
        </p:nvSpPr>
        <p:spPr>
          <a:xfrm>
            <a:off x="9085243" y="4164251"/>
            <a:ext cx="1538933" cy="20882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6" name="文本框 115"/>
          <p:cNvSpPr txBox="1"/>
          <p:nvPr/>
        </p:nvSpPr>
        <p:spPr>
          <a:xfrm>
            <a:off x="9257635" y="4283455"/>
            <a:ext cx="840295"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模块</a:t>
            </a:r>
            <a:r>
              <a:rPr kumimoji="1" lang="en-US" altLang="zh-CN" sz="2000" dirty="0">
                <a:solidFill>
                  <a:srgbClr val="942124"/>
                </a:solidFill>
                <a:latin typeface="Microsoft YaHei Light" charset="-122"/>
                <a:ea typeface="Microsoft YaHei Light" charset="-122"/>
                <a:cs typeface="Microsoft YaHei Light" charset="-122"/>
              </a:rPr>
              <a:t>2</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7" name="圆角矩形 116"/>
          <p:cNvSpPr/>
          <p:nvPr/>
        </p:nvSpPr>
        <p:spPr>
          <a:xfrm>
            <a:off x="9517291" y="4737388"/>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9565166" y="4776997"/>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19" name="圆角矩形 118"/>
          <p:cNvSpPr/>
          <p:nvPr/>
        </p:nvSpPr>
        <p:spPr>
          <a:xfrm>
            <a:off x="9517291" y="5486663"/>
            <a:ext cx="831577" cy="659781"/>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a:off x="9565166" y="5526272"/>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121" name="文本框 120"/>
          <p:cNvSpPr txBox="1"/>
          <p:nvPr/>
        </p:nvSpPr>
        <p:spPr>
          <a:xfrm>
            <a:off x="7502954" y="3682781"/>
            <a:ext cx="492443"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包</a:t>
            </a:r>
            <a:endParaRPr kumimoji="1" lang="zh-CN" altLang="en-US" sz="2400" dirty="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 xmlns:p14="http://schemas.microsoft.com/office/powerpoint/2010/main" val="9593107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模块的执行环境</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7" name="内容占位符 1"/>
          <p:cNvSpPr>
            <a:spLocks noGrp="1"/>
          </p:cNvSpPr>
          <p:nvPr>
            <p:ph idx="1"/>
          </p:nvPr>
        </p:nvSpPr>
        <p:spPr>
          <a:xfrm>
            <a:off x="364590" y="2279084"/>
            <a:ext cx="5659402" cy="4464967"/>
          </a:xfrm>
        </p:spPr>
        <p:txBody>
          <a:bodyPr>
            <a:normAutofit/>
          </a:bodyPr>
          <a:lstStyle/>
          <a:p>
            <a:pPr>
              <a:lnSpc>
                <a:spcPct val="150000"/>
              </a:lnSpc>
            </a:pPr>
            <a:r>
              <a:rPr lang="zh-CN" altLang="en-US" sz="2400" dirty="0"/>
              <a:t>模块的执行环境：模块包含变量、函数、类以及其他的模块（如果导入的话），而函数也有</a:t>
            </a:r>
            <a:r>
              <a:rPr lang="zh-CN" altLang="en-US" sz="2400" dirty="0" smtClean="0"/>
              <a:t>自己</a:t>
            </a:r>
            <a:r>
              <a:rPr lang="zh-CN" altLang="en-US" sz="2400" dirty="0"/>
              <a:t>的本地变量</a:t>
            </a:r>
            <a:endParaRPr lang="en-US" altLang="zh-CN" sz="2400" dirty="0"/>
          </a:p>
        </p:txBody>
      </p:sp>
      <p:sp>
        <p:nvSpPr>
          <p:cNvPr id="49" name="内容占位符 1"/>
          <p:cNvSpPr txBox="1">
            <a:spLocks/>
          </p:cNvSpPr>
          <p:nvPr/>
        </p:nvSpPr>
        <p:spPr>
          <a:xfrm>
            <a:off x="5948793" y="671165"/>
            <a:ext cx="5659402" cy="65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模块内的情况及模块的交互</a:t>
            </a:r>
            <a:endParaRPr lang="en-US" altLang="zh-CN" sz="2400" b="1" dirty="0">
              <a:solidFill>
                <a:srgbClr val="942124"/>
              </a:solidFill>
            </a:endParaRPr>
          </a:p>
        </p:txBody>
      </p:sp>
      <p:grpSp>
        <p:nvGrpSpPr>
          <p:cNvPr id="15" name="组 14"/>
          <p:cNvGrpSpPr/>
          <p:nvPr/>
        </p:nvGrpSpPr>
        <p:grpSpPr>
          <a:xfrm>
            <a:off x="6302930" y="998784"/>
            <a:ext cx="5531639" cy="5472608"/>
            <a:chOff x="6179880" y="980728"/>
            <a:chExt cx="5531639" cy="5472608"/>
          </a:xfrm>
        </p:grpSpPr>
        <p:sp>
          <p:nvSpPr>
            <p:cNvPr id="2" name="圆角矩形 1"/>
            <p:cNvSpPr/>
            <p:nvPr/>
          </p:nvSpPr>
          <p:spPr>
            <a:xfrm>
              <a:off x="6179880" y="1556792"/>
              <a:ext cx="2796440" cy="489654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圆角矩形 29"/>
            <p:cNvSpPr/>
            <p:nvPr/>
          </p:nvSpPr>
          <p:spPr>
            <a:xfrm>
              <a:off x="6647932" y="2132856"/>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352272" y="1675996"/>
              <a:ext cx="800219" cy="461665"/>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模块</a:t>
              </a:r>
              <a:endParaRPr kumimoji="1" lang="zh-CN" altLang="en-US" sz="2400" dirty="0">
                <a:solidFill>
                  <a:srgbClr val="942124"/>
                </a:solidFill>
                <a:latin typeface="Microsoft YaHei Light" charset="-122"/>
                <a:ea typeface="Microsoft YaHei Light" charset="-122"/>
                <a:cs typeface="Microsoft YaHei Light" charset="-122"/>
              </a:endParaRPr>
            </a:p>
          </p:txBody>
        </p:sp>
        <p:sp>
          <p:nvSpPr>
            <p:cNvPr id="32" name="文本框 31"/>
            <p:cNvSpPr txBox="1"/>
            <p:nvPr/>
          </p:nvSpPr>
          <p:spPr>
            <a:xfrm>
              <a:off x="6978742" y="2261029"/>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全局变量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3" name="圆角矩形 32"/>
            <p:cNvSpPr/>
            <p:nvPr/>
          </p:nvSpPr>
          <p:spPr>
            <a:xfrm>
              <a:off x="6672732" y="3464570"/>
              <a:ext cx="1872208" cy="656456"/>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970486" y="3592743"/>
              <a:ext cx="1210588"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局部变量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5" name="圆角矩形 34"/>
            <p:cNvSpPr/>
            <p:nvPr/>
          </p:nvSpPr>
          <p:spPr>
            <a:xfrm>
              <a:off x="6600056" y="2985243"/>
              <a:ext cx="2028096" cy="12918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6647931" y="3024852"/>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7" name="圆角矩形 36"/>
            <p:cNvSpPr/>
            <p:nvPr/>
          </p:nvSpPr>
          <p:spPr>
            <a:xfrm>
              <a:off x="6600056" y="4869160"/>
              <a:ext cx="1872208" cy="1154932"/>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6970486" y="4994529"/>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成员</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39" name="圆角矩形 38"/>
            <p:cNvSpPr/>
            <p:nvPr/>
          </p:nvSpPr>
          <p:spPr>
            <a:xfrm>
              <a:off x="6528048" y="4387029"/>
              <a:ext cx="2028096" cy="185028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文本框 39"/>
            <p:cNvSpPr txBox="1"/>
            <p:nvPr/>
          </p:nvSpPr>
          <p:spPr>
            <a:xfrm>
              <a:off x="6647931" y="4426638"/>
              <a:ext cx="441146"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1" name="圆角矩形 40"/>
            <p:cNvSpPr/>
            <p:nvPr/>
          </p:nvSpPr>
          <p:spPr>
            <a:xfrm>
              <a:off x="6816080" y="5440038"/>
              <a:ext cx="1516598" cy="557303"/>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7260022" y="5518634"/>
              <a:ext cx="697627" cy="400110"/>
            </a:xfrm>
            <a:prstGeom prst="rect">
              <a:avLst/>
            </a:prstGeom>
            <a:noFill/>
          </p:spPr>
          <p:txBody>
            <a:bodyPr wrap="none" rtlCol="0">
              <a:spAutoFit/>
            </a:bodyPr>
            <a:lstStyle/>
            <a:p>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46" name="圆角矩形 45"/>
            <p:cNvSpPr/>
            <p:nvPr/>
          </p:nvSpPr>
          <p:spPr>
            <a:xfrm>
              <a:off x="9994364" y="980728"/>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p:cNvSpPr txBox="1"/>
            <p:nvPr/>
          </p:nvSpPr>
          <p:spPr>
            <a:xfrm rot="18776596">
              <a:off x="8890374" y="2352311"/>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48" name="文本框 47"/>
            <p:cNvSpPr txBox="1"/>
            <p:nvPr/>
          </p:nvSpPr>
          <p:spPr>
            <a:xfrm>
              <a:off x="10047201" y="1202849"/>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0" name="文本框 49"/>
            <p:cNvSpPr txBox="1"/>
            <p:nvPr/>
          </p:nvSpPr>
          <p:spPr>
            <a:xfrm>
              <a:off x="10492034" y="2203237"/>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sp>
          <p:nvSpPr>
            <p:cNvPr id="51" name="圆角矩形 50"/>
            <p:cNvSpPr/>
            <p:nvPr/>
          </p:nvSpPr>
          <p:spPr>
            <a:xfrm>
              <a:off x="10018549" y="3992853"/>
              <a:ext cx="1692970" cy="2444234"/>
            </a:xfrm>
            <a:prstGeom prst="round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文本框 51"/>
            <p:cNvSpPr txBox="1"/>
            <p:nvPr/>
          </p:nvSpPr>
          <p:spPr>
            <a:xfrm>
              <a:off x="10071386" y="4214974"/>
              <a:ext cx="1587294" cy="707886"/>
            </a:xfrm>
            <a:prstGeom prst="rect">
              <a:avLst/>
            </a:prstGeom>
            <a:noFill/>
          </p:spPr>
          <p:txBody>
            <a:bodyPr wrap="none" rtlCol="0">
              <a:spAutoFit/>
            </a:bodyPr>
            <a:lstStyle/>
            <a:p>
              <a:r>
                <a:rPr kumimoji="1" lang="zh-CN" altLang="en-US" sz="2400" dirty="0" smtClean="0">
                  <a:solidFill>
                    <a:srgbClr val="942124"/>
                  </a:solidFill>
                  <a:latin typeface="Microsoft YaHei Light" charset="-122"/>
                  <a:ea typeface="Microsoft YaHei Light" charset="-122"/>
                  <a:cs typeface="Microsoft YaHei Light" charset="-122"/>
                </a:rPr>
                <a:t>其他模块</a:t>
              </a:r>
              <a:endParaRPr kumimoji="1" lang="en-US" altLang="zh-CN" sz="2400" dirty="0" smtClean="0">
                <a:solidFill>
                  <a:srgbClr val="942124"/>
                </a:solidFill>
                <a:latin typeface="Microsoft YaHei Light" charset="-122"/>
                <a:ea typeface="Microsoft YaHei Light" charset="-122"/>
                <a:cs typeface="Microsoft YaHei Light" charset="-122"/>
              </a:endParaRPr>
            </a:p>
            <a:p>
              <a:r>
                <a:rPr kumimoji="1" lang="zh-CN" altLang="en-US" sz="1600" dirty="0" smtClean="0">
                  <a:solidFill>
                    <a:srgbClr val="942124"/>
                  </a:solidFill>
                  <a:latin typeface="Microsoft YaHei Light" charset="-122"/>
                  <a:ea typeface="Microsoft YaHei Light" charset="-122"/>
                  <a:cs typeface="Microsoft YaHei Light" charset="-122"/>
                </a:rPr>
                <a:t>（</a:t>
              </a:r>
              <a:r>
                <a:rPr kumimoji="1" lang="en-US" altLang="zh-CN" sz="1600" dirty="0" smtClean="0">
                  <a:solidFill>
                    <a:srgbClr val="942124"/>
                  </a:solidFill>
                  <a:latin typeface="Microsoft YaHei Light" charset="-122"/>
                  <a:ea typeface="Microsoft YaHei Light" charset="-122"/>
                  <a:cs typeface="Microsoft YaHei Light" charset="-122"/>
                </a:rPr>
                <a:t>Python</a:t>
              </a:r>
              <a:r>
                <a:rPr kumimoji="1" lang="zh-CN" altLang="en-US" sz="1600" dirty="0" smtClean="0">
                  <a:solidFill>
                    <a:srgbClr val="942124"/>
                  </a:solidFill>
                  <a:latin typeface="Microsoft YaHei Light" charset="-122"/>
                  <a:ea typeface="Microsoft YaHei Light" charset="-122"/>
                  <a:cs typeface="Microsoft YaHei Light" charset="-122"/>
                </a:rPr>
                <a:t>或</a:t>
              </a:r>
              <a:r>
                <a:rPr kumimoji="1" lang="en-US" altLang="zh-CN" sz="1600" dirty="0" smtClean="0">
                  <a:solidFill>
                    <a:srgbClr val="942124"/>
                  </a:solidFill>
                  <a:latin typeface="Microsoft YaHei Light" charset="-122"/>
                  <a:ea typeface="Microsoft YaHei Light" charset="-122"/>
                  <a:cs typeface="Microsoft YaHei Light" charset="-122"/>
                </a:rPr>
                <a:t>C</a:t>
              </a:r>
              <a:r>
                <a:rPr kumimoji="1" lang="zh-CN" altLang="en-US" sz="1600" dirty="0" smtClean="0">
                  <a:solidFill>
                    <a:srgbClr val="942124"/>
                  </a:solidFill>
                  <a:latin typeface="Microsoft YaHei Light" charset="-122"/>
                  <a:ea typeface="Microsoft YaHei Light" charset="-122"/>
                  <a:cs typeface="Microsoft YaHei Light" charset="-122"/>
                </a:rPr>
                <a:t>）</a:t>
              </a:r>
              <a:endParaRPr kumimoji="1" lang="zh-CN" altLang="en-US" sz="1600" dirty="0">
                <a:solidFill>
                  <a:srgbClr val="942124"/>
                </a:solidFill>
                <a:latin typeface="Microsoft YaHei Light" charset="-122"/>
                <a:ea typeface="Microsoft YaHei Light" charset="-122"/>
                <a:cs typeface="Microsoft YaHei Light" charset="-122"/>
              </a:endParaRPr>
            </a:p>
          </p:txBody>
        </p:sp>
        <p:sp>
          <p:nvSpPr>
            <p:cNvPr id="53" name="文本框 52"/>
            <p:cNvSpPr txBox="1"/>
            <p:nvPr/>
          </p:nvSpPr>
          <p:spPr>
            <a:xfrm>
              <a:off x="10516219" y="5215362"/>
              <a:ext cx="697627" cy="1015663"/>
            </a:xfrm>
            <a:prstGeom prst="rect">
              <a:avLst/>
            </a:prstGeom>
            <a:noFill/>
          </p:spPr>
          <p:txBody>
            <a:bodyPr wrap="none" rtlCol="0">
              <a:spAutoFit/>
            </a:bodyPr>
            <a:lstStyle/>
            <a:p>
              <a:pPr algn="ctr"/>
              <a:r>
                <a:rPr kumimoji="1" lang="zh-CN" altLang="en-US" sz="2000" dirty="0" smtClean="0">
                  <a:solidFill>
                    <a:srgbClr val="942124"/>
                  </a:solidFill>
                  <a:latin typeface="Microsoft YaHei Light" charset="-122"/>
                  <a:ea typeface="Microsoft YaHei Light" charset="-122"/>
                  <a:cs typeface="Microsoft YaHei Light" charset="-122"/>
                </a:rPr>
                <a:t>变量</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函数</a:t>
              </a:r>
              <a:endParaRPr kumimoji="1" lang="en-US" altLang="zh-CN" sz="2000" dirty="0" smtClean="0">
                <a:solidFill>
                  <a:srgbClr val="942124"/>
                </a:solidFill>
                <a:latin typeface="Microsoft YaHei Light" charset="-122"/>
                <a:ea typeface="Microsoft YaHei Light" charset="-122"/>
                <a:cs typeface="Microsoft YaHei Light" charset="-122"/>
              </a:endParaRPr>
            </a:p>
            <a:p>
              <a:pPr algn="ctr"/>
              <a:r>
                <a:rPr kumimoji="1" lang="zh-CN" altLang="en-US" sz="2000" dirty="0" smtClean="0">
                  <a:solidFill>
                    <a:srgbClr val="942124"/>
                  </a:solidFill>
                  <a:latin typeface="Microsoft YaHei Light" charset="-122"/>
                  <a:ea typeface="Microsoft YaHei Light" charset="-122"/>
                  <a:cs typeface="Microsoft YaHei Light" charset="-122"/>
                </a:rPr>
                <a:t>类</a:t>
              </a:r>
              <a:endParaRPr kumimoji="1" lang="zh-CN" altLang="en-US" sz="2000" dirty="0">
                <a:solidFill>
                  <a:srgbClr val="942124"/>
                </a:solidFill>
                <a:latin typeface="Microsoft YaHei Light" charset="-122"/>
                <a:ea typeface="Microsoft YaHei Light" charset="-122"/>
                <a:cs typeface="Microsoft YaHei Light" charset="-122"/>
              </a:endParaRPr>
            </a:p>
          </p:txBody>
        </p:sp>
        <p:cxnSp>
          <p:nvCxnSpPr>
            <p:cNvPr id="10" name="直线连接符 9"/>
            <p:cNvCxnSpPr>
              <a:endCxn id="51" idx="1"/>
            </p:cNvCxnSpPr>
            <p:nvPr/>
          </p:nvCxnSpPr>
          <p:spPr>
            <a:xfrm>
              <a:off x="8990662" y="4387029"/>
              <a:ext cx="1027887" cy="82794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rot="2258656">
              <a:off x="8978018" y="4325836"/>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sp>
          <p:nvSpPr>
            <p:cNvPr id="82" name="文本框 81"/>
            <p:cNvSpPr txBox="1"/>
            <p:nvPr/>
          </p:nvSpPr>
          <p:spPr>
            <a:xfrm>
              <a:off x="9757036" y="3584244"/>
              <a:ext cx="1107996" cy="400110"/>
            </a:xfrm>
            <a:prstGeom prst="rect">
              <a:avLst/>
            </a:prstGeom>
            <a:noFill/>
          </p:spPr>
          <p:txBody>
            <a:bodyPr wrap="none" rtlCol="0">
              <a:spAutoFit/>
            </a:bodyPr>
            <a:lstStyle/>
            <a:p>
              <a:r>
                <a:rPr kumimoji="1" lang="en-US" altLang="zh-CN" sz="2000" dirty="0" smtClean="0">
                  <a:solidFill>
                    <a:srgbClr val="942124"/>
                  </a:solidFill>
                  <a:latin typeface="Monaco" charset="0"/>
                  <a:ea typeface="Monaco" charset="0"/>
                  <a:cs typeface="Monaco" charset="0"/>
                </a:rPr>
                <a:t>import</a:t>
              </a:r>
              <a:endParaRPr kumimoji="1" lang="zh-CN" altLang="en-US" sz="2000" dirty="0">
                <a:solidFill>
                  <a:srgbClr val="942124"/>
                </a:solidFill>
                <a:latin typeface="Monaco" charset="0"/>
                <a:ea typeface="Monaco" charset="0"/>
                <a:cs typeface="Monaco" charset="0"/>
              </a:endParaRPr>
            </a:p>
          </p:txBody>
        </p:sp>
        <p:cxnSp>
          <p:nvCxnSpPr>
            <p:cNvPr id="83" name="直线连接符 82"/>
            <p:cNvCxnSpPr>
              <a:endCxn id="51" idx="0"/>
            </p:cNvCxnSpPr>
            <p:nvPr/>
          </p:nvCxnSpPr>
          <p:spPr>
            <a:xfrm>
              <a:off x="10855189" y="3419789"/>
              <a:ext cx="0" cy="5730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a:endCxn id="46" idx="1"/>
            </p:cNvCxnSpPr>
            <p:nvPr/>
          </p:nvCxnSpPr>
          <p:spPr>
            <a:xfrm flipV="1">
              <a:off x="8983491" y="2202845"/>
              <a:ext cx="1010873" cy="1128364"/>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888621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模块的作用</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54" name="组 53"/>
          <p:cNvGrpSpPr/>
          <p:nvPr/>
        </p:nvGrpSpPr>
        <p:grpSpPr>
          <a:xfrm>
            <a:off x="6394240" y="970313"/>
            <a:ext cx="5032784" cy="5502708"/>
            <a:chOff x="4682518" y="1326192"/>
            <a:chExt cx="5032784" cy="5502708"/>
          </a:xfrm>
        </p:grpSpPr>
        <p:sp>
          <p:nvSpPr>
            <p:cNvPr id="55" name="圆角矩形 54"/>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56" name="直线连接符 55"/>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59" name="直线连接符 58"/>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61" name="直线连接符 60"/>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63" name="直线连接符 6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66" name="文本框 65"/>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67" name="直线连接符 66"/>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70" name="圆角矩形 69"/>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71" name="直线连接符 70"/>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74" name="文本框 73"/>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75" name="直线连接符 74"/>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77" name="内容占位符 1"/>
          <p:cNvSpPr>
            <a:spLocks noGrp="1"/>
          </p:cNvSpPr>
          <p:nvPr>
            <p:ph idx="1"/>
          </p:nvPr>
        </p:nvSpPr>
        <p:spPr>
          <a:xfrm>
            <a:off x="364590" y="1751408"/>
            <a:ext cx="6029650" cy="4992644"/>
          </a:xfrm>
        </p:spPr>
        <p:txBody>
          <a:bodyPr>
            <a:normAutofit/>
          </a:bodyPr>
          <a:lstStyle/>
          <a:p>
            <a:pPr>
              <a:lnSpc>
                <a:spcPct val="150000"/>
              </a:lnSpc>
            </a:pPr>
            <a:r>
              <a:rPr lang="zh-CN" altLang="en-US" sz="2400" dirty="0" smtClean="0"/>
              <a:t>模块是</a:t>
            </a:r>
            <a:r>
              <a:rPr lang="en-US" altLang="zh-CN" sz="2400" dirty="0" smtClean="0"/>
              <a:t>Python</a:t>
            </a:r>
            <a:r>
              <a:rPr lang="zh-CN" altLang="en-US" sz="2400" dirty="0" smtClean="0"/>
              <a:t>中的最高级别组织单元，它将</a:t>
            </a:r>
            <a:r>
              <a:rPr lang="zh-CN" altLang="en-US" sz="2400" dirty="0"/>
              <a:t>程序代码和数据封装起来以便</a:t>
            </a:r>
            <a:r>
              <a:rPr lang="zh-CN" altLang="en-US" sz="2400" dirty="0" smtClean="0"/>
              <a:t>重用</a:t>
            </a:r>
            <a:endParaRPr lang="en-US" altLang="zh-CN" sz="2400" dirty="0" smtClean="0"/>
          </a:p>
          <a:p>
            <a:r>
              <a:rPr lang="zh-CN" altLang="en-US" sz="2400" dirty="0"/>
              <a:t>模块的三个角色</a:t>
            </a:r>
            <a:r>
              <a:rPr lang="zh-CN" altLang="en-US" sz="2400" dirty="0" smtClean="0"/>
              <a:t>：</a:t>
            </a:r>
            <a:endParaRPr lang="en-US" altLang="zh-CN" sz="2400" dirty="0"/>
          </a:p>
          <a:p>
            <a:pPr marL="914400" lvl="1" indent="-457200">
              <a:lnSpc>
                <a:spcPct val="150000"/>
              </a:lnSpc>
              <a:buFont typeface="+mj-lt"/>
              <a:buAutoNum type="arabicPeriod"/>
            </a:pPr>
            <a:r>
              <a:rPr lang="zh-CN" altLang="en-US" sz="2000" dirty="0" smtClean="0"/>
              <a:t>代码重用</a:t>
            </a:r>
            <a:endParaRPr lang="en-US" altLang="zh-CN" sz="2000" dirty="0"/>
          </a:p>
          <a:p>
            <a:pPr marL="914400" lvl="1" indent="-457200">
              <a:lnSpc>
                <a:spcPct val="150000"/>
              </a:lnSpc>
              <a:buFont typeface="+mj-lt"/>
              <a:buAutoNum type="arabicPeriod"/>
            </a:pPr>
            <a:r>
              <a:rPr lang="zh-CN" altLang="en-US" sz="2000" dirty="0" smtClean="0"/>
              <a:t>系统命名</a:t>
            </a:r>
            <a:r>
              <a:rPr lang="zh-CN" altLang="en-US" sz="2000" dirty="0"/>
              <a:t>空间的划分（模块可理解为变量名的封装，即模块就是命名空间</a:t>
            </a:r>
            <a:r>
              <a:rPr lang="zh-CN" altLang="en-US" sz="2000" dirty="0" smtClean="0"/>
              <a:t>）</a:t>
            </a:r>
            <a:endParaRPr lang="en-US" altLang="zh-CN" sz="2000" dirty="0" smtClean="0"/>
          </a:p>
          <a:p>
            <a:pPr marL="914400" lvl="1" indent="-457200">
              <a:lnSpc>
                <a:spcPct val="150000"/>
              </a:lnSpc>
              <a:buFont typeface="+mj-lt"/>
              <a:buAutoNum type="arabicPeriod"/>
            </a:pPr>
            <a:r>
              <a:rPr lang="zh-CN" altLang="en-US" sz="2000" dirty="0" smtClean="0"/>
              <a:t>实现</a:t>
            </a:r>
            <a:r>
              <a:rPr lang="zh-CN" altLang="en-US" sz="2000" dirty="0"/>
              <a:t>共享服务和</a:t>
            </a:r>
            <a:r>
              <a:rPr lang="zh-CN" altLang="en-US" sz="2000" dirty="0" smtClean="0"/>
              <a:t>数据</a:t>
            </a:r>
            <a:endParaRPr lang="en-US" altLang="zh-CN" sz="2400" dirty="0" smtClean="0"/>
          </a:p>
        </p:txBody>
      </p:sp>
      <p:sp>
        <p:nvSpPr>
          <p:cNvPr id="29" name="内容占位符 1"/>
          <p:cNvSpPr txBox="1">
            <a:spLocks/>
          </p:cNvSpPr>
          <p:nvPr/>
        </p:nvSpPr>
        <p:spPr>
          <a:xfrm>
            <a:off x="8339209" y="810495"/>
            <a:ext cx="5033447" cy="1652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smtClean="0">
                <a:solidFill>
                  <a:srgbClr val="942124"/>
                </a:solidFill>
              </a:rPr>
              <a:t>一个简单的</a:t>
            </a:r>
            <a:r>
              <a:rPr lang="en-US" altLang="zh-CN" sz="2400" b="1" dirty="0" smtClean="0">
                <a:solidFill>
                  <a:srgbClr val="942124"/>
                </a:solidFill>
              </a:rPr>
              <a:t>Python</a:t>
            </a:r>
            <a:r>
              <a:rPr lang="zh-CN" altLang="en-US" sz="2400" b="1" dirty="0" smtClean="0">
                <a:solidFill>
                  <a:srgbClr val="942124"/>
                </a:solidFill>
              </a:rPr>
              <a:t>项目</a:t>
            </a:r>
            <a:endParaRPr lang="en-US" altLang="zh-CN" sz="2000" b="1" dirty="0" smtClean="0">
              <a:solidFill>
                <a:srgbClr val="942124"/>
              </a:solidFill>
            </a:endParaRPr>
          </a:p>
        </p:txBody>
      </p:sp>
    </p:spTree>
    <p:extLst>
      <p:ext uri="{BB962C8B-B14F-4D97-AF65-F5344CB8AC3E}">
        <p14:creationId xmlns="" xmlns:p14="http://schemas.microsoft.com/office/powerpoint/2010/main" val="448244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665414" y="1916832"/>
            <a:ext cx="4851695" cy="1564083"/>
          </a:xfrm>
        </p:spPr>
        <p:txBody>
          <a:bodyPr>
            <a:normAutofit/>
          </a:bodyPr>
          <a:lstStyle/>
          <a:p>
            <a:pPr>
              <a:lnSpc>
                <a:spcPct val="150000"/>
              </a:lnSpc>
            </a:pPr>
            <a:r>
              <a:rPr lang="zh-CN" altLang="en-US" sz="2400" dirty="0" smtClean="0"/>
              <a:t>数据库</a:t>
            </a:r>
            <a:endParaRPr kumimoji="1" lang="en-US" altLang="zh-CN" sz="2400" dirty="0"/>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0386" y="2977327"/>
            <a:ext cx="5181600" cy="2159000"/>
          </a:xfrm>
          <a:prstGeom prst="rect">
            <a:avLst/>
          </a:prstGeom>
        </p:spPr>
      </p:pic>
      <p:sp>
        <p:nvSpPr>
          <p:cNvPr id="8" name="内容占位符 1"/>
          <p:cNvSpPr txBox="1">
            <a:spLocks/>
          </p:cNvSpPr>
          <p:nvPr/>
        </p:nvSpPr>
        <p:spPr>
          <a:xfrm>
            <a:off x="6348857" y="1916832"/>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t>IO</a:t>
            </a:r>
            <a:r>
              <a:rPr lang="zh-CN" altLang="en-US" sz="2400" dirty="0" smtClean="0"/>
              <a:t>类</a:t>
            </a:r>
            <a:endParaRPr kumimoji="1" lang="en-US" altLang="zh-CN" sz="2400" dirty="0"/>
          </a:p>
        </p:txBody>
      </p:sp>
      <p:pic>
        <p:nvPicPr>
          <p:cNvPr id="9" name="图片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013334" y="2697927"/>
            <a:ext cx="4394200" cy="2438400"/>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数据分析领域常用的包</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 xmlns:p14="http://schemas.microsoft.com/office/powerpoint/2010/main" val="17502835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670997"/>
            <a:ext cx="4851695" cy="1564083"/>
          </a:xfrm>
        </p:spPr>
        <p:txBody>
          <a:bodyPr>
            <a:normAutofit/>
          </a:bodyPr>
          <a:lstStyle/>
          <a:p>
            <a:pPr>
              <a:lnSpc>
                <a:spcPct val="150000"/>
              </a:lnSpc>
            </a:pPr>
            <a:r>
              <a:rPr lang="zh-CN" altLang="en-US" sz="2400" dirty="0" smtClean="0"/>
              <a:t>描述性</a:t>
            </a:r>
            <a:r>
              <a:rPr lang="en-US" altLang="zh-CN" sz="2400" dirty="0"/>
              <a:t/>
            </a:r>
            <a:br>
              <a:rPr lang="en-US" altLang="zh-CN" sz="2400" dirty="0"/>
            </a:br>
            <a:r>
              <a:rPr lang="zh-CN" altLang="en-US" sz="2400" dirty="0" smtClean="0"/>
              <a:t>统计类</a:t>
            </a:r>
            <a:endParaRPr lang="en-US" altLang="zh-CN" sz="2400" dirty="0" smtClean="0"/>
          </a:p>
        </p:txBody>
      </p:sp>
      <p:sp>
        <p:nvSpPr>
          <p:cNvPr id="8" name="内容占位符 1"/>
          <p:cNvSpPr txBox="1">
            <a:spLocks/>
          </p:cNvSpPr>
          <p:nvPr/>
        </p:nvSpPr>
        <p:spPr>
          <a:xfrm>
            <a:off x="6602537" y="169137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文本基本操作</a:t>
            </a:r>
            <a:endParaRPr kumimoji="1" lang="en-US" altLang="zh-CN" sz="2400"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17690" y="1052736"/>
            <a:ext cx="4177758" cy="5157191"/>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869385" y="2473417"/>
            <a:ext cx="4318000" cy="3302000"/>
          </a:xfrm>
          <a:prstGeom prst="rect">
            <a:avLst/>
          </a:prstGeom>
        </p:spPr>
      </p:pic>
    </p:spTree>
    <p:extLst>
      <p:ext uri="{BB962C8B-B14F-4D97-AF65-F5344CB8AC3E}">
        <p14:creationId xmlns="" xmlns:p14="http://schemas.microsoft.com/office/powerpoint/2010/main" val="3614606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81642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en-US" altLang="zh-CN" sz="2800" dirty="0" err="1" smtClean="0">
                <a:solidFill>
                  <a:prstClr val="white"/>
                </a:solidFill>
                <a:latin typeface="微软雅黑 Light" panose="020B0502040204020203" pitchFamily="34" charset="-122"/>
                <a:ea typeface="微软雅黑 Light" panose="020B0502040204020203" pitchFamily="34" charset="-122"/>
              </a:rPr>
              <a:t>Jupyter</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Notebook</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4" name="内容占位符 1"/>
          <p:cNvSpPr txBox="1">
            <a:spLocks/>
          </p:cNvSpPr>
          <p:nvPr/>
        </p:nvSpPr>
        <p:spPr>
          <a:xfrm>
            <a:off x="335360" y="2348880"/>
            <a:ext cx="5254430" cy="291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推荐使用</a:t>
            </a:r>
            <a:r>
              <a:rPr lang="en-US" altLang="zh-CN" sz="2400" dirty="0" err="1"/>
              <a:t>Jupyter</a:t>
            </a:r>
            <a:r>
              <a:rPr lang="en-US" altLang="zh-CN" sz="2400" dirty="0"/>
              <a:t> Notebook</a:t>
            </a:r>
            <a:r>
              <a:rPr lang="zh-CN" altLang="en-US" sz="2400" dirty="0"/>
              <a:t>进行数据分析，并将自己数据分析的思考过程写在其中，方便之后整理思路以及向别人展示数据分析结果</a:t>
            </a:r>
            <a:endParaRPr kumimoji="1" lang="zh-CN" altLang="en-US" sz="2400" dirty="0"/>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60682" y="2852936"/>
            <a:ext cx="5685133" cy="3221575"/>
          </a:xfrm>
          <a:prstGeom prst="rect">
            <a:avLst/>
          </a:prstGeom>
        </p:spPr>
      </p:pic>
      <p:sp>
        <p:nvSpPr>
          <p:cNvPr id="3" name="矩形 2"/>
          <p:cNvSpPr/>
          <p:nvPr/>
        </p:nvSpPr>
        <p:spPr>
          <a:xfrm>
            <a:off x="5855248" y="2236802"/>
            <a:ext cx="6096000" cy="707886"/>
          </a:xfrm>
          <a:prstGeom prst="rect">
            <a:avLst/>
          </a:prstGeom>
        </p:spPr>
        <p:txBody>
          <a:bodyPr>
            <a:spAutoFit/>
          </a:bodyPr>
          <a:lstStyle/>
          <a:p>
            <a:r>
              <a:rPr lang="zh-CN" altLang="en-US" sz="2000" dirty="0" smtClean="0"/>
              <a:t>从</a:t>
            </a:r>
            <a:r>
              <a:rPr lang="zh-CN" altLang="en-US" sz="2000" dirty="0"/>
              <a:t>左至右分别</a:t>
            </a:r>
            <a:r>
              <a:rPr lang="zh-CN" altLang="en-US" sz="2000" dirty="0" smtClean="0"/>
              <a:t>是默认</a:t>
            </a:r>
            <a:r>
              <a:rPr lang="en-US" altLang="zh-CN" sz="2000" dirty="0" smtClean="0"/>
              <a:t>Python</a:t>
            </a:r>
            <a:r>
              <a:rPr lang="zh-CN" altLang="en-US" sz="2000" dirty="0" smtClean="0"/>
              <a:t>终端、</a:t>
            </a:r>
            <a:r>
              <a:rPr lang="zh-CN" altLang="en-US" sz="2000" dirty="0"/>
              <a:t>IPython</a:t>
            </a:r>
            <a:r>
              <a:rPr lang="zh-CN" altLang="en-US" sz="2000" dirty="0" smtClean="0"/>
              <a:t>和</a:t>
            </a:r>
            <a:r>
              <a:rPr lang="en-US" altLang="zh-CN" sz="2000" dirty="0" err="1" smtClean="0"/>
              <a:t>Jupyter</a:t>
            </a:r>
            <a:r>
              <a:rPr lang="zh-CN" altLang="en-US" sz="2000" dirty="0" smtClean="0"/>
              <a:t> </a:t>
            </a:r>
            <a:r>
              <a:rPr lang="zh-CN" altLang="en-US" sz="2000" dirty="0"/>
              <a:t>Notebook</a:t>
            </a:r>
          </a:p>
        </p:txBody>
      </p:sp>
      <p:sp>
        <p:nvSpPr>
          <p:cNvPr id="4" name="日期占位符 3"/>
          <p:cNvSpPr>
            <a:spLocks noGrp="1"/>
          </p:cNvSpPr>
          <p:nvPr>
            <p:ph type="dt" sz="half" idx="10"/>
          </p:nvPr>
        </p:nvSpPr>
        <p:spPr/>
        <p:txBody>
          <a:bodyPr/>
          <a:lstStyle/>
          <a:p>
            <a:fld id="{12AB6947-B945-47DA-A651-169C44F8B29B}"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14</a:t>
            </a:fld>
            <a:endParaRPr lang="zh-CN" altLang="en-US"/>
          </a:p>
        </p:txBody>
      </p:sp>
    </p:spTree>
    <p:extLst>
      <p:ext uri="{BB962C8B-B14F-4D97-AF65-F5344CB8AC3E}">
        <p14:creationId xmlns="" xmlns:p14="http://schemas.microsoft.com/office/powerpoint/2010/main" val="34946133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1"/>
          </p:nvPr>
        </p:nvSpPr>
        <p:spPr>
          <a:xfrm>
            <a:off x="479376" y="1124744"/>
            <a:ext cx="4851695" cy="1564083"/>
          </a:xfrm>
        </p:spPr>
        <p:txBody>
          <a:bodyPr>
            <a:normAutofit/>
          </a:bodyPr>
          <a:lstStyle/>
          <a:p>
            <a:pPr>
              <a:lnSpc>
                <a:spcPct val="150000"/>
              </a:lnSpc>
            </a:pPr>
            <a:r>
              <a:rPr lang="zh-CN" altLang="en-US" sz="2400" smtClean="0"/>
              <a:t>回归</a:t>
            </a:r>
            <a:endParaRPr lang="en-US" altLang="zh-CN" sz="2400" dirty="0" smtClean="0"/>
          </a:p>
        </p:txBody>
      </p:sp>
      <p:pic>
        <p:nvPicPr>
          <p:cNvPr id="9" name="图片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8982" y="1716004"/>
            <a:ext cx="4273152" cy="1338148"/>
          </a:xfrm>
          <a:prstGeom prst="rect">
            <a:avLst/>
          </a:prstGeom>
        </p:spPr>
      </p:pic>
      <p:sp>
        <p:nvSpPr>
          <p:cNvPr id="10" name="内容占位符 1"/>
          <p:cNvSpPr txBox="1">
            <a:spLocks/>
          </p:cNvSpPr>
          <p:nvPr/>
        </p:nvSpPr>
        <p:spPr>
          <a:xfrm>
            <a:off x="479376" y="3120170"/>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假设检验</a:t>
            </a:r>
            <a:endParaRPr lang="en-US" altLang="zh-CN" sz="2400" dirty="0" smtClean="0"/>
          </a:p>
        </p:txBody>
      </p:sp>
      <p:pic>
        <p:nvPicPr>
          <p:cNvPr id="11" name="图片 1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98982" y="3902211"/>
            <a:ext cx="4940928" cy="1996243"/>
          </a:xfrm>
          <a:prstGeom prst="rect">
            <a:avLst/>
          </a:prstGeom>
        </p:spPr>
      </p:pic>
      <p:sp>
        <p:nvSpPr>
          <p:cNvPr id="12" name="内容占位符 1"/>
          <p:cNvSpPr txBox="1">
            <a:spLocks/>
          </p:cNvSpPr>
          <p:nvPr/>
        </p:nvSpPr>
        <p:spPr>
          <a:xfrm>
            <a:off x="5772167" y="1052736"/>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时间序列</a:t>
            </a:r>
            <a:endParaRPr lang="en-US" altLang="zh-CN" sz="2400" dirty="0" smtClean="0"/>
          </a:p>
        </p:txBody>
      </p:sp>
      <p:pic>
        <p:nvPicPr>
          <p:cNvPr id="13" name="图片 1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5858868" y="1802657"/>
            <a:ext cx="5568156" cy="1492050"/>
          </a:xfrm>
          <a:prstGeom prst="rect">
            <a:avLst/>
          </a:prstGeom>
        </p:spPr>
      </p:pic>
      <p:sp>
        <p:nvSpPr>
          <p:cNvPr id="14" name="内容占位符 1"/>
          <p:cNvSpPr txBox="1">
            <a:spLocks/>
          </p:cNvSpPr>
          <p:nvPr/>
        </p:nvSpPr>
        <p:spPr>
          <a:xfrm>
            <a:off x="5858868" y="3388795"/>
            <a:ext cx="4851695" cy="1564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支持向量机（</a:t>
            </a:r>
            <a:r>
              <a:rPr lang="en-US" altLang="zh-CN" sz="2400" dirty="0" smtClean="0"/>
              <a:t>SVM</a:t>
            </a:r>
            <a:r>
              <a:rPr lang="zh-CN" altLang="en-US" sz="2400" dirty="0" smtClean="0"/>
              <a:t>）</a:t>
            </a:r>
            <a:endParaRPr lang="en-US" altLang="zh-CN" sz="2400" dirty="0" smtClean="0"/>
          </a:p>
        </p:txBody>
      </p:sp>
      <p:pic>
        <p:nvPicPr>
          <p:cNvPr id="15" name="图片 1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862145" y="4170150"/>
            <a:ext cx="5585172" cy="1568361"/>
          </a:xfrm>
          <a:prstGeom prst="rect">
            <a:avLst/>
          </a:prstGeom>
        </p:spPr>
      </p:pic>
    </p:spTree>
    <p:extLst>
      <p:ext uri="{BB962C8B-B14F-4D97-AF65-F5344CB8AC3E}">
        <p14:creationId xmlns="" xmlns:p14="http://schemas.microsoft.com/office/powerpoint/2010/main" val="25486454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模块的导入</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29" name="内容占位符 1"/>
          <p:cNvSpPr>
            <a:spLocks noGrp="1"/>
          </p:cNvSpPr>
          <p:nvPr>
            <p:ph idx="1"/>
          </p:nvPr>
        </p:nvSpPr>
        <p:spPr>
          <a:xfrm>
            <a:off x="386798" y="2224994"/>
            <a:ext cx="6171747" cy="4415932"/>
          </a:xfrm>
        </p:spPr>
        <p:txBody>
          <a:bodyPr>
            <a:normAutofit/>
          </a:bodyPr>
          <a:lstStyle/>
          <a:p>
            <a:pPr>
              <a:lnSpc>
                <a:spcPct val="150000"/>
              </a:lnSpc>
            </a:pPr>
            <a:r>
              <a:rPr lang="zh-CN" altLang="en-US" sz="2400" dirty="0" smtClean="0"/>
              <a:t>导入</a:t>
            </a:r>
            <a:r>
              <a:rPr lang="zh-CN" altLang="en-US" sz="2400" dirty="0"/>
              <a:t>从本质上讲，就是在一个文件中载入另一个文件，并且能够读取那个文件的内容。一个模块内的内容通过</a:t>
            </a:r>
            <a:r>
              <a:rPr lang="zh-CN" altLang="en-US" sz="2400" dirty="0" smtClean="0"/>
              <a:t>这样的方法其属性</a:t>
            </a:r>
            <a:r>
              <a:rPr lang="zh-CN" altLang="en-US" sz="2400" dirty="0"/>
              <a:t>（</a:t>
            </a:r>
            <a:r>
              <a:rPr lang="en-US" altLang="zh-CN" sz="2400" dirty="0" smtClean="0"/>
              <a:t>object</a:t>
            </a:r>
            <a:r>
              <a:rPr lang="zh-CN" altLang="en-US" sz="2400" dirty="0"/>
              <a:t>，</a:t>
            </a:r>
            <a:r>
              <a:rPr lang="en-US" altLang="zh-CN" sz="2400" dirty="0" smtClean="0"/>
              <a:t>attribute</a:t>
            </a:r>
            <a:r>
              <a:rPr lang="zh-CN" altLang="en-US" sz="2400" dirty="0"/>
              <a:t>）能够被外界使用</a:t>
            </a:r>
            <a:endParaRPr kumimoji="1" lang="en-US" altLang="zh-CN" sz="2400" dirty="0"/>
          </a:p>
        </p:txBody>
      </p:sp>
    </p:spTree>
    <p:extLst>
      <p:ext uri="{BB962C8B-B14F-4D97-AF65-F5344CB8AC3E}">
        <p14:creationId xmlns="" xmlns:p14="http://schemas.microsoft.com/office/powerpoint/2010/main" val="254792100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模块导入的方式</a:t>
            </a:r>
            <a:endParaRPr lang="en-US" altLang="zh-CN" sz="3200" b="1" dirty="0" smtClean="0">
              <a:solidFill>
                <a:srgbClr val="942124"/>
              </a:solidFill>
              <a:cs typeface="+mn-cs"/>
            </a:endParaRPr>
          </a:p>
        </p:txBody>
      </p:sp>
      <p:sp>
        <p:nvSpPr>
          <p:cNvPr id="8"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2" name="组 1"/>
          <p:cNvGrpSpPr/>
          <p:nvPr/>
        </p:nvGrpSpPr>
        <p:grpSpPr>
          <a:xfrm>
            <a:off x="6654550" y="970313"/>
            <a:ext cx="5032784" cy="5502708"/>
            <a:chOff x="4682518" y="1326192"/>
            <a:chExt cx="5032784" cy="5502708"/>
          </a:xfrm>
        </p:grpSpPr>
        <p:sp>
          <p:nvSpPr>
            <p:cNvPr id="4" name="圆角矩形 3"/>
            <p:cNvSpPr/>
            <p:nvPr/>
          </p:nvSpPr>
          <p:spPr>
            <a:xfrm>
              <a:off x="4682518" y="1326192"/>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pyproject</a:t>
              </a:r>
              <a:endParaRPr kumimoji="1" lang="zh-CN" altLang="en-US" sz="2000" dirty="0">
                <a:latin typeface="Monaco" charset="0"/>
                <a:ea typeface="Monaco" charset="0"/>
                <a:cs typeface="Monaco" charset="0"/>
              </a:endParaRPr>
            </a:p>
          </p:txBody>
        </p:sp>
        <p:cxnSp>
          <p:nvCxnSpPr>
            <p:cNvPr id="12" name="直线连接符 11"/>
            <p:cNvCxnSpPr/>
            <p:nvPr/>
          </p:nvCxnSpPr>
          <p:spPr>
            <a:xfrm flipH="1">
              <a:off x="5518892" y="1916832"/>
              <a:ext cx="0" cy="3591921"/>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5518892" y="2343703"/>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11946" y="2143648"/>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cxnSp>
          <p:nvCxnSpPr>
            <p:cNvPr id="23" name="直线连接符 22"/>
            <p:cNvCxnSpPr/>
            <p:nvPr/>
          </p:nvCxnSpPr>
          <p:spPr>
            <a:xfrm>
              <a:off x="5518892" y="2780928"/>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11946" y="2580873"/>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module0.py</a:t>
              </a:r>
              <a:endParaRPr kumimoji="1" lang="zh-CN" altLang="en-US" sz="2000" dirty="0">
                <a:latin typeface="Monaco" charset="0"/>
                <a:ea typeface="Monaco" charset="0"/>
                <a:cs typeface="Monaco" charset="0"/>
              </a:endParaRPr>
            </a:p>
          </p:txBody>
        </p:sp>
        <p:cxnSp>
          <p:nvCxnSpPr>
            <p:cNvPr id="25" name="直线连接符 24"/>
            <p:cNvCxnSpPr/>
            <p:nvPr/>
          </p:nvCxnSpPr>
          <p:spPr>
            <a:xfrm>
              <a:off x="5518892" y="3355499"/>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91992" y="3064834"/>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Package_a</a:t>
              </a:r>
              <a:endParaRPr kumimoji="1" lang="zh-CN" altLang="en-US" sz="2000" dirty="0">
                <a:latin typeface="Monaco" charset="0"/>
                <a:ea typeface="Monaco" charset="0"/>
                <a:cs typeface="Monaco" charset="0"/>
              </a:endParaRPr>
            </a:p>
          </p:txBody>
        </p:sp>
        <p:cxnSp>
          <p:nvCxnSpPr>
            <p:cNvPr id="27" name="直线连接符 26"/>
            <p:cNvCxnSpPr>
              <a:stCxn id="26" idx="2"/>
            </p:cNvCxnSpPr>
            <p:nvPr/>
          </p:nvCxnSpPr>
          <p:spPr>
            <a:xfrm>
              <a:off x="6883279" y="3646164"/>
              <a:ext cx="0" cy="1238965"/>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6883279" y="398876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837865" y="3788710"/>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32" name="文本框 31"/>
            <p:cNvSpPr txBox="1"/>
            <p:nvPr/>
          </p:nvSpPr>
          <p:spPr>
            <a:xfrm>
              <a:off x="7914808" y="4284846"/>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module1.py</a:t>
              </a:r>
              <a:endParaRPr kumimoji="1" lang="zh-CN" altLang="en-US" sz="2000" dirty="0">
                <a:latin typeface="Monaco" charset="0"/>
                <a:ea typeface="Monaco" charset="0"/>
                <a:cs typeface="Monaco" charset="0"/>
              </a:endParaRPr>
            </a:p>
          </p:txBody>
        </p:sp>
        <p:cxnSp>
          <p:nvCxnSpPr>
            <p:cNvPr id="33" name="直线连接符 32"/>
            <p:cNvCxnSpPr/>
            <p:nvPr/>
          </p:nvCxnSpPr>
          <p:spPr>
            <a:xfrm>
              <a:off x="6891665" y="4484901"/>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6891665" y="488512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914808" y="4685074"/>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module2.py</a:t>
              </a:r>
              <a:endParaRPr kumimoji="1" lang="zh-CN" altLang="en-US" sz="2000" dirty="0">
                <a:latin typeface="Monaco" charset="0"/>
                <a:ea typeface="Monaco" charset="0"/>
                <a:cs typeface="Monaco" charset="0"/>
              </a:endParaRPr>
            </a:p>
          </p:txBody>
        </p:sp>
        <p:sp>
          <p:nvSpPr>
            <p:cNvPr id="39" name="圆角矩形 38"/>
            <p:cNvSpPr/>
            <p:nvPr/>
          </p:nvSpPr>
          <p:spPr>
            <a:xfrm>
              <a:off x="5991992" y="5208778"/>
              <a:ext cx="1782574" cy="581330"/>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smtClean="0">
                  <a:latin typeface="Monaco" charset="0"/>
                  <a:ea typeface="Monaco" charset="0"/>
                  <a:cs typeface="Monaco" charset="0"/>
                </a:rPr>
                <a:t>Package_b</a:t>
              </a:r>
              <a:endParaRPr kumimoji="1" lang="zh-CN" altLang="en-US" sz="2000" dirty="0">
                <a:latin typeface="Monaco" charset="0"/>
                <a:ea typeface="Monaco" charset="0"/>
                <a:cs typeface="Monaco" charset="0"/>
              </a:endParaRPr>
            </a:p>
          </p:txBody>
        </p:sp>
        <p:cxnSp>
          <p:nvCxnSpPr>
            <p:cNvPr id="40" name="直线连接符 39"/>
            <p:cNvCxnSpPr/>
            <p:nvPr/>
          </p:nvCxnSpPr>
          <p:spPr>
            <a:xfrm>
              <a:off x="6883279" y="5790108"/>
              <a:ext cx="0" cy="838737"/>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6883279" y="6132709"/>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837865" y="5932654"/>
              <a:ext cx="1877437"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init</a:t>
              </a:r>
              <a:r>
                <a:rPr kumimoji="1" lang="en-US" altLang="zh-CN" sz="2000" dirty="0" smtClean="0">
                  <a:latin typeface="Monaco" charset="0"/>
                  <a:ea typeface="Monaco" charset="0"/>
                  <a:cs typeface="Monaco" charset="0"/>
                </a:rPr>
                <a:t>__.</a:t>
              </a:r>
              <a:r>
                <a:rPr kumimoji="1" lang="en-US" altLang="zh-CN" sz="2000" dirty="0" err="1" smtClean="0">
                  <a:latin typeface="Monaco" charset="0"/>
                  <a:ea typeface="Monaco" charset="0"/>
                  <a:cs typeface="Monaco" charset="0"/>
                </a:rPr>
                <a:t>py</a:t>
              </a:r>
              <a:endParaRPr kumimoji="1" lang="zh-CN" altLang="en-US" sz="2000" dirty="0">
                <a:latin typeface="Monaco" charset="0"/>
                <a:ea typeface="Monaco" charset="0"/>
                <a:cs typeface="Monaco" charset="0"/>
              </a:endParaRPr>
            </a:p>
          </p:txBody>
        </p:sp>
        <p:sp>
          <p:nvSpPr>
            <p:cNvPr id="43" name="文本框 42"/>
            <p:cNvSpPr txBox="1"/>
            <p:nvPr/>
          </p:nvSpPr>
          <p:spPr>
            <a:xfrm>
              <a:off x="7914808" y="6428790"/>
              <a:ext cx="1723549" cy="400110"/>
            </a:xfrm>
            <a:prstGeom prst="rect">
              <a:avLst/>
            </a:prstGeom>
            <a:noFill/>
          </p:spPr>
          <p:txBody>
            <a:bodyPr wrap="none" rtlCol="0">
              <a:spAutoFit/>
            </a:bodyPr>
            <a:lstStyle/>
            <a:p>
              <a:r>
                <a:rPr kumimoji="1" lang="en-US" altLang="zh-CN" sz="2000" dirty="0" smtClean="0">
                  <a:latin typeface="Monaco" charset="0"/>
                  <a:ea typeface="Monaco" charset="0"/>
                  <a:cs typeface="Monaco" charset="0"/>
                </a:rPr>
                <a:t>module3.py</a:t>
              </a:r>
              <a:endParaRPr kumimoji="1" lang="zh-CN" altLang="en-US" sz="2000" dirty="0">
                <a:latin typeface="Monaco" charset="0"/>
                <a:ea typeface="Monaco" charset="0"/>
                <a:cs typeface="Monaco" charset="0"/>
              </a:endParaRPr>
            </a:p>
          </p:txBody>
        </p:sp>
        <p:cxnSp>
          <p:nvCxnSpPr>
            <p:cNvPr id="44" name="直线连接符 43"/>
            <p:cNvCxnSpPr/>
            <p:nvPr/>
          </p:nvCxnSpPr>
          <p:spPr>
            <a:xfrm>
              <a:off x="6891665" y="6628845"/>
              <a:ext cx="9462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endCxn id="39" idx="1"/>
            </p:cNvCxnSpPr>
            <p:nvPr/>
          </p:nvCxnSpPr>
          <p:spPr>
            <a:xfrm>
              <a:off x="5518892" y="5499443"/>
              <a:ext cx="473100"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583883" y="2772097"/>
            <a:ext cx="5467038" cy="2071933"/>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745651" y="2858160"/>
            <a:ext cx="4955203" cy="1938992"/>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p>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Package_b.module3</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en-US" altLang="zh-CN" sz="2000" dirty="0" smtClean="0">
              <a:latin typeface="Monaco" charset="0"/>
              <a:ea typeface="Monaco" charset="0"/>
              <a:cs typeface="Monaco" charset="0"/>
            </a:endParaRPr>
          </a:p>
          <a:p>
            <a:endParaRPr kumimoji="1" lang="en-US" altLang="zh-CN" sz="2000" dirty="0">
              <a:latin typeface="Monaco" charset="0"/>
              <a:ea typeface="Monaco" charset="0"/>
              <a:cs typeface="Monaco" charset="0"/>
            </a:endParaRPr>
          </a:p>
          <a:p>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module0</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endParaRPr kumimoji="1" lang="zh-CN" altLang="en-US" sz="2000" dirty="0">
              <a:latin typeface="Monaco" charset="0"/>
              <a:ea typeface="Monaco" charset="0"/>
              <a:cs typeface="Monaco" charset="0"/>
            </a:endParaRPr>
          </a:p>
        </p:txBody>
      </p:sp>
      <p:sp>
        <p:nvSpPr>
          <p:cNvPr id="37" name="矩形 36"/>
          <p:cNvSpPr/>
          <p:nvPr/>
        </p:nvSpPr>
        <p:spPr>
          <a:xfrm>
            <a:off x="583884" y="482898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45651" y="4957936"/>
            <a:ext cx="4801314" cy="707886"/>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as</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a:t>
            </a: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m1.Test()</a:t>
            </a:r>
            <a:endParaRPr kumimoji="1" lang="zh-CN" altLang="en-US" sz="2000" dirty="0">
              <a:latin typeface="Monaco" charset="0"/>
              <a:ea typeface="Monaco" charset="0"/>
              <a:cs typeface="Monaco" charset="0"/>
            </a:endParaRPr>
          </a:p>
        </p:txBody>
      </p:sp>
      <p:sp>
        <p:nvSpPr>
          <p:cNvPr id="45" name="矩形 44"/>
          <p:cNvSpPr/>
          <p:nvPr/>
        </p:nvSpPr>
        <p:spPr>
          <a:xfrm>
            <a:off x="583884" y="5733256"/>
            <a:ext cx="5467038" cy="90695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745651" y="5877272"/>
            <a:ext cx="5109091" cy="707886"/>
          </a:xfrm>
          <a:prstGeom prst="rect">
            <a:avLst/>
          </a:prstGeom>
          <a:noFill/>
        </p:spPr>
        <p:txBody>
          <a:bodyPr wrap="none" rtlCol="0">
            <a:spAutoFit/>
          </a:bodyPr>
          <a:lstStyle/>
          <a:p>
            <a:r>
              <a:rPr kumimoji="1" lang="en-US" altLang="zh-CN" sz="2000" dirty="0" smtClean="0">
                <a:solidFill>
                  <a:srgbClr val="C00000"/>
                </a:solidFill>
                <a:latin typeface="Monaco" charset="0"/>
                <a:ea typeface="Monaco" charset="0"/>
                <a:cs typeface="Monaco" charset="0"/>
              </a:rPr>
              <a:t>from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Package_a.module1</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 </a:t>
            </a:r>
            <a:endParaRPr kumimoji="1" lang="en-US" altLang="zh-CN" sz="2000" dirty="0">
              <a:latin typeface="Monaco" charset="0"/>
              <a:ea typeface="Monaco" charset="0"/>
              <a:cs typeface="Monaco" charset="0"/>
            </a:endParaRPr>
          </a:p>
          <a:p>
            <a:r>
              <a:rPr kumimoji="1" lang="en-US" altLang="zh-CN" sz="2000" dirty="0" smtClean="0">
                <a:latin typeface="Monaco" charset="0"/>
                <a:ea typeface="Monaco" charset="0"/>
                <a:cs typeface="Monaco" charset="0"/>
              </a:rPr>
              <a:t>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Test()</a:t>
            </a:r>
            <a:endParaRPr kumimoji="1" lang="zh-CN" altLang="en-US" sz="2000" dirty="0">
              <a:latin typeface="Monaco" charset="0"/>
              <a:ea typeface="Monaco" charset="0"/>
              <a:cs typeface="Monaco" charset="0"/>
            </a:endParaRPr>
          </a:p>
        </p:txBody>
      </p:sp>
      <p:cxnSp>
        <p:nvCxnSpPr>
          <p:cNvPr id="11" name="直线连接符 10"/>
          <p:cNvCxnSpPr>
            <a:stCxn id="37" idx="3"/>
          </p:cNvCxnSpPr>
          <p:nvPr/>
        </p:nvCxnSpPr>
        <p:spPr>
          <a:xfrm>
            <a:off x="6050922" y="5282461"/>
            <a:ext cx="614898" cy="716969"/>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5" idx="3"/>
          </p:cNvCxnSpPr>
          <p:nvPr/>
        </p:nvCxnSpPr>
        <p:spPr>
          <a:xfrm flipV="1">
            <a:off x="6050922" y="6032010"/>
            <a:ext cx="614898" cy="154721"/>
          </a:xfrm>
          <a:prstGeom prst="line">
            <a:avLst/>
          </a:prstGeom>
          <a:ln>
            <a:solidFill>
              <a:srgbClr val="94212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rot="2914171">
            <a:off x="5880990" y="5447384"/>
            <a:ext cx="1569660" cy="369332"/>
          </a:xfrm>
          <a:prstGeom prst="rect">
            <a:avLst/>
          </a:prstGeom>
          <a:noFill/>
        </p:spPr>
        <p:txBody>
          <a:bodyPr wrap="none" rtlCol="0">
            <a:spAutoFit/>
          </a:bodyPr>
          <a:lstStyle/>
          <a:p>
            <a:r>
              <a:rPr kumimoji="1" lang="zh-CN" altLang="en-US" b="1" dirty="0" smtClean="0">
                <a:latin typeface="Microsoft YaHei Light" charset="-122"/>
                <a:ea typeface="Microsoft YaHei Light" charset="-122"/>
                <a:cs typeface="Microsoft YaHei Light" charset="-122"/>
              </a:rPr>
              <a:t>注意使用区别</a:t>
            </a:r>
            <a:endParaRPr kumimoji="1" lang="zh-CN" altLang="en-US" b="1" dirty="0">
              <a:latin typeface="Microsoft YaHei Light" charset="-122"/>
              <a:ea typeface="Microsoft YaHei Light" charset="-122"/>
              <a:cs typeface="Microsoft YaHei Light" charset="-122"/>
            </a:endParaRPr>
          </a:p>
        </p:txBody>
      </p:sp>
      <p:sp>
        <p:nvSpPr>
          <p:cNvPr id="49" name="矩形 48"/>
          <p:cNvSpPr/>
          <p:nvPr/>
        </p:nvSpPr>
        <p:spPr>
          <a:xfrm>
            <a:off x="581441" y="1320177"/>
            <a:ext cx="5467038" cy="1211128"/>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1459092" y="1438251"/>
            <a:ext cx="3108543" cy="1015663"/>
          </a:xfrm>
          <a:prstGeom prst="rect">
            <a:avLst/>
          </a:prstGeom>
          <a:noFill/>
        </p:spPr>
        <p:txBody>
          <a:bodyPr wrap="none" rtlCol="0">
            <a:spAutoFit/>
          </a:bodyPr>
          <a:lstStyle/>
          <a:p>
            <a:r>
              <a:rPr kumimoji="1" lang="en-US" altLang="zh-CN" sz="2000" dirty="0">
                <a:solidFill>
                  <a:srgbClr val="C00000"/>
                </a:solidFill>
                <a:latin typeface="Monaco" charset="0"/>
                <a:ea typeface="Monaco" charset="0"/>
                <a:cs typeface="Monaco" charset="0"/>
              </a:rPr>
              <a:t>i</a:t>
            </a:r>
            <a:r>
              <a:rPr kumimoji="1" lang="en-US" altLang="zh-CN" sz="2000" dirty="0" smtClean="0">
                <a:solidFill>
                  <a:srgbClr val="C00000"/>
                </a:solidFill>
                <a:latin typeface="Monaco" charset="0"/>
                <a:ea typeface="Monaco" charset="0"/>
                <a:cs typeface="Monaco" charset="0"/>
              </a:rPr>
              <a:t>mport</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zh-CN" altLang="en-US" sz="2000" dirty="0">
                <a:latin typeface="Monaco" charset="0"/>
                <a:ea typeface="Monaco" charset="0"/>
                <a:cs typeface="Monaco" charset="0"/>
              </a:rPr>
              <a:t>*</a:t>
            </a:r>
            <a:endParaRPr kumimoji="1" lang="en-US" altLang="zh-CN" sz="2000" dirty="0" smtClean="0">
              <a:latin typeface="Monaco" charset="0"/>
              <a:ea typeface="Monaco" charset="0"/>
              <a:cs typeface="Monaco" charset="0"/>
            </a:endParaRPr>
          </a:p>
          <a:p>
            <a:r>
              <a:rPr kumimoji="1" lang="en-US" altLang="zh-CN" sz="2000" dirty="0">
                <a:solidFill>
                  <a:srgbClr val="C00000"/>
                </a:solidFill>
                <a:latin typeface="Monaco" charset="0"/>
                <a:ea typeface="Monaco" charset="0"/>
                <a:cs typeface="Monaco" charset="0"/>
              </a:rPr>
              <a:t>f</a:t>
            </a:r>
            <a:r>
              <a:rPr kumimoji="1" lang="en-US" altLang="zh-CN" sz="2000" dirty="0" smtClean="0">
                <a:solidFill>
                  <a:srgbClr val="C00000"/>
                </a:solidFill>
                <a:latin typeface="Monaco" charset="0"/>
                <a:ea typeface="Monaco" charset="0"/>
                <a:cs typeface="Monaco" charset="0"/>
              </a:rPr>
              <a:t>rom</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x</a:t>
            </a:r>
            <a:r>
              <a:rPr kumimoji="1" lang="zh-CN" altLang="en-US" sz="2000" dirty="0" smtClean="0">
                <a:latin typeface="Monaco" charset="0"/>
                <a:ea typeface="Monaco" charset="0"/>
                <a:cs typeface="Monaco" charset="0"/>
              </a:rPr>
              <a:t> </a:t>
            </a:r>
            <a:r>
              <a:rPr kumimoji="1" lang="en-US" altLang="zh-CN" sz="2000" dirty="0" smtClean="0">
                <a:solidFill>
                  <a:srgbClr val="C00000"/>
                </a:solidFill>
                <a:latin typeface="Monaco" charset="0"/>
                <a:ea typeface="Monaco" charset="0"/>
                <a:cs typeface="Monaco" charset="0"/>
              </a:rPr>
              <a:t>import</a:t>
            </a:r>
            <a:r>
              <a:rPr kumimoji="1" lang="zh-CN" altLang="en-US" sz="2000" dirty="0" smtClean="0">
                <a:latin typeface="Monaco" charset="0"/>
                <a:ea typeface="Monaco" charset="0"/>
                <a:cs typeface="Monaco" charset="0"/>
              </a:rPr>
              <a:t> </a:t>
            </a:r>
            <a:r>
              <a:rPr kumimoji="1" lang="en-US" altLang="zh-CN" sz="2000" dirty="0" err="1" smtClean="0">
                <a:latin typeface="Monaco" charset="0"/>
                <a:ea typeface="Monaco" charset="0"/>
                <a:cs typeface="Monaco" charset="0"/>
              </a:rPr>
              <a:t>a,b,c</a:t>
            </a:r>
            <a:endParaRPr kumimoji="1" lang="en-US" altLang="zh-CN" sz="2000" dirty="0" smtClean="0">
              <a:latin typeface="Monaco" charset="0"/>
              <a:ea typeface="Monaco" charset="0"/>
              <a:cs typeface="Monaco" charset="0"/>
            </a:endParaRPr>
          </a:p>
        </p:txBody>
      </p:sp>
      <p:sp>
        <p:nvSpPr>
          <p:cNvPr id="17" name="文本框 16"/>
          <p:cNvSpPr txBox="1"/>
          <p:nvPr/>
        </p:nvSpPr>
        <p:spPr>
          <a:xfrm>
            <a:off x="970167" y="1484418"/>
            <a:ext cx="415498" cy="923330"/>
          </a:xfrm>
          <a:prstGeom prst="rect">
            <a:avLst/>
          </a:prstGeom>
          <a:noFill/>
        </p:spPr>
        <p:txBody>
          <a:bodyPr wrap="none" rtlCol="0">
            <a:spAutoFit/>
          </a:bodyPr>
          <a:lstStyle/>
          <a:p>
            <a:r>
              <a:rPr kumimoji="1" lang="zh-CN" altLang="en-US" dirty="0" smtClean="0"/>
              <a:t>①</a:t>
            </a:r>
            <a:endParaRPr kumimoji="1" lang="en-US" altLang="zh-CN" dirty="0" smtClean="0"/>
          </a:p>
          <a:p>
            <a:r>
              <a:rPr kumimoji="1" lang="zh-CN" altLang="en-US" dirty="0" smtClean="0"/>
              <a:t>②</a:t>
            </a:r>
            <a:endParaRPr kumimoji="1" lang="en-US" altLang="zh-CN" dirty="0" smtClean="0"/>
          </a:p>
          <a:p>
            <a:r>
              <a:rPr kumimoji="1" lang="zh-CN" altLang="en-US" dirty="0" smtClean="0"/>
              <a:t>③</a:t>
            </a:r>
            <a:endParaRPr kumimoji="1" lang="zh-CN" altLang="en-US" dirty="0"/>
          </a:p>
        </p:txBody>
      </p:sp>
    </p:spTree>
    <p:extLst>
      <p:ext uri="{BB962C8B-B14F-4D97-AF65-F5344CB8AC3E}">
        <p14:creationId xmlns="" xmlns:p14="http://schemas.microsoft.com/office/powerpoint/2010/main" val="25985534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2682" y="1844824"/>
            <a:ext cx="10945216" cy="5184576"/>
          </a:xfrm>
        </p:spPr>
        <p:txBody>
          <a:bodyPr>
            <a:normAutofit/>
          </a:bodyPr>
          <a:lstStyle/>
          <a:p>
            <a:pPr>
              <a:lnSpc>
                <a:spcPct val="150000"/>
              </a:lnSpc>
            </a:pPr>
            <a:r>
              <a:rPr lang="zh-CN" altLang="en-US" sz="2400" dirty="0" smtClean="0"/>
              <a:t>模块</a:t>
            </a:r>
            <a:r>
              <a:rPr lang="zh-CN" altLang="en-US" sz="2400" dirty="0"/>
              <a:t>的方式非常简单，</a:t>
            </a:r>
            <a:r>
              <a:rPr lang="zh-CN" altLang="en-US" sz="2400" dirty="0" smtClean="0"/>
              <a:t>在</a:t>
            </a:r>
            <a:r>
              <a:rPr lang="en-US" altLang="zh-CN" sz="2400" dirty="0" smtClean="0"/>
              <a:t>"</a:t>
            </a:r>
            <a:r>
              <a:rPr kumimoji="1" lang="en-US" altLang="zh-CN" sz="2400" dirty="0">
                <a:latin typeface="Monaco"/>
              </a:rPr>
              <a:t>import</a:t>
            </a:r>
            <a:r>
              <a:rPr lang="en-US" altLang="zh-CN" sz="2400" dirty="0" smtClean="0"/>
              <a:t>"</a:t>
            </a:r>
            <a:r>
              <a:rPr lang="zh-CN" altLang="en-US" sz="2400" dirty="0" smtClean="0"/>
              <a:t>后加上</a:t>
            </a:r>
            <a:r>
              <a:rPr lang="en-US" altLang="zh-CN" sz="2400" dirty="0" smtClean="0"/>
              <a:t>"</a:t>
            </a:r>
            <a:r>
              <a:rPr lang="zh-CN" altLang="en-US" sz="2400" dirty="0" smtClean="0"/>
              <a:t>模块名称</a:t>
            </a:r>
            <a:r>
              <a:rPr lang="en-US" altLang="zh-CN" sz="2400" dirty="0" smtClean="0"/>
              <a:t>"</a:t>
            </a:r>
            <a:r>
              <a:rPr lang="zh-CN" altLang="en-US" sz="2400" dirty="0" smtClean="0"/>
              <a:t>就</a:t>
            </a:r>
            <a:r>
              <a:rPr lang="zh-CN" altLang="en-US" sz="2400" dirty="0"/>
              <a:t>可以了</a:t>
            </a:r>
            <a:r>
              <a:rPr lang="zh-CN" altLang="en-US" sz="2400" dirty="0" smtClean="0"/>
              <a:t>。</a:t>
            </a:r>
            <a:endParaRPr lang="en-US" altLang="zh-CN" sz="2400" dirty="0" smtClean="0"/>
          </a:p>
          <a:p>
            <a:pPr>
              <a:lnSpc>
                <a:spcPct val="150000"/>
              </a:lnSpc>
            </a:pPr>
            <a:endParaRPr kumimoji="1" lang="en-US" altLang="zh-CN" sz="2400" dirty="0"/>
          </a:p>
          <a:p>
            <a:pPr>
              <a:lnSpc>
                <a:spcPct val="150000"/>
              </a:lnSpc>
            </a:pPr>
            <a:r>
              <a:rPr kumimoji="1" lang="zh-CN" altLang="en-US" sz="2400" dirty="0"/>
              <a:t>通过这一句，计算机就在指定的位置找到</a:t>
            </a:r>
            <a:r>
              <a:rPr kumimoji="1" lang="zh-CN" altLang="en-US" sz="2400" dirty="0" smtClean="0"/>
              <a:t>了</a:t>
            </a:r>
            <a:r>
              <a:rPr kumimoji="1" lang="en-US" altLang="zh-CN" sz="2400" dirty="0" smtClean="0"/>
              <a:t>"</a:t>
            </a:r>
            <a:r>
              <a:rPr kumimoji="1" lang="en-US" altLang="zh-CN" sz="2400" dirty="0">
                <a:latin typeface="Monaco"/>
              </a:rPr>
              <a:t>numpy.py</a:t>
            </a:r>
            <a:r>
              <a:rPr kumimoji="1" lang="en-US" altLang="zh-CN" sz="2400" dirty="0" smtClean="0"/>
              <a:t>"</a:t>
            </a:r>
            <a:r>
              <a:rPr kumimoji="1" lang="zh-CN" altLang="en-US" sz="2400" dirty="0" smtClean="0"/>
              <a:t>文件</a:t>
            </a:r>
            <a:r>
              <a:rPr kumimoji="1" lang="zh-CN" altLang="en-US" sz="2400" dirty="0"/>
              <a:t>，并准备好该文件拥有的之后会用到的函数和属性。在导</a:t>
            </a:r>
            <a:r>
              <a:rPr kumimoji="1" lang="zh-CN" altLang="en-US" sz="2400" dirty="0" smtClean="0"/>
              <a:t>入</a:t>
            </a:r>
            <a:r>
              <a:rPr kumimoji="1" lang="en-US" altLang="zh-CN" sz="2400" dirty="0" smtClean="0"/>
              <a:t>"</a:t>
            </a:r>
            <a:r>
              <a:rPr kumimoji="1" lang="en-US" altLang="zh-CN" sz="2400" dirty="0" err="1">
                <a:latin typeface="Monaco"/>
              </a:rPr>
              <a:t>numpy</a:t>
            </a:r>
            <a:r>
              <a:rPr kumimoji="1" lang="en-US" altLang="zh-CN" sz="2400" dirty="0" smtClean="0"/>
              <a:t>"</a:t>
            </a:r>
            <a:r>
              <a:rPr kumimoji="1" lang="zh-CN" altLang="en-US" sz="2400" dirty="0" smtClean="0"/>
              <a:t>后</a:t>
            </a:r>
            <a:r>
              <a:rPr kumimoji="1" lang="zh-CN" altLang="en-US" sz="2400" dirty="0"/>
              <a:t>，我们就可以通过点</a:t>
            </a:r>
            <a:r>
              <a:rPr kumimoji="1" lang="zh-CN" altLang="en-US" sz="2400" dirty="0" smtClean="0"/>
              <a:t>符号</a:t>
            </a:r>
            <a:r>
              <a:rPr kumimoji="1" lang="en-US" altLang="zh-CN" sz="2400" dirty="0" smtClean="0"/>
              <a:t>"."</a:t>
            </a:r>
            <a:r>
              <a:rPr kumimoji="1" lang="zh-CN" altLang="en-US" sz="2400" dirty="0" smtClean="0"/>
              <a:t>连接</a:t>
            </a:r>
            <a:r>
              <a:rPr kumimoji="1" lang="zh-CN" altLang="en-US" sz="2400" dirty="0"/>
              <a:t>模块名称和函数名，使用该模块中的函数和属性。</a:t>
            </a:r>
            <a:endParaRPr kumimoji="1" lang="en-US" altLang="zh-CN" sz="2400" dirty="0" smtClean="0"/>
          </a:p>
          <a:p>
            <a:pPr>
              <a:lnSpc>
                <a:spcPct val="150000"/>
              </a:lnSpc>
            </a:pPr>
            <a:endParaRPr kumimoji="1" lang="en-US" altLang="zh-CN" sz="2400" dirty="0"/>
          </a:p>
        </p:txBody>
      </p:sp>
      <p:sp>
        <p:nvSpPr>
          <p:cNvPr id="10" name="内容占位符 1"/>
          <p:cNvSpPr txBox="1">
            <a:spLocks/>
          </p:cNvSpPr>
          <p:nvPr/>
        </p:nvSpPr>
        <p:spPr>
          <a:xfrm>
            <a:off x="6199014" y="125394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t="-8971" r="27339" b="-1"/>
          <a:stretch/>
        </p:blipFill>
        <p:spPr>
          <a:xfrm>
            <a:off x="516535" y="2314234"/>
            <a:ext cx="10770335" cy="973940"/>
          </a:xfrm>
          <a:prstGeom prst="rect">
            <a:avLst/>
          </a:prstGeom>
        </p:spPr>
      </p:pic>
      <p:pic>
        <p:nvPicPr>
          <p:cNvPr id="11" name="图片 10"/>
          <p:cNvPicPr>
            <a:picLocks noChangeAspect="1"/>
          </p:cNvPicPr>
          <p:nvPr/>
        </p:nvPicPr>
        <p:blipFill rotWithShape="1">
          <a:blip r:embed="rId4">
            <a:extLst>
              <a:ext uri="{28A0092B-C50C-407E-A947-70E740481C1C}">
                <a14:useLocalDpi xmlns="" xmlns:a14="http://schemas.microsoft.com/office/drawing/2010/main" val="0"/>
              </a:ext>
            </a:extLst>
          </a:blip>
          <a:srcRect t="1405" r="25473" b="10955"/>
          <a:stretch/>
        </p:blipFill>
        <p:spPr>
          <a:xfrm>
            <a:off x="598313" y="5142380"/>
            <a:ext cx="10538247" cy="1152128"/>
          </a:xfrm>
          <a:prstGeom prst="rect">
            <a:avLst/>
          </a:prstGeom>
        </p:spPr>
      </p:pic>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矩形 12"/>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导入整个模块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 xmlns:p14="http://schemas.microsoft.com/office/powerpoint/2010/main" val="39351107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10945216" cy="5184576"/>
          </a:xfrm>
        </p:spPr>
        <p:txBody>
          <a:bodyPr>
            <a:normAutofit/>
          </a:bodyPr>
          <a:lstStyle/>
          <a:p>
            <a:pPr>
              <a:lnSpc>
                <a:spcPct val="150000"/>
              </a:lnSpc>
            </a:pPr>
            <a:r>
              <a:rPr lang="zh-CN" altLang="en-US" sz="2400" dirty="0" smtClean="0"/>
              <a:t>指定</a:t>
            </a:r>
            <a:r>
              <a:rPr lang="zh-CN" altLang="en-US" sz="2400" dirty="0"/>
              <a:t>的方式是</a:t>
            </a:r>
            <a:r>
              <a:rPr lang="zh-CN" altLang="en-US" sz="2400" dirty="0" smtClean="0"/>
              <a:t>采用</a:t>
            </a:r>
            <a:r>
              <a:rPr lang="en-US" altLang="zh-CN" sz="2400" dirty="0" smtClean="0"/>
              <a:t>"</a:t>
            </a:r>
            <a:r>
              <a:rPr kumimoji="1" lang="en-US" altLang="zh-CN" sz="2400" dirty="0">
                <a:latin typeface="Monaco"/>
              </a:rPr>
              <a:t>import</a:t>
            </a:r>
            <a:r>
              <a:rPr lang="en-US" altLang="zh-CN" sz="2400" dirty="0" smtClean="0"/>
              <a:t> </a:t>
            </a:r>
            <a:r>
              <a:rPr lang="zh-CN" altLang="en-US" sz="2400" dirty="0"/>
              <a:t>模块名称 </a:t>
            </a:r>
            <a:r>
              <a:rPr kumimoji="1" lang="en-US" altLang="zh-CN" sz="2400" dirty="0">
                <a:latin typeface="Monaco"/>
              </a:rPr>
              <a:t>as</a:t>
            </a:r>
            <a:r>
              <a:rPr lang="en-US" altLang="zh-CN" sz="2400" dirty="0"/>
              <a:t> </a:t>
            </a:r>
            <a:r>
              <a:rPr lang="zh-CN" altLang="en-US" sz="2400" dirty="0" smtClean="0"/>
              <a:t>别名</a:t>
            </a:r>
            <a:r>
              <a:rPr lang="en-US" altLang="zh-CN" sz="2400" dirty="0" smtClean="0"/>
              <a:t>"</a:t>
            </a:r>
            <a:r>
              <a:rPr lang="zh-CN" altLang="en-US" sz="2400" dirty="0" smtClean="0"/>
              <a:t>。</a:t>
            </a:r>
            <a:r>
              <a:rPr lang="zh-CN" altLang="en-US" sz="2400" dirty="0"/>
              <a:t>我们可以</a:t>
            </a:r>
            <a:r>
              <a:rPr lang="zh-CN" altLang="en-US" sz="2400" dirty="0" smtClean="0"/>
              <a:t>将</a:t>
            </a:r>
            <a:r>
              <a:rPr lang="en-US" altLang="zh-CN" sz="2400" dirty="0" smtClean="0"/>
              <a:t>"</a:t>
            </a:r>
            <a:r>
              <a:rPr kumimoji="1" lang="en-US" altLang="zh-CN" sz="2400" dirty="0" err="1">
                <a:latin typeface="Monaco"/>
              </a:rPr>
              <a:t>numpy</a:t>
            </a:r>
            <a:r>
              <a:rPr lang="en-US" altLang="zh-CN" sz="2400" dirty="0" smtClean="0"/>
              <a:t>"</a:t>
            </a:r>
            <a:r>
              <a:rPr lang="zh-CN" altLang="en-US" sz="2400" dirty="0" smtClean="0"/>
              <a:t>简记为</a:t>
            </a:r>
            <a:r>
              <a:rPr lang="en-US" altLang="zh-CN" sz="2400" dirty="0" smtClean="0"/>
              <a:t>"</a:t>
            </a:r>
            <a:r>
              <a:rPr kumimoji="1" lang="en-US" altLang="zh-CN" sz="2400" dirty="0">
                <a:latin typeface="Monaco"/>
              </a:rPr>
              <a:t>np</a:t>
            </a:r>
            <a:r>
              <a:rPr lang="en-US" altLang="zh-CN" sz="2400" dirty="0" smtClean="0"/>
              <a:t>"</a:t>
            </a:r>
            <a:r>
              <a:rPr lang="zh-CN" altLang="en-US" sz="2400" dirty="0" smtClean="0"/>
              <a:t>，</a:t>
            </a:r>
            <a:r>
              <a:rPr lang="zh-CN" altLang="en-US" sz="2400" dirty="0"/>
              <a:t>并且在调用时，直接</a:t>
            </a:r>
            <a:r>
              <a:rPr lang="zh-CN" altLang="en-US" sz="2400" dirty="0" smtClean="0"/>
              <a:t>使用</a:t>
            </a:r>
            <a:r>
              <a:rPr lang="en-US" altLang="zh-CN" sz="2400" dirty="0" smtClean="0"/>
              <a:t>"</a:t>
            </a:r>
            <a:r>
              <a:rPr kumimoji="1" lang="en-US" altLang="zh-CN" sz="2400" dirty="0">
                <a:latin typeface="Monaco"/>
              </a:rPr>
              <a:t>np</a:t>
            </a:r>
            <a:r>
              <a:rPr lang="en-US" altLang="zh-CN" sz="2400" dirty="0" smtClean="0"/>
              <a:t>"</a:t>
            </a:r>
            <a:r>
              <a:rPr lang="zh-CN" altLang="en-US" sz="2400" dirty="0" smtClean="0"/>
              <a:t>就</a:t>
            </a:r>
            <a:r>
              <a:rPr lang="zh-CN" altLang="en-US" sz="2400" dirty="0"/>
              <a:t>可以：</a:t>
            </a:r>
            <a:endParaRPr kumimoji="1" lang="en-US" altLang="zh-CN" sz="2400" dirty="0"/>
          </a:p>
          <a:p>
            <a:pPr>
              <a:lnSpc>
                <a:spcPct val="150000"/>
              </a:lnSpc>
            </a:pPr>
            <a:endParaRPr kumimoji="1" lang="en-US" altLang="zh-CN" sz="2400" dirty="0" smtClean="0"/>
          </a:p>
        </p:txBody>
      </p:sp>
      <p:sp>
        <p:nvSpPr>
          <p:cNvPr id="10" name="内容占位符 1"/>
          <p:cNvSpPr txBox="1">
            <a:spLocks/>
          </p:cNvSpPr>
          <p:nvPr/>
        </p:nvSpPr>
        <p:spPr>
          <a:xfrm>
            <a:off x="6226173" y="1325956"/>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3" name="图片 1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2636912"/>
            <a:ext cx="4236532" cy="2761790"/>
          </a:xfrm>
          <a:prstGeom prst="rect">
            <a:avLst/>
          </a:prstGeom>
        </p:spPr>
      </p:pic>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矩形 11"/>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5"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别名</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 xmlns:p14="http://schemas.microsoft.com/office/powerpoint/2010/main" val="40647643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rmAutofit/>
          </a:bodyPr>
          <a:lstStyle/>
          <a:p>
            <a:pPr>
              <a:lnSpc>
                <a:spcPct val="150000"/>
              </a:lnSpc>
            </a:pPr>
            <a:r>
              <a:rPr kumimoji="1" lang="zh-CN" altLang="en-US" sz="2400" dirty="0" smtClean="0"/>
              <a:t>此</a:t>
            </a:r>
            <a:r>
              <a:rPr kumimoji="1" lang="zh-CN" altLang="en-US" sz="2400" dirty="0"/>
              <a:t>过程的实现方式</a:t>
            </a:r>
            <a:r>
              <a:rPr kumimoji="1" lang="zh-CN" altLang="en-US" sz="2400" dirty="0" smtClean="0"/>
              <a:t>是</a:t>
            </a:r>
            <a:r>
              <a:rPr kumimoji="1" lang="en-US" altLang="zh-CN" sz="2400" dirty="0" smtClean="0"/>
              <a:t>“</a:t>
            </a:r>
            <a:r>
              <a:rPr kumimoji="1" lang="en-US" altLang="zh-CN" sz="2400" dirty="0" smtClean="0">
                <a:latin typeface="Monaco"/>
              </a:rPr>
              <a:t>from </a:t>
            </a:r>
            <a:r>
              <a:rPr kumimoji="1" lang="en-US" altLang="zh-CN" sz="2400" dirty="0" smtClean="0"/>
              <a:t> </a:t>
            </a:r>
            <a:r>
              <a:rPr kumimoji="1" lang="zh-CN" altLang="en-US" sz="2400" dirty="0"/>
              <a:t>模块名称 </a:t>
            </a:r>
            <a:r>
              <a:rPr kumimoji="1" lang="zh-CN" altLang="en-US" sz="2400" dirty="0" smtClean="0"/>
              <a:t> </a:t>
            </a:r>
            <a:r>
              <a:rPr kumimoji="1" lang="en-US" altLang="zh-CN" sz="2400" dirty="0" smtClean="0">
                <a:latin typeface="Monaco"/>
              </a:rPr>
              <a:t>import</a:t>
            </a:r>
            <a:r>
              <a:rPr kumimoji="1" lang="en-US" altLang="zh-CN" sz="2400" dirty="0" smtClean="0"/>
              <a:t>  </a:t>
            </a:r>
            <a:r>
              <a:rPr kumimoji="1" lang="zh-CN" altLang="en-US" sz="2400" dirty="0" smtClean="0"/>
              <a:t>函数名称</a:t>
            </a:r>
            <a:r>
              <a:rPr kumimoji="1" lang="en-US" altLang="zh-CN" sz="2400" dirty="0" smtClean="0"/>
              <a:t>"</a:t>
            </a:r>
            <a:r>
              <a:rPr kumimoji="1" lang="zh-CN" altLang="en-US" sz="2400" dirty="0" smtClean="0"/>
              <a:t>，但是要注意我们</a:t>
            </a:r>
            <a:r>
              <a:rPr kumimoji="1" lang="zh-CN" altLang="en-US" sz="2400" dirty="0"/>
              <a:t>只拿到了某个具体的工具，而没有拿到整个工具箱</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只导入某个对象</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4" name="图片 1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2872910"/>
            <a:ext cx="4596572" cy="2406301"/>
          </a:xfrm>
          <a:prstGeom prst="rect">
            <a:avLst/>
          </a:prstGeom>
        </p:spPr>
      </p:pic>
    </p:spTree>
    <p:extLst>
      <p:ext uri="{BB962C8B-B14F-4D97-AF65-F5344CB8AC3E}">
        <p14:creationId xmlns="" xmlns:p14="http://schemas.microsoft.com/office/powerpoint/2010/main" val="3046457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5375920"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import</a:t>
            </a:r>
            <a:r>
              <a:rPr lang="zh-CN" altLang="en-US" sz="3200" b="1" dirty="0" smtClean="0">
                <a:solidFill>
                  <a:srgbClr val="942124"/>
                </a:solidFill>
                <a:latin typeface="Microsoft YaHei Light" charset="-122"/>
                <a:ea typeface="Microsoft YaHei Light" charset="-122"/>
                <a:cs typeface="Microsoft YaHei Light" charset="-122"/>
              </a:rPr>
              <a:t>模块</a:t>
            </a:r>
            <a:r>
              <a:rPr lang="zh-CN" altLang="en-US" sz="3200" b="1" dirty="0" smtClean="0">
                <a:solidFill>
                  <a:srgbClr val="942124"/>
                </a:solidFill>
                <a:cs typeface="+mn-cs"/>
              </a:rPr>
              <a:t>时，</a:t>
            </a:r>
            <a:r>
              <a:rPr lang="en-US" altLang="zh-CN" sz="3200" b="1" dirty="0" smtClean="0">
                <a:solidFill>
                  <a:srgbClr val="942124"/>
                </a:solidFill>
                <a:cs typeface="+mn-cs"/>
              </a:rPr>
              <a:t>Python</a:t>
            </a:r>
            <a:r>
              <a:rPr lang="zh-CN" altLang="en-US" sz="3200" b="1" dirty="0" smtClean="0">
                <a:solidFill>
                  <a:srgbClr val="942124"/>
                </a:solidFill>
                <a:cs typeface="+mn-cs"/>
              </a:rPr>
              <a:t>都做了哪些事情？</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pSp>
        <p:nvGrpSpPr>
          <p:cNvPr id="65" name="组 64"/>
          <p:cNvGrpSpPr/>
          <p:nvPr/>
        </p:nvGrpSpPr>
        <p:grpSpPr>
          <a:xfrm>
            <a:off x="463090" y="1790467"/>
            <a:ext cx="10447911" cy="3870781"/>
            <a:chOff x="463090" y="1790467"/>
            <a:chExt cx="10447911" cy="3870781"/>
          </a:xfrm>
        </p:grpSpPr>
        <p:sp>
          <p:nvSpPr>
            <p:cNvPr id="43" name="文本框 42"/>
            <p:cNvSpPr txBox="1"/>
            <p:nvPr/>
          </p:nvSpPr>
          <p:spPr>
            <a:xfrm>
              <a:off x="6291971" y="1790467"/>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是</a:t>
              </a:r>
              <a:endParaRPr kumimoji="1" lang="zh-CN" altLang="en-US" sz="2000" dirty="0">
                <a:latin typeface="Microsoft YaHei Light" charset="-122"/>
                <a:ea typeface="Microsoft YaHei Light" charset="-122"/>
                <a:cs typeface="Microsoft YaHei Light" charset="-122"/>
              </a:endParaRPr>
            </a:p>
          </p:txBody>
        </p:sp>
        <p:sp>
          <p:nvSpPr>
            <p:cNvPr id="55" name="圆角矩形 54"/>
            <p:cNvSpPr/>
            <p:nvPr/>
          </p:nvSpPr>
          <p:spPr>
            <a:xfrm>
              <a:off x="7649167" y="1797646"/>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使用当前存在</a:t>
              </a:r>
              <a:r>
                <a:rPr kumimoji="1" lang="zh-CN" altLang="en-US" sz="2000" smtClean="0">
                  <a:latin typeface="Microsoft YaHei Light" charset="-122"/>
                  <a:ea typeface="Microsoft YaHei Light" charset="-122"/>
                  <a:cs typeface="Microsoft YaHei Light" charset="-122"/>
                </a:rPr>
                <a:t>的模块对象</a:t>
              </a:r>
              <a:endParaRPr kumimoji="1" lang="zh-CN" altLang="en-US" sz="2000" dirty="0">
                <a:latin typeface="Microsoft YaHei Light" charset="-122"/>
                <a:ea typeface="Microsoft YaHei Light" charset="-122"/>
                <a:cs typeface="Microsoft YaHei Light" charset="-122"/>
              </a:endParaRPr>
            </a:p>
          </p:txBody>
        </p:sp>
        <p:grpSp>
          <p:nvGrpSpPr>
            <p:cNvPr id="64" name="组 63"/>
            <p:cNvGrpSpPr/>
            <p:nvPr/>
          </p:nvGrpSpPr>
          <p:grpSpPr>
            <a:xfrm>
              <a:off x="463090" y="2176267"/>
              <a:ext cx="10441160" cy="3484981"/>
              <a:chOff x="463090" y="2176267"/>
              <a:chExt cx="10441160" cy="3484981"/>
            </a:xfrm>
          </p:grpSpPr>
          <p:sp>
            <p:nvSpPr>
              <p:cNvPr id="15" name="圆角矩形 14"/>
              <p:cNvSpPr/>
              <p:nvPr/>
            </p:nvSpPr>
            <p:spPr>
              <a:xfrm>
                <a:off x="463090" y="3132029"/>
                <a:ext cx="3261834" cy="1775694"/>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onaco" charset="0"/>
                    <a:ea typeface="Monaco" charset="0"/>
                    <a:cs typeface="Monaco" charset="0"/>
                  </a:rPr>
                  <a:t>Python</a:t>
                </a:r>
                <a:r>
                  <a:rPr kumimoji="1" lang="zh-CN" altLang="en-US" sz="2000" dirty="0" smtClean="0">
                    <a:latin typeface="Microsoft YaHei Light" charset="-122"/>
                    <a:ea typeface="Microsoft YaHei Light" charset="-122"/>
                    <a:cs typeface="Microsoft YaHei Light" charset="-122"/>
                  </a:rPr>
                  <a:t>解释器检查</a:t>
                </a:r>
                <a:r>
                  <a:rPr kumimoji="1" lang="en-US" altLang="zh-CN" sz="2000" dirty="0" smtClean="0">
                    <a:latin typeface="Monaco" charset="0"/>
                    <a:ea typeface="Monaco" charset="0"/>
                    <a:cs typeface="Monaco" charset="0"/>
                  </a:rPr>
                  <a:t>module</a:t>
                </a:r>
                <a:r>
                  <a:rPr kumimoji="1" lang="zh-CN" altLang="en-US" sz="2000" dirty="0" smtClean="0">
                    <a:latin typeface="Monaco" charset="0"/>
                    <a:ea typeface="Monaco" charset="0"/>
                    <a:cs typeface="Monaco" charset="0"/>
                  </a:rPr>
                  <a:t> </a:t>
                </a:r>
                <a:r>
                  <a:rPr kumimoji="1" lang="en-US" altLang="zh-CN" sz="2000" dirty="0" smtClean="0">
                    <a:latin typeface="Monaco" charset="0"/>
                    <a:ea typeface="Monaco" charset="0"/>
                    <a:cs typeface="Monaco" charset="0"/>
                  </a:rPr>
                  <a:t>registry</a:t>
                </a:r>
                <a:r>
                  <a:rPr kumimoji="1" lang="zh-CN" altLang="en-US"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sys.modules</a:t>
                </a:r>
                <a:r>
                  <a:rPr kumimoji="1" lang="zh-CN" altLang="en-US" sz="2000" dirty="0" smtClean="0">
                    <a:latin typeface="Monaco" charset="0"/>
                    <a:ea typeface="Monaco" charset="0"/>
                    <a:cs typeface="Monaco" charset="0"/>
                  </a:rPr>
                  <a:t>）</a:t>
                </a:r>
                <a:r>
                  <a:rPr kumimoji="1" lang="zh-CN" altLang="en-US" sz="2000" dirty="0" smtClean="0">
                    <a:latin typeface="Microsoft YaHei Light" charset="-122"/>
                    <a:ea typeface="Microsoft YaHei Light" charset="-122"/>
                    <a:cs typeface="Microsoft YaHei Light" charset="-122"/>
                  </a:rPr>
                  <a:t>部分</a:t>
                </a:r>
                <a:endParaRPr kumimoji="1" lang="zh-CN" altLang="en-US" sz="2000" dirty="0">
                  <a:latin typeface="Microsoft YaHei Light" charset="-122"/>
                  <a:ea typeface="Microsoft YaHei Light" charset="-122"/>
                  <a:cs typeface="Microsoft YaHei Light" charset="-122"/>
                </a:endParaRPr>
              </a:p>
            </p:txBody>
          </p:sp>
          <p:cxnSp>
            <p:nvCxnSpPr>
              <p:cNvPr id="16" name="直线连接符 15"/>
              <p:cNvCxnSpPr>
                <a:endCxn id="37" idx="3"/>
              </p:cNvCxnSpPr>
              <p:nvPr/>
            </p:nvCxnSpPr>
            <p:spPr>
              <a:xfrm>
                <a:off x="3724924" y="4019876"/>
                <a:ext cx="1950704"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95599" y="3512044"/>
                <a:ext cx="1980029" cy="1015663"/>
              </a:xfrm>
              <a:prstGeom prst="rect">
                <a:avLst/>
              </a:prstGeom>
              <a:noFill/>
            </p:spPr>
            <p:txBody>
              <a:bodyPr wrap="none" rtlCol="0">
                <a:spAutoFit/>
              </a:bodyPr>
              <a:lstStyle/>
              <a:p>
                <a:pPr>
                  <a:lnSpc>
                    <a:spcPct val="150000"/>
                  </a:lnSpc>
                </a:pPr>
                <a:r>
                  <a:rPr kumimoji="1" lang="zh-CN" altLang="en-US" sz="2000" dirty="0" smtClean="0">
                    <a:latin typeface="Microsoft YaHei Light" charset="-122"/>
                    <a:ea typeface="Microsoft YaHei Light" charset="-122"/>
                    <a:cs typeface="Microsoft YaHei Light" charset="-122"/>
                  </a:rPr>
                  <a:t>模块先前</a:t>
                </a:r>
                <a:endParaRPr kumimoji="1" lang="en-US" altLang="zh-CN" sz="2000" dirty="0" smtClean="0">
                  <a:latin typeface="Microsoft YaHei Light" charset="-122"/>
                  <a:ea typeface="Microsoft YaHei Light" charset="-122"/>
                  <a:cs typeface="Microsoft YaHei Light" charset="-122"/>
                </a:endParaRPr>
              </a:p>
              <a:p>
                <a:pPr>
                  <a:lnSpc>
                    <a:spcPct val="150000"/>
                  </a:lnSpc>
                </a:pPr>
                <a:r>
                  <a:rPr kumimoji="1" lang="zh-CN" altLang="en-US" sz="2000" dirty="0" smtClean="0">
                    <a:latin typeface="Microsoft YaHei Light" charset="-122"/>
                    <a:ea typeface="Microsoft YaHei Light" charset="-122"/>
                    <a:cs typeface="Microsoft YaHei Light" charset="-122"/>
                  </a:rPr>
                  <a:t>是否已经导入？</a:t>
                </a:r>
                <a:endParaRPr kumimoji="1" lang="zh-CN" altLang="en-US" sz="2000" dirty="0">
                  <a:latin typeface="Microsoft YaHei Light" charset="-122"/>
                  <a:ea typeface="Microsoft YaHei Light" charset="-122"/>
                  <a:cs typeface="Microsoft YaHei Light" charset="-122"/>
                </a:endParaRPr>
              </a:p>
            </p:txBody>
          </p:sp>
          <p:cxnSp>
            <p:nvCxnSpPr>
              <p:cNvPr id="39" name="直线连接符 38"/>
              <p:cNvCxnSpPr/>
              <p:nvPr/>
            </p:nvCxnSpPr>
            <p:spPr>
              <a:xfrm>
                <a:off x="5657862" y="2176267"/>
                <a:ext cx="0" cy="2153319"/>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5698203"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952395" y="3939043"/>
                <a:ext cx="441146" cy="400110"/>
              </a:xfrm>
              <a:prstGeom prst="rect">
                <a:avLst/>
              </a:prstGeom>
              <a:noFill/>
            </p:spPr>
            <p:txBody>
              <a:bodyPr wrap="none" rtlCol="0">
                <a:spAutoFit/>
              </a:bodyPr>
              <a:lstStyle/>
              <a:p>
                <a:r>
                  <a:rPr kumimoji="1" lang="zh-CN" altLang="en-US" sz="2000" dirty="0" smtClean="0">
                    <a:latin typeface="Microsoft YaHei Light" charset="-122"/>
                    <a:ea typeface="Microsoft YaHei Light" charset="-122"/>
                    <a:cs typeface="Microsoft YaHei Light" charset="-122"/>
                  </a:rPr>
                  <a:t>否</a:t>
                </a:r>
                <a:endParaRPr kumimoji="1" lang="zh-CN" altLang="en-US" sz="2000" dirty="0">
                  <a:latin typeface="Microsoft YaHei Light" charset="-122"/>
                  <a:ea typeface="Microsoft YaHei Light" charset="-122"/>
                  <a:cs typeface="Microsoft YaHei Light" charset="-122"/>
                </a:endParaRPr>
              </a:p>
            </p:txBody>
          </p:sp>
          <p:cxnSp>
            <p:nvCxnSpPr>
              <p:cNvPr id="45" name="直线连接符 44"/>
              <p:cNvCxnSpPr/>
              <p:nvPr/>
            </p:nvCxnSpPr>
            <p:spPr>
              <a:xfrm flipV="1">
                <a:off x="5704953" y="2204864"/>
                <a:ext cx="194421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6670310" y="3375480"/>
                <a:ext cx="0" cy="1908212"/>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a:off x="6670310" y="338155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a:off x="6670309" y="4329586"/>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6670310" y="5283692"/>
                <a:ext cx="972107" cy="0"/>
              </a:xfrm>
              <a:prstGeom prst="line">
                <a:avLst/>
              </a:prstGeom>
              <a:ln w="38100">
                <a:solidFill>
                  <a:srgbClr val="942124"/>
                </a:solidFill>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7642416" y="2991851"/>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①创建一个新的、空的</a:t>
                </a:r>
                <a:r>
                  <a:rPr kumimoji="1" lang="en-US" altLang="zh-CN" sz="2000" dirty="0" smtClean="0">
                    <a:latin typeface="Monaco" charset="0"/>
                    <a:ea typeface="Monaco" charset="0"/>
                    <a:cs typeface="Monaco" charset="0"/>
                  </a:rPr>
                  <a:t>module</a:t>
                </a:r>
                <a:r>
                  <a:rPr kumimoji="1" lang="zh-CN" altLang="en-US" sz="2000" dirty="0" smtClean="0">
                    <a:latin typeface="Microsoft YaHei Light" charset="-122"/>
                    <a:ea typeface="Microsoft YaHei Light" charset="-122"/>
                    <a:cs typeface="Microsoft YaHei Light" charset="-122"/>
                  </a:rPr>
                  <a:t>对象</a:t>
                </a:r>
                <a:endParaRPr kumimoji="1" lang="zh-CN" altLang="en-US" sz="2000" dirty="0">
                  <a:latin typeface="Microsoft YaHei Light" charset="-122"/>
                  <a:ea typeface="Microsoft YaHei Light" charset="-122"/>
                  <a:cs typeface="Microsoft YaHei Light" charset="-122"/>
                </a:endParaRPr>
              </a:p>
            </p:txBody>
          </p:sp>
          <p:sp>
            <p:nvSpPr>
              <p:cNvPr id="57" name="圆角矩形 56"/>
              <p:cNvSpPr/>
              <p:nvPr/>
            </p:nvSpPr>
            <p:spPr>
              <a:xfrm>
                <a:off x="7642415" y="3945957"/>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②在</a:t>
                </a:r>
                <a:r>
                  <a:rPr kumimoji="1" lang="en-US" altLang="zh-CN" sz="2000" dirty="0" err="1" smtClean="0">
                    <a:latin typeface="Monaco" charset="0"/>
                    <a:ea typeface="Monaco" charset="0"/>
                    <a:cs typeface="Monaco" charset="0"/>
                  </a:rPr>
                  <a:t>sys.module</a:t>
                </a:r>
                <a:r>
                  <a:rPr kumimoji="1" lang="zh-CN" altLang="en-US" sz="2000" dirty="0" smtClean="0">
                    <a:latin typeface="Microsoft YaHei Light" charset="-122"/>
                    <a:ea typeface="Microsoft YaHei Light" charset="-122"/>
                    <a:cs typeface="Microsoft YaHei Light" charset="-122"/>
                  </a:rPr>
                  <a:t>字典中插入该模块对象</a:t>
                </a:r>
                <a:endParaRPr kumimoji="1" lang="zh-CN" altLang="en-US" sz="2000" dirty="0">
                  <a:latin typeface="Microsoft YaHei Light" charset="-122"/>
                  <a:ea typeface="Microsoft YaHei Light" charset="-122"/>
                  <a:cs typeface="Microsoft YaHei Light" charset="-122"/>
                </a:endParaRPr>
              </a:p>
            </p:txBody>
          </p:sp>
          <p:sp>
            <p:nvSpPr>
              <p:cNvPr id="58" name="圆角矩形 57"/>
              <p:cNvSpPr/>
              <p:nvPr/>
            </p:nvSpPr>
            <p:spPr>
              <a:xfrm>
                <a:off x="7642415" y="4893990"/>
                <a:ext cx="3261834" cy="767258"/>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③加载该模块代码所对应的对象</a:t>
                </a:r>
                <a:endParaRPr kumimoji="1" lang="zh-CN" altLang="en-US" sz="2000" dirty="0">
                  <a:latin typeface="Microsoft YaHei Light" charset="-122"/>
                  <a:ea typeface="Microsoft YaHei Light" charset="-122"/>
                  <a:cs typeface="Microsoft YaHei Light" charset="-122"/>
                </a:endParaRPr>
              </a:p>
            </p:txBody>
          </p:sp>
        </p:grpSp>
      </p:grpSp>
      <p:sp>
        <p:nvSpPr>
          <p:cNvPr id="60" name="内容占位符 1"/>
          <p:cNvSpPr>
            <a:spLocks noGrp="1"/>
          </p:cNvSpPr>
          <p:nvPr>
            <p:ph idx="1"/>
          </p:nvPr>
        </p:nvSpPr>
        <p:spPr>
          <a:xfrm>
            <a:off x="911424" y="5710641"/>
            <a:ext cx="9099185" cy="1065271"/>
          </a:xfrm>
        </p:spPr>
        <p:txBody>
          <a:bodyPr>
            <a:normAutofit fontScale="92500" lnSpcReduction="10000"/>
          </a:bodyPr>
          <a:lstStyle/>
          <a:p>
            <a:pPr>
              <a:lnSpc>
                <a:spcPct val="150000"/>
              </a:lnSpc>
            </a:pPr>
            <a:r>
              <a:rPr lang="zh-CN" altLang="en-US" sz="2400" dirty="0"/>
              <a:t>然后在新的模块命名空间、执行该模块代码对象（</a:t>
            </a:r>
            <a:r>
              <a:rPr lang="en-US" altLang="zh-CN" sz="2400" dirty="0"/>
              <a:t>code object</a:t>
            </a:r>
            <a:r>
              <a:rPr lang="zh-CN" altLang="en-US" sz="2400" dirty="0"/>
              <a:t>）。所有由该代码指定的变量均可以通过该模块对象引用</a:t>
            </a:r>
            <a:endParaRPr kumimoji="1" lang="en-US" altLang="zh-CN" sz="2400" dirty="0"/>
          </a:p>
        </p:txBody>
      </p:sp>
    </p:spTree>
    <p:extLst>
      <p:ext uri="{BB962C8B-B14F-4D97-AF65-F5344CB8AC3E}">
        <p14:creationId xmlns="" xmlns:p14="http://schemas.microsoft.com/office/powerpoint/2010/main" val="319303534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i</a:t>
            </a:r>
            <a:r>
              <a:rPr lang="en-US" altLang="zh-CN" sz="3200" b="1" dirty="0" smtClean="0">
                <a:solidFill>
                  <a:srgbClr val="942124"/>
                </a:solidFill>
                <a:latin typeface="Monaco" charset="0"/>
                <a:ea typeface="Monaco" charset="0"/>
                <a:cs typeface="Monaco" charset="0"/>
              </a:rPr>
              <a:t>mport</a:t>
            </a:r>
            <a:r>
              <a:rPr lang="zh-CN" altLang="en-US" sz="3200" b="1" dirty="0" smtClean="0">
                <a:solidFill>
                  <a:srgbClr val="942124"/>
                </a:solidFill>
                <a:cs typeface="+mn-cs"/>
              </a:rPr>
              <a:t>搜索的路径顺序</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圆角矩形 12"/>
          <p:cNvSpPr/>
          <p:nvPr/>
        </p:nvSpPr>
        <p:spPr>
          <a:xfrm>
            <a:off x="351477" y="2078322"/>
            <a:ext cx="2210226"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smtClean="0">
                <a:latin typeface="Microsoft YaHei Light" charset="-122"/>
                <a:ea typeface="Microsoft YaHei Light" charset="-122"/>
                <a:cs typeface="Microsoft YaHei Light" charset="-122"/>
              </a:rPr>
              <a:t>①程序</a:t>
            </a:r>
            <a:r>
              <a:rPr kumimoji="1" lang="zh-CN" altLang="en-US" sz="2000" dirty="0" smtClean="0">
                <a:latin typeface="Microsoft YaHei Light" charset="-122"/>
                <a:ea typeface="Microsoft YaHei Light" charset="-122"/>
                <a:cs typeface="Microsoft YaHei Light" charset="-122"/>
              </a:rPr>
              <a:t>的主目录</a:t>
            </a:r>
            <a:endParaRPr kumimoji="1" lang="zh-CN" altLang="en-US" sz="2000" dirty="0">
              <a:latin typeface="Microsoft YaHei Light" charset="-122"/>
              <a:ea typeface="Microsoft YaHei Light" charset="-122"/>
              <a:cs typeface="Microsoft YaHei Light" charset="-122"/>
            </a:endParaRPr>
          </a:p>
        </p:txBody>
      </p:sp>
      <p:cxnSp>
        <p:nvCxnSpPr>
          <p:cNvPr id="6" name="直线箭头连接符 5"/>
          <p:cNvCxnSpPr>
            <a:stCxn id="13" idx="3"/>
            <a:endCxn id="16" idx="1"/>
          </p:cNvCxnSpPr>
          <p:nvPr/>
        </p:nvCxnSpPr>
        <p:spPr>
          <a:xfrm flipV="1">
            <a:off x="2561703" y="2501530"/>
            <a:ext cx="848114"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409817" y="2078321"/>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②</a:t>
            </a:r>
            <a:r>
              <a:rPr kumimoji="1" lang="en-US" altLang="zh-CN" sz="2000" dirty="0" smtClean="0">
                <a:latin typeface="Microsoft YaHei Light" charset="-122"/>
                <a:ea typeface="Microsoft YaHei Light" charset="-122"/>
                <a:cs typeface="Microsoft YaHei Light" charset="-122"/>
              </a:rPr>
              <a:t>PYTHONPATH</a:t>
            </a:r>
            <a:r>
              <a:rPr kumimoji="1" lang="zh-CN" altLang="en-US" sz="2000" dirty="0" smtClean="0">
                <a:latin typeface="Microsoft YaHei Light" charset="-122"/>
                <a:ea typeface="Microsoft YaHei Light" charset="-122"/>
                <a:cs typeface="Microsoft YaHei Light" charset="-122"/>
              </a:rPr>
              <a:t>（环境变量）目录</a:t>
            </a:r>
            <a:endParaRPr kumimoji="1" lang="zh-CN" altLang="en-US" sz="2000" dirty="0">
              <a:latin typeface="Microsoft YaHei Light" charset="-122"/>
              <a:ea typeface="Microsoft YaHei Light" charset="-122"/>
              <a:cs typeface="Microsoft YaHei Light" charset="-122"/>
            </a:endParaRPr>
          </a:p>
        </p:txBody>
      </p:sp>
      <p:sp>
        <p:nvSpPr>
          <p:cNvPr id="19" name="圆角矩形 18"/>
          <p:cNvSpPr/>
          <p:nvPr/>
        </p:nvSpPr>
        <p:spPr>
          <a:xfrm>
            <a:off x="6327145" y="2060848"/>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③标准链接库目录</a:t>
            </a:r>
            <a:endParaRPr kumimoji="1" lang="zh-CN" altLang="en-US" sz="2000" dirty="0">
              <a:latin typeface="Microsoft YaHei Light" charset="-122"/>
              <a:ea typeface="Microsoft YaHei Light" charset="-122"/>
              <a:cs typeface="Microsoft YaHei Light" charset="-122"/>
            </a:endParaRPr>
          </a:p>
        </p:txBody>
      </p:sp>
      <p:cxnSp>
        <p:nvCxnSpPr>
          <p:cNvPr id="20" name="直线箭头连接符 19"/>
          <p:cNvCxnSpPr>
            <a:stCxn id="16" idx="3"/>
          </p:cNvCxnSpPr>
          <p:nvPr/>
        </p:nvCxnSpPr>
        <p:spPr>
          <a:xfrm flipV="1">
            <a:off x="5801975" y="2501529"/>
            <a:ext cx="525170" cy="1"/>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9" idx="3"/>
          </p:cNvCxnSpPr>
          <p:nvPr/>
        </p:nvCxnSpPr>
        <p:spPr>
          <a:xfrm>
            <a:off x="8719303" y="2484057"/>
            <a:ext cx="714078" cy="0"/>
          </a:xfrm>
          <a:prstGeom prst="straightConnector1">
            <a:avLst/>
          </a:prstGeom>
          <a:ln w="38100">
            <a:solidFill>
              <a:srgbClr val="942124"/>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392474" y="2078320"/>
            <a:ext cx="2392158" cy="846417"/>
          </a:xfrm>
          <a:prstGeom prst="round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Light" charset="-122"/>
                <a:ea typeface="Microsoft YaHei Light" charset="-122"/>
                <a:cs typeface="Microsoft YaHei Light" charset="-122"/>
              </a:rPr>
              <a:t>④任何</a:t>
            </a:r>
            <a:r>
              <a:rPr kumimoji="1" lang="en-US" altLang="zh-CN" sz="2000" dirty="0" smtClean="0">
                <a:latin typeface="Monaco" charset="0"/>
                <a:ea typeface="Monaco" charset="0"/>
                <a:cs typeface="Monaco" charset="0"/>
              </a:rPr>
              <a:t>.</a:t>
            </a:r>
            <a:r>
              <a:rPr kumimoji="1" lang="en-US" altLang="zh-CN" sz="2000" dirty="0" err="1" smtClean="0">
                <a:latin typeface="Monaco" charset="0"/>
                <a:ea typeface="Monaco" charset="0"/>
                <a:cs typeface="Monaco" charset="0"/>
              </a:rPr>
              <a:t>pth</a:t>
            </a:r>
            <a:r>
              <a:rPr kumimoji="1" lang="zh-CN" altLang="en-US" sz="2000" dirty="0" smtClean="0">
                <a:latin typeface="Microsoft YaHei Light" charset="-122"/>
                <a:ea typeface="Microsoft YaHei Light" charset="-122"/>
                <a:cs typeface="Microsoft YaHei Light" charset="-122"/>
              </a:rPr>
              <a:t>文件的内容</a:t>
            </a:r>
            <a:endParaRPr kumimoji="1" lang="zh-CN" altLang="en-US" sz="2000" dirty="0">
              <a:latin typeface="Microsoft YaHei Light" charset="-122"/>
              <a:ea typeface="Microsoft YaHei Light" charset="-122"/>
              <a:cs typeface="Microsoft YaHei Light" charset="-122"/>
            </a:endParaRPr>
          </a:p>
        </p:txBody>
      </p:sp>
      <p:sp>
        <p:nvSpPr>
          <p:cNvPr id="25" name="内容占位符 24"/>
          <p:cNvSpPr>
            <a:spLocks noGrp="1"/>
          </p:cNvSpPr>
          <p:nvPr>
            <p:ph idx="1"/>
          </p:nvPr>
        </p:nvSpPr>
        <p:spPr>
          <a:xfrm>
            <a:off x="775647" y="3591848"/>
            <a:ext cx="10154344" cy="3068960"/>
          </a:xfrm>
        </p:spPr>
        <p:txBody>
          <a:bodyPr>
            <a:normAutofit/>
          </a:bodyPr>
          <a:lstStyle/>
          <a:p>
            <a:pPr>
              <a:lnSpc>
                <a:spcPct val="150000"/>
              </a:lnSpc>
            </a:pPr>
            <a:r>
              <a:rPr lang="zh-CN" altLang="en-US" sz="2400" dirty="0">
                <a:latin typeface="Microsoft YaHei Light" charset="-122"/>
                <a:ea typeface="Microsoft YaHei Light" charset="-122"/>
                <a:cs typeface="Microsoft YaHei Light" charset="-122"/>
              </a:rPr>
              <a:t>以上四个组件组合起来就变成了 </a:t>
            </a:r>
            <a:r>
              <a:rPr lang="en-US" altLang="zh-CN" sz="2400" dirty="0" err="1">
                <a:latin typeface="Monaco" charset="0"/>
                <a:ea typeface="Monaco" charset="0"/>
                <a:cs typeface="Monaco" charset="0"/>
              </a:rPr>
              <a:t>sys.path</a:t>
            </a:r>
            <a:r>
              <a:rPr lang="zh-CN" altLang="en-US" sz="2400" dirty="0">
                <a:latin typeface="Microsoft YaHei Light" charset="-122"/>
                <a:ea typeface="Microsoft YaHei Light" charset="-122"/>
                <a:cs typeface="Microsoft YaHei Light" charset="-122"/>
              </a:rPr>
              <a:t>，其保存了模块搜索路径在机器上的实际配置，可以通过打印内置的</a:t>
            </a:r>
            <a:r>
              <a:rPr lang="en-US" altLang="zh-CN" sz="2400" dirty="0" err="1">
                <a:latin typeface="Monaco" charset="0"/>
                <a:ea typeface="Monaco" charset="0"/>
                <a:cs typeface="Monaco" charset="0"/>
              </a:rPr>
              <a:t>sys.path</a:t>
            </a:r>
            <a:r>
              <a:rPr lang="en-US" altLang="zh-CN" sz="2400" dirty="0">
                <a:latin typeface="Microsoft YaHei Light" charset="-122"/>
                <a:ea typeface="Microsoft YaHei Light" charset="-122"/>
                <a:cs typeface="Microsoft YaHei Light" charset="-122"/>
              </a:rPr>
              <a:t> </a:t>
            </a:r>
            <a:r>
              <a:rPr lang="zh-CN" altLang="en-US" sz="2400" dirty="0">
                <a:latin typeface="Microsoft YaHei Light" charset="-122"/>
                <a:ea typeface="Microsoft YaHei Light" charset="-122"/>
                <a:cs typeface="Microsoft YaHei Light" charset="-122"/>
              </a:rPr>
              <a:t>列表来查看这些</a:t>
            </a:r>
            <a:r>
              <a:rPr lang="zh-CN" altLang="en-US" sz="2400" dirty="0" smtClean="0">
                <a:latin typeface="Microsoft YaHei Light" charset="-122"/>
                <a:ea typeface="Microsoft YaHei Light" charset="-122"/>
                <a:cs typeface="Microsoft YaHei Light" charset="-122"/>
              </a:rPr>
              <a:t>路径</a:t>
            </a:r>
            <a:endParaRPr lang="en-US" altLang="zh-CN" sz="2400" dirty="0" smtClean="0">
              <a:latin typeface="Microsoft YaHei Light" charset="-122"/>
              <a:ea typeface="Microsoft YaHei Light" charset="-122"/>
              <a:cs typeface="Microsoft YaHei Light" charset="-122"/>
            </a:endParaRPr>
          </a:p>
          <a:p>
            <a:pPr>
              <a:lnSpc>
                <a:spcPct val="150000"/>
              </a:lnSpc>
            </a:pPr>
            <a:r>
              <a:rPr kumimoji="1" lang="zh-CN" altLang="en-US" sz="2400" dirty="0" smtClean="0">
                <a:latin typeface="Microsoft YaHei Light" charset="-122"/>
                <a:ea typeface="Microsoft YaHei Light" charset="-122"/>
                <a:cs typeface="Microsoft YaHei Light" charset="-122"/>
              </a:rPr>
              <a:t>搜索路径①和③是系统自定义的，而②和④可以用于拓展路径，从而加入自己的源代码目录</a:t>
            </a:r>
            <a:endParaRPr kumimoji="1" lang="en-US" altLang="zh-CN" sz="2400" dirty="0">
              <a:latin typeface="Microsoft YaHei Light" charset="-122"/>
              <a:ea typeface="Microsoft YaHei Light" charset="-122"/>
              <a:cs typeface="Microsoft YaHei Light" charset="-122"/>
            </a:endParaRPr>
          </a:p>
        </p:txBody>
      </p:sp>
    </p:spTree>
    <p:extLst>
      <p:ext uri="{BB962C8B-B14F-4D97-AF65-F5344CB8AC3E}">
        <p14:creationId xmlns="" xmlns:p14="http://schemas.microsoft.com/office/powerpoint/2010/main" val="34814815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通过</a:t>
            </a:r>
            <a:r>
              <a:rPr lang="en-US" altLang="zh-CN" sz="3200" b="1" dirty="0" smtClean="0">
                <a:solidFill>
                  <a:srgbClr val="942124"/>
                </a:solidFill>
                <a:latin typeface="Monaco" charset="0"/>
                <a:ea typeface="Monaco" charset="0"/>
                <a:cs typeface="Monaco" charset="0"/>
              </a:rPr>
              <a:t>.</a:t>
            </a:r>
            <a:r>
              <a:rPr lang="en-US" altLang="zh-CN" sz="3200" b="1" dirty="0" err="1" smtClean="0">
                <a:solidFill>
                  <a:srgbClr val="942124"/>
                </a:solidFill>
                <a:latin typeface="Monaco" charset="0"/>
                <a:ea typeface="Monaco" charset="0"/>
                <a:cs typeface="Monaco" charset="0"/>
              </a:rPr>
              <a:t>pth</a:t>
            </a:r>
            <a:r>
              <a:rPr lang="zh-CN" altLang="en-US" sz="3200" b="1" dirty="0" smtClean="0">
                <a:solidFill>
                  <a:srgbClr val="942124"/>
                </a:solidFill>
                <a:cs typeface="+mn-cs"/>
              </a:rPr>
              <a:t>文件修改搜索路径</a:t>
            </a:r>
            <a:endParaRPr lang="en-US" altLang="zh-CN" sz="3200" b="1" dirty="0" smtClean="0">
              <a:solidFill>
                <a:srgbClr val="942124"/>
              </a:solidFill>
              <a:cs typeface="+mn-cs"/>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内容占位符 24"/>
          <p:cNvSpPr>
            <a:spLocks noGrp="1"/>
          </p:cNvSpPr>
          <p:nvPr>
            <p:ph idx="1"/>
          </p:nvPr>
        </p:nvSpPr>
        <p:spPr>
          <a:xfrm>
            <a:off x="351477" y="1669091"/>
            <a:ext cx="11075547" cy="5000269"/>
          </a:xfrm>
        </p:spPr>
        <p:txBody>
          <a:bodyPr/>
          <a:lstStyle/>
          <a:p>
            <a:pPr marL="457200" indent="-457200">
              <a:lnSpc>
                <a:spcPct val="150000"/>
              </a:lnSpc>
              <a:buFont typeface="+mj-lt"/>
              <a:buAutoNum type="arabicPeriod"/>
            </a:pPr>
            <a:r>
              <a:rPr lang="zh-CN" altLang="en-US" sz="2400" dirty="0" smtClean="0"/>
              <a:t>通过 </a:t>
            </a:r>
            <a:r>
              <a:rPr lang="en-US" altLang="zh-CN" sz="2400" dirty="0" smtClean="0">
                <a:latin typeface="Monaco" charset="0"/>
                <a:ea typeface="Monaco" charset="0"/>
                <a:cs typeface="Monaco" charset="0"/>
              </a:rPr>
              <a:t>site</a:t>
            </a:r>
            <a:r>
              <a:rPr lang="zh-CN" altLang="en-US" sz="2400" dirty="0" smtClean="0"/>
              <a:t> 模块的 </a:t>
            </a:r>
            <a:r>
              <a:rPr lang="en-US" altLang="zh-CN" sz="2400" dirty="0" err="1" smtClean="0">
                <a:latin typeface="Monaco" charset="0"/>
                <a:ea typeface="Monaco" charset="0"/>
                <a:cs typeface="Monaco" charset="0"/>
              </a:rPr>
              <a:t>getsitepackages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函数获得</a:t>
            </a:r>
            <a:r>
              <a:rPr lang="zh-CN" altLang="en-US" sz="2400" dirty="0" smtClean="0">
                <a:latin typeface="Microsoft YaHei Light" charset="-122"/>
                <a:ea typeface="Microsoft YaHei Light" charset="-122"/>
                <a:cs typeface="Microsoft YaHei Light" charset="-122"/>
              </a:rPr>
              <a:t>包</a:t>
            </a:r>
            <a:r>
              <a:rPr lang="zh-CN" altLang="en-US" sz="2400" dirty="0" smtClean="0"/>
              <a:t>文件位置</a:t>
            </a:r>
            <a:endParaRPr lang="en-US" altLang="zh-CN" sz="2400" dirty="0" smtClean="0"/>
          </a:p>
          <a:p>
            <a:pPr marL="457200" indent="-457200">
              <a:lnSpc>
                <a:spcPct val="150000"/>
              </a:lnSpc>
              <a:buFont typeface="+mj-lt"/>
              <a:buAutoNum type="arabicPeriod"/>
            </a:pPr>
            <a:endParaRPr lang="en-US" altLang="zh-CN" sz="2400" dirty="0" smtClean="0"/>
          </a:p>
          <a:p>
            <a:pPr marL="457200" indent="-457200">
              <a:lnSpc>
                <a:spcPct val="150000"/>
              </a:lnSpc>
              <a:buFont typeface="+mj-lt"/>
              <a:buAutoNum type="arabicPeriod"/>
            </a:pPr>
            <a:endParaRPr kumimoji="1" lang="en-US" altLang="zh-CN" sz="2400" dirty="0"/>
          </a:p>
          <a:p>
            <a:pPr marL="457200" indent="-457200">
              <a:lnSpc>
                <a:spcPct val="150000"/>
              </a:lnSpc>
              <a:buFont typeface="+mj-lt"/>
              <a:buAutoNum type="arabicPeriod"/>
            </a:pPr>
            <a:endParaRPr kumimoji="1" lang="en-US" altLang="zh-CN" sz="2400" dirty="0" smtClean="0"/>
          </a:p>
          <a:p>
            <a:pPr marL="457200" indent="-457200">
              <a:lnSpc>
                <a:spcPct val="150000"/>
              </a:lnSpc>
              <a:buFont typeface="+mj-lt"/>
              <a:buAutoNum type="arabicPeriod"/>
            </a:pPr>
            <a:r>
              <a:rPr kumimoji="1" lang="zh-CN" altLang="en-US" sz="2400" dirty="0" smtClean="0"/>
              <a:t>新建</a:t>
            </a:r>
            <a:r>
              <a:rPr kumimoji="1" lang="zh-CN" altLang="en-US" sz="2400" dirty="0"/>
              <a:t> </a:t>
            </a:r>
            <a:r>
              <a:rPr kumimoji="1" lang="en-US" altLang="zh-CN" sz="2400" dirty="0" err="1" smtClean="0">
                <a:latin typeface="Monaco" charset="0"/>
                <a:ea typeface="Monaco" charset="0"/>
                <a:cs typeface="Monaco" charset="0"/>
              </a:rPr>
              <a:t>myworkpath.pth</a:t>
            </a:r>
            <a:r>
              <a:rPr kumimoji="1" lang="zh-CN" altLang="en-US" sz="2400" dirty="0" smtClean="0">
                <a:latin typeface="Monaco" charset="0"/>
                <a:ea typeface="Monaco" charset="0"/>
                <a:cs typeface="Monaco" charset="0"/>
              </a:rPr>
              <a:t> </a:t>
            </a:r>
            <a:r>
              <a:rPr kumimoji="1" lang="zh-CN" altLang="en-US" sz="2400" dirty="0" smtClean="0"/>
              <a:t>文件，列出模块搜索路径</a:t>
            </a:r>
            <a:endParaRPr kumimoji="1" lang="en-US" altLang="zh-CN" sz="2400" dirty="0" smtClean="0"/>
          </a:p>
          <a:p>
            <a:pPr marL="457200" indent="-457200">
              <a:lnSpc>
                <a:spcPct val="150000"/>
              </a:lnSpc>
              <a:buFont typeface="+mj-lt"/>
              <a:buAutoNum type="arabicPeriod"/>
            </a:pPr>
            <a:endParaRPr kumimoji="1" lang="en-US" altLang="zh-CN" sz="2400"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1114" y="2348880"/>
            <a:ext cx="9768355" cy="1460218"/>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127448" y="5229200"/>
            <a:ext cx="8089900" cy="1282700"/>
          </a:xfrm>
          <a:prstGeom prst="rect">
            <a:avLst/>
          </a:prstGeom>
        </p:spPr>
      </p:pic>
    </p:spTree>
    <p:extLst>
      <p:ext uri="{BB962C8B-B14F-4D97-AF65-F5344CB8AC3E}">
        <p14:creationId xmlns="" xmlns:p14="http://schemas.microsoft.com/office/powerpoint/2010/main" val="16519963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4"/>
          <p:cNvSpPr>
            <a:spLocks noGrp="1"/>
          </p:cNvSpPr>
          <p:nvPr>
            <p:ph idx="1"/>
          </p:nvPr>
        </p:nvSpPr>
        <p:spPr>
          <a:xfrm>
            <a:off x="335360" y="879449"/>
            <a:ext cx="11075547" cy="5000269"/>
          </a:xfrm>
        </p:spPr>
        <p:txBody>
          <a:bodyPr/>
          <a:lstStyle/>
          <a:p>
            <a:pPr marL="457200" indent="-457200">
              <a:lnSpc>
                <a:spcPct val="150000"/>
              </a:lnSpc>
              <a:buFont typeface="+mj-lt"/>
              <a:buAutoNum type="arabicPeriod" startAt="3"/>
            </a:pPr>
            <a:r>
              <a:rPr lang="zh-CN" altLang="en-US" sz="2400" dirty="0" smtClean="0"/>
              <a:t>将 </a:t>
            </a:r>
            <a:r>
              <a:rPr kumimoji="1" lang="en-US" altLang="zh-CN" sz="2400" dirty="0" err="1" smtClean="0">
                <a:latin typeface="Monaco" charset="0"/>
                <a:ea typeface="Monaco" charset="0"/>
                <a:cs typeface="Monaco" charset="0"/>
              </a:rPr>
              <a:t>myworkpath.pth</a:t>
            </a:r>
            <a:r>
              <a:rPr kumimoji="1" lang="zh-CN" altLang="en-US" sz="2400" dirty="0">
                <a:latin typeface="Monaco" charset="0"/>
                <a:ea typeface="Monaco" charset="0"/>
                <a:cs typeface="Monaco" charset="0"/>
              </a:rPr>
              <a:t> </a:t>
            </a:r>
            <a:r>
              <a:rPr kumimoji="1" lang="zh-CN" altLang="en-US" sz="2400" dirty="0" smtClean="0">
                <a:latin typeface="Microsoft YaHei Light" charset="-122"/>
                <a:ea typeface="Microsoft YaHei Light" charset="-122"/>
                <a:cs typeface="Microsoft YaHei Light" charset="-122"/>
              </a:rPr>
              <a:t>文件</a:t>
            </a:r>
            <a:r>
              <a:rPr lang="zh-CN" altLang="en-US" sz="2400" dirty="0" smtClean="0">
                <a:latin typeface="Microsoft YaHei Light" charset="-122"/>
                <a:ea typeface="Microsoft YaHei Light" charset="-122"/>
                <a:cs typeface="Microsoft YaHei Light" charset="-122"/>
              </a:rPr>
              <a:t>放在包文件目录下</a:t>
            </a:r>
            <a:endParaRPr kumimoji="1" lang="en-US" altLang="zh-CN" sz="2400" dirty="0" smtClean="0"/>
          </a:p>
          <a:p>
            <a:pPr marL="457200" indent="-457200">
              <a:lnSpc>
                <a:spcPct val="150000"/>
              </a:lnSpc>
              <a:buFont typeface="+mj-lt"/>
              <a:buAutoNum type="arabicPeriod" startAt="3"/>
            </a:pPr>
            <a:r>
              <a:rPr kumimoji="1" lang="zh-CN" altLang="en-US" sz="2400" dirty="0" smtClean="0"/>
              <a:t>查看路径是否添加成功</a:t>
            </a:r>
            <a:endParaRPr kumimoji="1" lang="en-US" altLang="zh-CN" sz="2400" dirty="0"/>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83432" y="2513950"/>
            <a:ext cx="9372600" cy="3390900"/>
          </a:xfrm>
          <a:prstGeom prst="rect">
            <a:avLst/>
          </a:prstGeom>
        </p:spPr>
      </p:pic>
      <p:sp>
        <p:nvSpPr>
          <p:cNvPr id="8" name="矩形 7"/>
          <p:cNvSpPr/>
          <p:nvPr/>
        </p:nvSpPr>
        <p:spPr>
          <a:xfrm>
            <a:off x="1199456" y="4941168"/>
            <a:ext cx="1728192" cy="360040"/>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34585631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75608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81665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集成开发环境</a:t>
            </a:r>
            <a:r>
              <a:rPr lang="en-US" altLang="zh-CN" sz="2800" dirty="0" smtClean="0">
                <a:solidFill>
                  <a:prstClr val="white"/>
                </a:solidFill>
                <a:latin typeface="微软雅黑 Light" panose="020B0502040204020203" pitchFamily="34" charset="-122"/>
                <a:ea typeface="微软雅黑 Light" panose="020B0502040204020203" pitchFamily="34" charset="-122"/>
              </a:rPr>
              <a:t>IDE——</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PyCharm</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&amp;</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Spyder</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cstate="print">
            <a:extLst>
              <a:ext uri="{28A0092B-C50C-407E-A947-70E740481C1C}">
                <a14:useLocalDpi xmlns="" xmlns:a14="http://schemas.microsoft.com/office/drawing/2010/main" val="0"/>
              </a:ext>
            </a:extLst>
          </a:blip>
          <a:srcRect t="21746" b="34761"/>
          <a:stretch/>
        </p:blipFill>
        <p:spPr>
          <a:xfrm>
            <a:off x="953786" y="1729687"/>
            <a:ext cx="3935760" cy="864096"/>
          </a:xfrm>
          <a:prstGeom prst="rect">
            <a:avLst/>
          </a:prstGeom>
        </p:spPr>
      </p:pic>
      <p:pic>
        <p:nvPicPr>
          <p:cNvPr id="4" name="图片 3"/>
          <p:cNvPicPr>
            <a:picLocks noChangeAspect="1"/>
          </p:cNvPicPr>
          <p:nvPr/>
        </p:nvPicPr>
        <p:blipFill rotWithShape="1">
          <a:blip r:embed="rId4" cstate="print">
            <a:extLst>
              <a:ext uri="{28A0092B-C50C-407E-A947-70E740481C1C}">
                <a14:useLocalDpi xmlns="" xmlns:a14="http://schemas.microsoft.com/office/drawing/2010/main" val="0"/>
              </a:ext>
            </a:extLst>
          </a:blip>
          <a:srcRect b="9665"/>
          <a:stretch/>
        </p:blipFill>
        <p:spPr>
          <a:xfrm>
            <a:off x="236209" y="2553259"/>
            <a:ext cx="5571775" cy="3756061"/>
          </a:xfrm>
          <a:prstGeom prst="rect">
            <a:avLst/>
          </a:prstGeom>
        </p:spPr>
      </p:pic>
      <p:pic>
        <p:nvPicPr>
          <p:cNvPr id="6" name="图片 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035263" y="2580851"/>
            <a:ext cx="5521299" cy="3768993"/>
          </a:xfrm>
          <a:prstGeom prst="rect">
            <a:avLst/>
          </a:prstGeom>
        </p:spPr>
      </p:pic>
      <p:pic>
        <p:nvPicPr>
          <p:cNvPr id="10" name="图片 9"/>
          <p:cNvPicPr>
            <a:picLocks noChangeAspect="1"/>
          </p:cNvPicPr>
          <p:nvPr/>
        </p:nvPicPr>
        <p:blipFill rotWithShape="1">
          <a:blip r:embed="rId6">
            <a:extLst>
              <a:ext uri="{28A0092B-C50C-407E-A947-70E740481C1C}">
                <a14:useLocalDpi xmlns="" xmlns:a14="http://schemas.microsoft.com/office/drawing/2010/main" val="0"/>
              </a:ext>
            </a:extLst>
          </a:blip>
          <a:srcRect b="12503"/>
          <a:stretch/>
        </p:blipFill>
        <p:spPr>
          <a:xfrm>
            <a:off x="6528048" y="1721837"/>
            <a:ext cx="4292933" cy="843067"/>
          </a:xfrm>
          <a:prstGeom prst="rect">
            <a:avLst/>
          </a:prstGeom>
        </p:spPr>
      </p:pic>
      <p:sp>
        <p:nvSpPr>
          <p:cNvPr id="2" name="日期占位符 1"/>
          <p:cNvSpPr>
            <a:spLocks noGrp="1"/>
          </p:cNvSpPr>
          <p:nvPr>
            <p:ph type="dt" sz="half" idx="10"/>
          </p:nvPr>
        </p:nvSpPr>
        <p:spPr/>
        <p:txBody>
          <a:bodyPr/>
          <a:lstStyle/>
          <a:p>
            <a:fld id="{EB3E208E-0096-4430-9B6B-B9E3B3EB2747}" type="datetime1">
              <a:rPr lang="zh-CN" altLang="en-US" smtClean="0"/>
              <a:pPr/>
              <a:t>2019/9/11</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15</a:t>
            </a:fld>
            <a:endParaRPr lang="zh-CN" altLang="en-US"/>
          </a:p>
        </p:txBody>
      </p:sp>
    </p:spTree>
    <p:extLst>
      <p:ext uri="{BB962C8B-B14F-4D97-AF65-F5344CB8AC3E}">
        <p14:creationId xmlns="" xmlns:p14="http://schemas.microsoft.com/office/powerpoint/2010/main" val="417833689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临时修改模块搜索路径</a:t>
            </a:r>
            <a:endParaRPr lang="en-US" altLang="zh-CN" sz="3200" b="1" dirty="0" smtClean="0">
              <a:solidFill>
                <a:srgbClr val="942124"/>
              </a:solidFill>
              <a:latin typeface="Microsoft YaHei Light" charset="-122"/>
              <a:ea typeface="Microsoft YaHei Light" charset="-122"/>
              <a:cs typeface="Microsoft YaHei Light" charset="-122"/>
            </a:endParaRPr>
          </a:p>
        </p:txBody>
      </p:sp>
      <p:sp>
        <p:nvSpPr>
          <p:cNvPr id="12"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内容占位符 24"/>
          <p:cNvSpPr>
            <a:spLocks noGrp="1"/>
          </p:cNvSpPr>
          <p:nvPr>
            <p:ph idx="1"/>
          </p:nvPr>
        </p:nvSpPr>
        <p:spPr>
          <a:xfrm>
            <a:off x="482755" y="1540568"/>
            <a:ext cx="10154344" cy="2459931"/>
          </a:xfrm>
        </p:spPr>
        <p:txBody>
          <a:bodyPr/>
          <a:lstStyle/>
          <a:p>
            <a:pPr>
              <a:lnSpc>
                <a:spcPct val="150000"/>
              </a:lnSpc>
            </a:pPr>
            <a:r>
              <a:rPr lang="zh-CN" altLang="en-US" sz="2400" dirty="0" smtClean="0"/>
              <a:t>使用 </a:t>
            </a:r>
            <a:r>
              <a:rPr lang="en-US" altLang="zh-CN" sz="2400" dirty="0" err="1" smtClean="0">
                <a:latin typeface="Monaco" charset="0"/>
                <a:ea typeface="Monaco" charset="0"/>
                <a:cs typeface="Monaco" charset="0"/>
              </a:rPr>
              <a:t>sys.path</a:t>
            </a:r>
            <a:r>
              <a:rPr lang="zh-CN" altLang="en-US" sz="2400" dirty="0" smtClean="0"/>
              <a:t> 在</a:t>
            </a:r>
            <a:r>
              <a:rPr lang="en-US" altLang="zh-CN" sz="2400" dirty="0"/>
              <a:t>Python</a:t>
            </a:r>
            <a:r>
              <a:rPr lang="zh-CN" altLang="en-US" sz="2400" dirty="0"/>
              <a:t>程序运行时临时修改模块搜索路径。</a:t>
            </a:r>
            <a:endParaRPr kumimoji="1" lang="en-US" altLang="zh-CN" sz="2400" dirty="0">
              <a:latin typeface="Microsoft YaHei Light" charset="-122"/>
              <a:ea typeface="Microsoft YaHei Light" charset="-122"/>
              <a:cs typeface="Microsoft YaHei Light" charset="-122"/>
            </a:endParaRPr>
          </a:p>
          <a:p>
            <a:endParaRPr kumimoji="1" lang="zh-CN" altLang="en-US" dirty="0"/>
          </a:p>
        </p:txBody>
      </p:sp>
      <p:pic>
        <p:nvPicPr>
          <p:cNvPr id="31" name="图片 30"/>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66785" y="2639041"/>
            <a:ext cx="9385300" cy="3352800"/>
          </a:xfrm>
          <a:prstGeom prst="rect">
            <a:avLst/>
          </a:prstGeom>
        </p:spPr>
      </p:pic>
      <p:pic>
        <p:nvPicPr>
          <p:cNvPr id="30" name="图片 2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359696" y="2639041"/>
            <a:ext cx="9347200" cy="3568700"/>
          </a:xfrm>
          <a:prstGeom prst="rect">
            <a:avLst/>
          </a:prstGeom>
        </p:spPr>
      </p:pic>
      <p:sp>
        <p:nvSpPr>
          <p:cNvPr id="29" name="矩形 28"/>
          <p:cNvSpPr/>
          <p:nvPr/>
        </p:nvSpPr>
        <p:spPr>
          <a:xfrm>
            <a:off x="3575720" y="5926927"/>
            <a:ext cx="744488" cy="280814"/>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 xmlns:p14="http://schemas.microsoft.com/office/powerpoint/2010/main" val="26134978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6621701" cy="4068452"/>
          </a:xfrm>
        </p:spPr>
        <p:txBody>
          <a:bodyPr>
            <a:normAutofit/>
          </a:bodyPr>
          <a:lstStyle/>
          <a:p>
            <a:pPr>
              <a:lnSpc>
                <a:spcPct val="150000"/>
              </a:lnSpc>
            </a:pPr>
            <a:r>
              <a:rPr kumimoji="1" lang="zh-CN" altLang="en-US" sz="2400" dirty="0" smtClean="0"/>
              <a:t>我们将使用</a:t>
            </a:r>
            <a:r>
              <a:rPr kumimoji="1" lang="zh-CN" altLang="en-US" sz="2400" dirty="0"/>
              <a:t>一份包含</a:t>
            </a:r>
            <a:r>
              <a:rPr kumimoji="1" lang="en-US" altLang="zh-CN" sz="2400" dirty="0"/>
              <a:t>5000</a:t>
            </a:r>
            <a:r>
              <a:rPr kumimoji="1" lang="zh-CN" altLang="en-US" sz="2400" dirty="0"/>
              <a:t>个样本的美国高中生社交网络信息数据集</a:t>
            </a:r>
            <a:r>
              <a:rPr kumimoji="1" lang="zh-CN" altLang="en-US" sz="2400" dirty="0" smtClean="0"/>
              <a:t>。</a:t>
            </a:r>
            <a:endParaRPr kumimoji="1" lang="en-US" altLang="zh-CN" sz="2400" dirty="0" smtClean="0"/>
          </a:p>
          <a:p>
            <a:pPr>
              <a:lnSpc>
                <a:spcPct val="150000"/>
              </a:lnSpc>
            </a:pPr>
            <a:r>
              <a:rPr kumimoji="1" lang="zh-CN" altLang="en-US" sz="2400" dirty="0" smtClean="0"/>
              <a:t>数据</a:t>
            </a:r>
            <a:r>
              <a:rPr kumimoji="1" lang="zh-CN" altLang="en-US" sz="2400" dirty="0"/>
              <a:t>均采样于</a:t>
            </a:r>
            <a:r>
              <a:rPr kumimoji="1" lang="en-US" altLang="zh-CN" sz="2400" dirty="0"/>
              <a:t>2006</a:t>
            </a:r>
            <a:r>
              <a:rPr kumimoji="1" lang="zh-CN" altLang="en-US" sz="2400" dirty="0"/>
              <a:t>年，对应于高中四年级的毕业生。每个样本包含</a:t>
            </a:r>
            <a:r>
              <a:rPr kumimoji="1" lang="en-US" altLang="zh-CN" sz="2400" dirty="0"/>
              <a:t>40</a:t>
            </a:r>
            <a:r>
              <a:rPr kumimoji="1" lang="zh-CN" altLang="en-US" sz="2400" dirty="0"/>
              <a:t>个变量，</a:t>
            </a:r>
            <a:r>
              <a:rPr kumimoji="1" lang="zh-CN" altLang="en-US" sz="2400" dirty="0" smtClean="0"/>
              <a:t>其中</a:t>
            </a:r>
            <a:r>
              <a:rPr kumimoji="1" lang="en-US" altLang="zh-CN" sz="2400" dirty="0" smtClean="0"/>
              <a:t>"</a:t>
            </a:r>
            <a:r>
              <a:rPr kumimoji="1" lang="en-US" altLang="zh-CN" sz="2400" dirty="0" err="1">
                <a:latin typeface="Monaco"/>
              </a:rPr>
              <a:t>gradyear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gender</a:t>
            </a:r>
            <a:r>
              <a:rPr kumimoji="1" lang="en-US" altLang="zh-CN" sz="2400" dirty="0" smtClean="0"/>
              <a:t>"</a:t>
            </a:r>
            <a:r>
              <a:rPr kumimoji="1" lang="zh-CN" altLang="en-US" sz="2400" dirty="0" smtClean="0"/>
              <a:t>、</a:t>
            </a:r>
            <a:r>
              <a:rPr kumimoji="1" lang="en-US" altLang="zh-CN" sz="2400" dirty="0" smtClean="0"/>
              <a:t>"</a:t>
            </a:r>
            <a:r>
              <a:rPr kumimoji="1" lang="en-US" altLang="zh-CN" sz="2400" dirty="0">
                <a:latin typeface="Monaco"/>
              </a:rPr>
              <a:t>age</a:t>
            </a:r>
            <a:r>
              <a:rPr kumimoji="1" lang="en-US" altLang="zh-CN" sz="2400" dirty="0" smtClean="0"/>
              <a:t>"</a:t>
            </a:r>
            <a:r>
              <a:rPr kumimoji="1" lang="zh-CN" altLang="en-US" sz="2400" dirty="0" smtClean="0"/>
              <a:t>和</a:t>
            </a:r>
            <a:r>
              <a:rPr kumimoji="1" lang="en-US" altLang="zh-CN" sz="2400" dirty="0" smtClean="0"/>
              <a:t>"</a:t>
            </a:r>
            <a:r>
              <a:rPr kumimoji="1" lang="en-US" altLang="zh-CN" sz="2400" dirty="0">
                <a:latin typeface="Monaco"/>
              </a:rPr>
              <a:t>friends</a:t>
            </a:r>
            <a:r>
              <a:rPr kumimoji="1" lang="en-US" altLang="zh-CN" sz="2400" dirty="0" smtClean="0"/>
              <a:t>"</a:t>
            </a:r>
            <a:r>
              <a:rPr kumimoji="1" lang="zh-CN" altLang="en-US" sz="2400" dirty="0" smtClean="0"/>
              <a:t>四</a:t>
            </a:r>
            <a:r>
              <a:rPr kumimoji="1" lang="zh-CN" altLang="en-US" sz="2400" dirty="0"/>
              <a:t>个变量分别代表毕业生的毕业年份、性别、年龄和好友数</a:t>
            </a:r>
            <a:r>
              <a:rPr kumimoji="1" lang="zh-CN" altLang="en-US" sz="2400" dirty="0" smtClean="0"/>
              <a:t>。</a:t>
            </a: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01077" y="1380068"/>
            <a:ext cx="4677796" cy="4389192"/>
          </a:xfrm>
          <a:prstGeom prst="rect">
            <a:avLst/>
          </a:prstGeom>
        </p:spPr>
      </p:pic>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csv</a:t>
            </a:r>
            <a:r>
              <a:rPr lang="zh-CN" altLang="en-US" sz="3200" b="1" dirty="0" smtClean="0">
                <a:solidFill>
                  <a:srgbClr val="942124"/>
                </a:solidFill>
                <a:latin typeface="Microsoft YaHei Light" charset="-122"/>
                <a:ea typeface="Microsoft YaHei Light" charset="-122"/>
                <a:cs typeface="Microsoft YaHei Light" charset="-122"/>
              </a:rPr>
              <a:t>模块导入数据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Tree>
    <p:extLst>
      <p:ext uri="{BB962C8B-B14F-4D97-AF65-F5344CB8AC3E}">
        <p14:creationId xmlns="" xmlns:p14="http://schemas.microsoft.com/office/powerpoint/2010/main" val="8825399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352" y="1700808"/>
            <a:ext cx="6621701" cy="4068452"/>
          </a:xfrm>
        </p:spPr>
        <p:txBody>
          <a:bodyPr>
            <a:normAutofit/>
          </a:bodyPr>
          <a:lstStyle/>
          <a:p>
            <a:pPr>
              <a:lnSpc>
                <a:spcPct val="150000"/>
              </a:lnSpc>
            </a:pPr>
            <a:r>
              <a:rPr kumimoji="1" lang="zh-CN" altLang="en-US" sz="2400" dirty="0" smtClean="0"/>
              <a:t>其余</a:t>
            </a:r>
            <a:r>
              <a:rPr kumimoji="1" lang="en-US" altLang="zh-CN" sz="2400" dirty="0"/>
              <a:t>36</a:t>
            </a:r>
            <a:r>
              <a:rPr kumimoji="1" lang="zh-CN" altLang="en-US" sz="2400" dirty="0"/>
              <a:t>个变量代表了</a:t>
            </a:r>
            <a:r>
              <a:rPr kumimoji="1" lang="en-US" altLang="zh-CN" sz="2400" dirty="0"/>
              <a:t>36</a:t>
            </a:r>
            <a:r>
              <a:rPr kumimoji="1" lang="zh-CN" altLang="en-US" sz="2400" dirty="0"/>
              <a:t>个词语，这</a:t>
            </a:r>
            <a:r>
              <a:rPr kumimoji="1" lang="en-US" altLang="zh-CN" sz="2400" dirty="0"/>
              <a:t>36</a:t>
            </a:r>
            <a:r>
              <a:rPr kumimoji="1" lang="zh-CN" altLang="en-US" sz="2400" dirty="0"/>
              <a:t>个词语代表了毕业生的</a:t>
            </a:r>
            <a:r>
              <a:rPr kumimoji="1" lang="en-US" altLang="zh-CN" sz="2400" dirty="0"/>
              <a:t>5</a:t>
            </a:r>
            <a:r>
              <a:rPr kumimoji="1" lang="zh-CN" altLang="en-US" sz="2400" dirty="0"/>
              <a:t>大基本特征：课外活动、时尚、宗教、浪漫和反社会行为。每个词语变量的取值代表对应的词语在高中生的社交网络服务平台发布的消息中出现的频次。</a:t>
            </a:r>
            <a:endParaRPr kumimoji="1" lang="en-US" altLang="zh-CN" sz="2400" dirty="0"/>
          </a:p>
          <a:p>
            <a:pPr>
              <a:lnSpc>
                <a:spcPct val="150000"/>
              </a:lnSpc>
            </a:pPr>
            <a:endParaRPr kumimoji="1" lang="en-US" altLang="zh-CN" sz="2400" dirty="0" smtClean="0"/>
          </a:p>
        </p:txBody>
      </p:sp>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84753" y="32888"/>
            <a:ext cx="5207247" cy="6636472"/>
          </a:xfrm>
          <a:prstGeom prst="rect">
            <a:avLst/>
          </a:prstGeom>
        </p:spPr>
      </p:pic>
    </p:spTree>
    <p:extLst>
      <p:ext uri="{BB962C8B-B14F-4D97-AF65-F5344CB8AC3E}">
        <p14:creationId xmlns="" xmlns:p14="http://schemas.microsoft.com/office/powerpoint/2010/main" val="391298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971095"/>
            <a:ext cx="10945216" cy="4979290"/>
          </a:xfrm>
        </p:spPr>
        <p:txBody>
          <a:bodyPr>
            <a:normAutofit/>
          </a:bodyPr>
          <a:lstStyle/>
          <a:p>
            <a:pPr>
              <a:lnSpc>
                <a:spcPct val="150000"/>
              </a:lnSpc>
            </a:pPr>
            <a:r>
              <a:rPr lang="zh-CN" altLang="en-US" sz="2400" dirty="0" smtClean="0"/>
              <a:t>通过</a:t>
            </a:r>
            <a:r>
              <a:rPr lang="en-US" altLang="zh-CN" sz="2400" dirty="0" smtClean="0"/>
              <a:t>“csv”</a:t>
            </a:r>
            <a:r>
              <a:rPr lang="zh-CN" altLang="en-US" sz="2400" dirty="0" smtClean="0"/>
              <a:t>模块</a:t>
            </a:r>
            <a:r>
              <a:rPr lang="zh-CN" altLang="en-US" sz="2400" dirty="0"/>
              <a:t>导入数据集</a:t>
            </a:r>
            <a:r>
              <a:rPr lang="zh-CN" altLang="en-US" sz="2400" dirty="0" smtClean="0"/>
              <a:t>文件</a:t>
            </a:r>
            <a:r>
              <a:rPr lang="zh-CN" altLang="en-US" sz="2400" dirty="0"/>
              <a:t> </a:t>
            </a:r>
            <a:r>
              <a:rPr kumimoji="1" lang="en-US" altLang="zh-CN" sz="2400" dirty="0" err="1" smtClean="0">
                <a:latin typeface="Monaco"/>
              </a:rPr>
              <a:t>teenager_sns.csv</a:t>
            </a:r>
            <a:r>
              <a:rPr lang="zh-CN" altLang="en-US" sz="2400" dirty="0"/>
              <a:t> </a:t>
            </a:r>
            <a:r>
              <a:rPr lang="zh-CN" altLang="en-US" sz="2400" dirty="0" smtClean="0"/>
              <a:t>中</a:t>
            </a:r>
            <a:r>
              <a:rPr lang="zh-CN" altLang="en-US" sz="2400" dirty="0"/>
              <a:t>的</a:t>
            </a:r>
            <a:r>
              <a:rPr lang="zh-CN" altLang="en-US" sz="2400" dirty="0" smtClean="0"/>
              <a:t>数据</a:t>
            </a:r>
            <a:endParaRPr kumimoji="1" lang="en-US" altLang="zh-CN"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rotWithShape="1">
          <a:blip r:embed="rId3">
            <a:extLst>
              <a:ext uri="{BEBA8EAE-BF5A-486C-A8C5-ECC9F3942E4B}">
                <a14:imgProps xmlns="" xmlns:a14="http://schemas.microsoft.com/office/drawing/2010/main">
                  <a14:imgLayer r:embed="rId4">
                    <a14:imgEffect>
                      <a14:sharpenSoften amount="50000"/>
                    </a14:imgEffect>
                  </a14:imgLayer>
                </a14:imgProps>
              </a:ext>
              <a:ext uri="{28A0092B-C50C-407E-A947-70E740481C1C}">
                <a14:useLocalDpi xmlns="" xmlns:a14="http://schemas.microsoft.com/office/drawing/2010/main" val="0"/>
              </a:ext>
            </a:extLst>
          </a:blip>
          <a:srcRect b="4232"/>
          <a:stretch/>
        </p:blipFill>
        <p:spPr>
          <a:xfrm>
            <a:off x="427222" y="1846848"/>
            <a:ext cx="10898203" cy="4167726"/>
          </a:xfrm>
          <a:prstGeom prst="rect">
            <a:avLst/>
          </a:prstGeom>
        </p:spPr>
      </p:pic>
    </p:spTree>
    <p:extLst>
      <p:ext uri="{BB962C8B-B14F-4D97-AF65-F5344CB8AC3E}">
        <p14:creationId xmlns="" xmlns:p14="http://schemas.microsoft.com/office/powerpoint/2010/main" val="33559715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Autofit/>
          </a:bodyPr>
          <a:lstStyle/>
          <a:p>
            <a:pPr>
              <a:lnSpc>
                <a:spcPct val="150000"/>
              </a:lnSpc>
            </a:pPr>
            <a:r>
              <a:rPr lang="zh-CN" altLang="en-US" sz="2400" dirty="0"/>
              <a:t>读完数据后，我们得到一个二维</a:t>
            </a:r>
            <a:r>
              <a:rPr lang="zh-CN" altLang="en-US" sz="2400" dirty="0" smtClean="0"/>
              <a:t>列表</a:t>
            </a:r>
            <a:r>
              <a:rPr lang="en-US" altLang="zh-CN" sz="2400" dirty="0" smtClean="0"/>
              <a:t>"</a:t>
            </a:r>
            <a:r>
              <a:rPr kumimoji="1" lang="en-US" altLang="zh-CN" sz="2400" dirty="0" err="1">
                <a:latin typeface="Monaco"/>
              </a:rPr>
              <a:t>teenager_sns</a:t>
            </a:r>
            <a:r>
              <a:rPr lang="en-US" altLang="zh-CN" sz="2400" dirty="0" smtClean="0"/>
              <a:t>"</a:t>
            </a:r>
            <a:r>
              <a:rPr lang="zh-CN" altLang="en-US" sz="2400" dirty="0" smtClean="0"/>
              <a:t>，</a:t>
            </a:r>
            <a:r>
              <a:rPr lang="zh-CN" altLang="en-US" sz="2400" dirty="0"/>
              <a:t>列表中的一个元素为文件中的一行，第一个元素为变量名列表，之后的一个元素对应着一个样本。我们以第一个元素和第二个元素为例</a:t>
            </a:r>
            <a:r>
              <a:rPr lang="zh-CN" altLang="en-US" sz="2400" dirty="0" smtClean="0"/>
              <a:t>：</a:t>
            </a:r>
            <a:endParaRPr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a:t>我们发现所有的变量值都为字符型，所以在后面的分析中需要对数据进行类型转换</a:t>
            </a:r>
            <a:r>
              <a:rPr kumimoji="1" lang="zh-CN" altLang="en-US" sz="2400" dirty="0" smtClean="0"/>
              <a:t>。在</a:t>
            </a:r>
            <a:r>
              <a:rPr kumimoji="1" lang="zh-CN" altLang="en-US" sz="2400" dirty="0"/>
              <a:t>导入数据之后，我们首先要做的事情就是初探我们的数据</a:t>
            </a:r>
            <a:r>
              <a:rPr kumimoji="1" lang="zh-CN" altLang="en-US" sz="2400" dirty="0" smtClean="0"/>
              <a:t>。</a:t>
            </a:r>
            <a:endParaRPr kumimoji="1" lang="zh-CN" altLang="en-US" sz="2400" dirty="0"/>
          </a:p>
        </p:txBody>
      </p:sp>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a:latin typeface="Monaco"/>
            </a:endParaRPr>
          </a:p>
        </p:txBody>
      </p:sp>
      <p:pic>
        <p:nvPicPr>
          <p:cNvPr id="4" name="图片 3"/>
          <p:cNvPicPr>
            <a:picLocks noChangeAspect="1"/>
          </p:cNvPicPr>
          <p:nvPr/>
        </p:nvPicPr>
        <p:blipFill rotWithShape="1">
          <a:blip r:embed="rId3">
            <a:extLst>
              <a:ext uri="{28A0092B-C50C-407E-A947-70E740481C1C}">
                <a14:useLocalDpi xmlns="" xmlns:a14="http://schemas.microsoft.com/office/drawing/2010/main" val="0"/>
              </a:ext>
            </a:extLst>
          </a:blip>
          <a:srcRect r="41158"/>
          <a:stretch/>
        </p:blipFill>
        <p:spPr>
          <a:xfrm>
            <a:off x="520287" y="3140968"/>
            <a:ext cx="8532901" cy="1872208"/>
          </a:xfrm>
          <a:prstGeom prst="rect">
            <a:avLst/>
          </a:prstGeom>
        </p:spPr>
      </p:pic>
    </p:spTree>
    <p:extLst>
      <p:ext uri="{BB962C8B-B14F-4D97-AF65-F5344CB8AC3E}">
        <p14:creationId xmlns="" xmlns:p14="http://schemas.microsoft.com/office/powerpoint/2010/main" val="34726178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80" y="2132856"/>
            <a:ext cx="12014200" cy="2184400"/>
          </a:xfrm>
          <a:prstGeom prst="rect">
            <a:avLst/>
          </a:prstGeom>
        </p:spPr>
      </p:pic>
    </p:spTree>
    <p:extLst>
      <p:ext uri="{BB962C8B-B14F-4D97-AF65-F5344CB8AC3E}">
        <p14:creationId xmlns="" xmlns:p14="http://schemas.microsoft.com/office/powerpoint/2010/main" val="40920043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360860"/>
            <a:ext cx="11205526"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接下来，我们来分析一下数据集中</a:t>
            </a:r>
            <a:r>
              <a:rPr kumimoji="1" lang="zh-CN" altLang="en-US" sz="2400" dirty="0" smtClean="0"/>
              <a:t>的</a:t>
            </a:r>
            <a:r>
              <a:rPr kumimoji="1" lang="zh-CN" altLang="en-US" sz="2400" dirty="0"/>
              <a:t> </a:t>
            </a:r>
            <a:r>
              <a:rPr kumimoji="1" lang="en-US" altLang="zh-CN" sz="2400" dirty="0" smtClean="0">
                <a:latin typeface="Monaco" charset="0"/>
                <a:ea typeface="Monaco" charset="0"/>
                <a:cs typeface="Monaco" charset="0"/>
              </a:rPr>
              <a:t>age</a:t>
            </a:r>
            <a:r>
              <a:rPr kumimoji="1" lang="zh-CN" altLang="en-US" sz="2400" dirty="0" smtClean="0"/>
              <a:t> 变量</a:t>
            </a:r>
            <a:r>
              <a:rPr kumimoji="1" lang="zh-CN" altLang="en-US" sz="2400" dirty="0"/>
              <a:t>，看看美国高中毕业生的年龄特征。为了得到完整</a:t>
            </a:r>
            <a:r>
              <a:rPr kumimoji="1" lang="zh-CN" altLang="en-US" sz="2400" dirty="0" smtClean="0"/>
              <a:t>的</a:t>
            </a:r>
            <a:r>
              <a:rPr kumimoji="1" lang="zh-CN" altLang="en-US" sz="2400" dirty="0"/>
              <a:t> </a:t>
            </a:r>
            <a:r>
              <a:rPr kumimoji="1" lang="en-US" altLang="zh-CN" sz="2600" dirty="0" smtClean="0">
                <a:latin typeface="Monaco"/>
              </a:rPr>
              <a:t>age</a:t>
            </a:r>
            <a:r>
              <a:rPr kumimoji="1" lang="zh-CN" altLang="en-US" sz="2400" dirty="0" smtClean="0"/>
              <a:t> 列表</a:t>
            </a:r>
            <a:r>
              <a:rPr kumimoji="1" lang="zh-CN" altLang="en-US" sz="2400" dirty="0"/>
              <a:t>，我们使用了以下方式</a:t>
            </a:r>
            <a:r>
              <a:rPr kumimoji="1" lang="zh-CN" altLang="en-US" sz="2400" dirty="0" smtClean="0"/>
              <a:t>：</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r="23154"/>
          <a:stretch/>
        </p:blipFill>
        <p:spPr>
          <a:xfrm>
            <a:off x="651114" y="2829170"/>
            <a:ext cx="11374326" cy="2560517"/>
          </a:xfrm>
          <a:prstGeom prst="rect">
            <a:avLst/>
          </a:prstGeom>
        </p:spPr>
      </p:pic>
    </p:spTree>
    <p:extLst>
      <p:ext uri="{BB962C8B-B14F-4D97-AF65-F5344CB8AC3E}">
        <p14:creationId xmlns="" xmlns:p14="http://schemas.microsoft.com/office/powerpoint/2010/main" val="38601583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02465" y="1700808"/>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我们先来看看缺失值的占比</a:t>
            </a:r>
            <a:r>
              <a:rPr kumimoji="1" lang="zh-CN" altLang="en-US" sz="2400" dirty="0" smtClean="0"/>
              <a:t>情况</a:t>
            </a:r>
            <a:endParaRPr kumimoji="1" lang="zh-CN" altLang="en-US" sz="2400" dirty="0"/>
          </a:p>
        </p:txBody>
      </p:sp>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r="22009"/>
          <a:stretch/>
        </p:blipFill>
        <p:spPr>
          <a:xfrm>
            <a:off x="893540" y="2831336"/>
            <a:ext cx="12159783" cy="2829912"/>
          </a:xfrm>
          <a:prstGeom prst="rect">
            <a:avLst/>
          </a:prstGeom>
        </p:spPr>
      </p:pic>
    </p:spTree>
    <p:extLst>
      <p:ext uri="{BB962C8B-B14F-4D97-AF65-F5344CB8AC3E}">
        <p14:creationId xmlns="" xmlns:p14="http://schemas.microsoft.com/office/powerpoint/2010/main" val="23488546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892301"/>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计算得到的缺失值占比为</a:t>
            </a:r>
            <a:r>
              <a:rPr kumimoji="1" lang="en-US" altLang="zh-CN" sz="2400" dirty="0"/>
              <a:t>0.1602</a:t>
            </a:r>
            <a:r>
              <a:rPr kumimoji="1" lang="zh-CN" altLang="en-US" sz="2400" dirty="0"/>
              <a:t>，也就是说，大约每</a:t>
            </a:r>
            <a:r>
              <a:rPr kumimoji="1" lang="en-US" altLang="zh-CN" sz="2400" dirty="0"/>
              <a:t>5</a:t>
            </a:r>
            <a:r>
              <a:rPr kumimoji="1" lang="zh-CN" altLang="en-US" sz="2400" dirty="0"/>
              <a:t>个样本里就有一个样本有缺失值，这样的占比还是比较大的，所以我们不能直接删除存在缺失值的样本，直接删除会影响数据的客观性和结果的准确性。</a:t>
            </a:r>
          </a:p>
          <a:p>
            <a:pPr>
              <a:lnSpc>
                <a:spcPct val="150000"/>
              </a:lnSpc>
            </a:pPr>
            <a:endParaRPr kumimoji="1" lang="zh-CN" altLang="en-US" sz="2400" dirty="0"/>
          </a:p>
          <a:p>
            <a:pPr>
              <a:lnSpc>
                <a:spcPct val="150000"/>
              </a:lnSpc>
            </a:pPr>
            <a:r>
              <a:rPr kumimoji="1" lang="zh-CN" altLang="en-US" sz="2400" dirty="0"/>
              <a:t>一种非常合理的方式是使用均值对缺失值进行填补</a:t>
            </a:r>
            <a:r>
              <a:rPr kumimoji="1" lang="zh-CN" altLang="en-US" sz="2400" dirty="0" smtClean="0"/>
              <a:t>。</a:t>
            </a:r>
            <a:endParaRPr kumimoji="1" lang="zh-CN" altLang="en-US" sz="2400" dirty="0"/>
          </a:p>
        </p:txBody>
      </p:sp>
    </p:spTree>
    <p:extLst>
      <p:ext uri="{BB962C8B-B14F-4D97-AF65-F5344CB8AC3E}">
        <p14:creationId xmlns="" xmlns:p14="http://schemas.microsoft.com/office/powerpoint/2010/main" val="110753806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缺失值处理</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628800"/>
            <a:ext cx="11133518" cy="549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下面，我们对数据集中的毕业生年龄进行分析，我们使用</a:t>
            </a:r>
            <a:r>
              <a:rPr kumimoji="1" lang="en-US" altLang="zh-CN" sz="2400" dirty="0"/>
              <a:t>Python</a:t>
            </a:r>
            <a:r>
              <a:rPr kumimoji="1" lang="zh-CN" altLang="en-US" sz="2400" dirty="0"/>
              <a:t>内置</a:t>
            </a:r>
            <a:r>
              <a:rPr kumimoji="1" lang="zh-CN" altLang="en-US" sz="2400" dirty="0" smtClean="0"/>
              <a:t>的</a:t>
            </a:r>
            <a:r>
              <a:rPr kumimoji="1" lang="zh-CN" altLang="en-US" sz="2400" dirty="0"/>
              <a:t> </a:t>
            </a:r>
            <a:r>
              <a:rPr kumimoji="1" lang="en-US" altLang="zh-CN" sz="2600" dirty="0" smtClean="0">
                <a:latin typeface="Monaco"/>
              </a:rPr>
              <a:t>max()</a:t>
            </a:r>
            <a:r>
              <a:rPr kumimoji="1" lang="zh-CN" altLang="en-US" sz="2600" dirty="0" smtClean="0">
                <a:latin typeface="Monaco"/>
              </a:rPr>
              <a:t> </a:t>
            </a:r>
            <a:r>
              <a:rPr kumimoji="1" lang="zh-CN" altLang="en-US" sz="2400" dirty="0" smtClean="0"/>
              <a:t>和</a:t>
            </a:r>
            <a:r>
              <a:rPr kumimoji="1" lang="zh-CN" altLang="en-US" sz="2400" dirty="0"/>
              <a:t> </a:t>
            </a:r>
            <a:r>
              <a:rPr kumimoji="1" lang="zh-CN" altLang="en-US" sz="2400" dirty="0" smtClean="0"/>
              <a:t> </a:t>
            </a:r>
            <a:r>
              <a:rPr kumimoji="1" lang="en-US" altLang="zh-CN" sz="2600" dirty="0" smtClean="0">
                <a:latin typeface="Monaco"/>
              </a:rPr>
              <a:t>min</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函数得到</a:t>
            </a:r>
            <a:r>
              <a:rPr kumimoji="1" lang="zh-CN" altLang="en-US" sz="2400" dirty="0"/>
              <a:t> </a:t>
            </a:r>
            <a:r>
              <a:rPr kumimoji="1" lang="en-US" altLang="zh-CN" sz="2600" dirty="0" err="1" smtClean="0">
                <a:latin typeface="Monaco"/>
              </a:rPr>
              <a:t>age_without_missing</a:t>
            </a:r>
            <a:r>
              <a:rPr kumimoji="1" lang="zh-CN" altLang="en-US" sz="2400" dirty="0"/>
              <a:t> </a:t>
            </a:r>
            <a:r>
              <a:rPr kumimoji="1" lang="zh-CN" altLang="en-US" sz="2400" dirty="0" smtClean="0"/>
              <a:t>中</a:t>
            </a:r>
            <a:r>
              <a:rPr kumimoji="1" lang="zh-CN" altLang="en-US" sz="2400" dirty="0"/>
              <a:t>的最大值和最小值</a:t>
            </a:r>
            <a:r>
              <a:rPr kumimoji="1" lang="zh-CN" altLang="en-US" sz="2400" dirty="0" smtClean="0"/>
              <a:t>：</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a:p>
          <a:p>
            <a:pPr>
              <a:lnSpc>
                <a:spcPct val="150000"/>
              </a:lnSpc>
            </a:pPr>
            <a:r>
              <a:rPr kumimoji="1" lang="zh-CN" altLang="en-US" sz="2400" dirty="0" smtClean="0"/>
              <a:t>这种</a:t>
            </a:r>
            <a:r>
              <a:rPr kumimoji="1" lang="zh-CN" altLang="en-US" sz="2400" dirty="0"/>
              <a:t>偏离变量实际范围的值称为异常值。我们将</a:t>
            </a:r>
            <a:r>
              <a:rPr kumimoji="1" lang="zh-CN" altLang="en-US" sz="2400" dirty="0" smtClean="0"/>
              <a:t>在类的部分对</a:t>
            </a:r>
            <a:r>
              <a:rPr kumimoji="1" lang="zh-CN" altLang="en-US" sz="2400" dirty="0"/>
              <a:t>异常值进行检测和处理。</a:t>
            </a: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r="35118"/>
          <a:stretch/>
        </p:blipFill>
        <p:spPr>
          <a:xfrm>
            <a:off x="625344" y="2924944"/>
            <a:ext cx="11087760" cy="2160240"/>
          </a:xfrm>
          <a:prstGeom prst="rect">
            <a:avLst/>
          </a:prstGeom>
        </p:spPr>
      </p:pic>
    </p:spTree>
    <p:extLst>
      <p:ext uri="{BB962C8B-B14F-4D97-AF65-F5344CB8AC3E}">
        <p14:creationId xmlns="" xmlns:p14="http://schemas.microsoft.com/office/powerpoint/2010/main" val="7773133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619268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816655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数据科学计算平台</a:t>
            </a:r>
            <a:r>
              <a:rPr lang="en-US" altLang="zh-CN" sz="2800" dirty="0" smtClean="0">
                <a:solidFill>
                  <a:prstClr val="white"/>
                </a:solidFill>
                <a:latin typeface="微软雅黑 Light" panose="020B0502040204020203" pitchFamily="34" charset="-122"/>
                <a:ea typeface="微软雅黑 Light" panose="020B0502040204020203" pitchFamily="34" charset="-122"/>
              </a:rPr>
              <a:t>——Anaconda</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1" name="内容占位符 1"/>
          <p:cNvSpPr txBox="1">
            <a:spLocks/>
          </p:cNvSpPr>
          <p:nvPr/>
        </p:nvSpPr>
        <p:spPr>
          <a:xfrm>
            <a:off x="236209" y="1700808"/>
            <a:ext cx="5616624" cy="5157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a:t>
            </a:r>
            <a:r>
              <a:rPr lang="en-US" altLang="zh-CN" sz="2400" dirty="0" smtClean="0"/>
              <a:t>leading </a:t>
            </a:r>
            <a:r>
              <a:rPr lang="en-US" altLang="zh-CN" sz="2400" dirty="0"/>
              <a:t>open data science platform powered by </a:t>
            </a:r>
            <a:r>
              <a:rPr lang="en-US" altLang="zh-CN" sz="2400" dirty="0" smtClean="0"/>
              <a:t>Python</a:t>
            </a:r>
          </a:p>
          <a:p>
            <a:pPr>
              <a:lnSpc>
                <a:spcPct val="150000"/>
              </a:lnSpc>
            </a:pPr>
            <a:r>
              <a:rPr lang="zh-CN" altLang="en-US" sz="2400" dirty="0" smtClean="0"/>
              <a:t>自动配置</a:t>
            </a:r>
            <a:r>
              <a:rPr lang="en-US" altLang="zh-CN" sz="2400" dirty="0" smtClean="0"/>
              <a:t>Python</a:t>
            </a:r>
            <a:r>
              <a:rPr lang="zh-CN" altLang="en-US" sz="2400" dirty="0"/>
              <a:t>环境，下载并安装</a:t>
            </a:r>
            <a:r>
              <a:rPr lang="en-US" altLang="zh-CN" sz="2400" dirty="0" err="1"/>
              <a:t>Jupyter</a:t>
            </a:r>
            <a:r>
              <a:rPr lang="en-US" altLang="zh-CN" sz="2400" dirty="0"/>
              <a:t> Notebook</a:t>
            </a:r>
            <a:r>
              <a:rPr lang="zh-CN" altLang="en-US" sz="2400" dirty="0"/>
              <a:t>、</a:t>
            </a:r>
            <a:r>
              <a:rPr lang="en-US" altLang="zh-CN" sz="2400" dirty="0" err="1"/>
              <a:t>qtconsole</a:t>
            </a:r>
            <a:r>
              <a:rPr lang="zh-CN" altLang="en-US" sz="2400" dirty="0"/>
              <a:t>和集成开发</a:t>
            </a:r>
            <a:r>
              <a:rPr lang="zh-CN" altLang="en-US" sz="2400" dirty="0" smtClean="0"/>
              <a:t>环境</a:t>
            </a:r>
            <a:r>
              <a:rPr lang="en-US" altLang="zh-CN" sz="2400" dirty="0" err="1"/>
              <a:t>S</a:t>
            </a:r>
            <a:r>
              <a:rPr lang="en-US" altLang="zh-CN" sz="2400" dirty="0" err="1" smtClean="0"/>
              <a:t>pyder</a:t>
            </a:r>
            <a:endParaRPr lang="en-US" altLang="zh-CN" sz="2400" dirty="0" smtClean="0"/>
          </a:p>
          <a:p>
            <a:pPr>
              <a:lnSpc>
                <a:spcPct val="150000"/>
              </a:lnSpc>
            </a:pPr>
            <a:r>
              <a:rPr lang="zh-CN" altLang="en-US" sz="2400" dirty="0" smtClean="0"/>
              <a:t>包管理器 </a:t>
            </a:r>
            <a:r>
              <a:rPr lang="en-US" altLang="zh-CN" sz="2400" dirty="0" err="1" smtClean="0"/>
              <a:t>conda</a:t>
            </a:r>
            <a:endParaRPr lang="en-US" altLang="zh-CN" sz="2400" dirty="0" smtClean="0"/>
          </a:p>
          <a:p>
            <a:pPr>
              <a:lnSpc>
                <a:spcPct val="150000"/>
              </a:lnSpc>
            </a:pPr>
            <a:endParaRPr kumimoji="1" lang="zh-CN" altLang="en-US" sz="2400" dirty="0"/>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852833" y="1716119"/>
            <a:ext cx="6192078" cy="3870049"/>
          </a:xfrm>
          <a:prstGeom prst="rect">
            <a:avLst/>
          </a:prstGeom>
        </p:spPr>
      </p:pic>
      <p:sp>
        <p:nvSpPr>
          <p:cNvPr id="3" name="日期占位符 2"/>
          <p:cNvSpPr>
            <a:spLocks noGrp="1"/>
          </p:cNvSpPr>
          <p:nvPr>
            <p:ph type="dt" sz="half" idx="10"/>
          </p:nvPr>
        </p:nvSpPr>
        <p:spPr/>
        <p:txBody>
          <a:bodyPr/>
          <a:lstStyle/>
          <a:p>
            <a:fld id="{59ED44FF-3E13-40C0-BB43-BA3E5C70CF7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a:t>
            </a:fld>
            <a:endParaRPr lang="zh-CN" altLang="en-US"/>
          </a:p>
        </p:txBody>
      </p:sp>
    </p:spTree>
    <p:extLst>
      <p:ext uri="{BB962C8B-B14F-4D97-AF65-F5344CB8AC3E}">
        <p14:creationId xmlns="" xmlns:p14="http://schemas.microsoft.com/office/powerpoint/2010/main" val="24750289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a:t>
            </a:r>
            <a:r>
              <a:rPr lang="en-US" altLang="zh-CN" sz="3200" b="1" dirty="0" smtClean="0">
                <a:solidFill>
                  <a:srgbClr val="942124"/>
                </a:solidFill>
                <a:latin typeface="Monaco" charset="0"/>
                <a:ea typeface="Monaco" charset="0"/>
                <a:cs typeface="Monaco" charset="0"/>
              </a:rPr>
              <a:t>pandas</a:t>
            </a:r>
            <a:r>
              <a:rPr lang="zh-CN" altLang="en-US" sz="3200" b="1" dirty="0" smtClean="0">
                <a:solidFill>
                  <a:srgbClr val="942124"/>
                </a:solidFill>
                <a:latin typeface="Microsoft YaHei Light" charset="-122"/>
                <a:ea typeface="Microsoft YaHei Light" charset="-122"/>
                <a:cs typeface="Microsoft YaHei Light" charset="-122"/>
              </a:rPr>
              <a:t>导入数据</a:t>
            </a:r>
            <a:endParaRPr lang="en-US" altLang="zh-CN" sz="3200" b="1" dirty="0" smtClean="0">
              <a:solidFill>
                <a:srgbClr val="942124"/>
              </a:solidFill>
              <a:latin typeface="Microsoft YaHei Light" charset="-122"/>
              <a:ea typeface="Microsoft YaHei Light" charset="-122"/>
              <a:cs typeface="Microsoft YaHei Light" charset="-122"/>
            </a:endParaRPr>
          </a:p>
        </p:txBody>
      </p:sp>
      <p:sp>
        <p:nvSpPr>
          <p:cNvPr id="5" name="内容占位符 4"/>
          <p:cNvSpPr>
            <a:spLocks noGrp="1"/>
          </p:cNvSpPr>
          <p:nvPr>
            <p:ph idx="1"/>
          </p:nvPr>
        </p:nvSpPr>
        <p:spPr>
          <a:xfrm>
            <a:off x="838200" y="1628800"/>
            <a:ext cx="10515600" cy="1440160"/>
          </a:xfrm>
        </p:spPr>
        <p:txBody>
          <a:bodyPr>
            <a:normAutofit/>
          </a:bodyPr>
          <a:lstStyle/>
          <a:p>
            <a:r>
              <a:rPr kumimoji="1" lang="zh-CN" altLang="en-US" sz="2400" dirty="0" smtClean="0"/>
              <a:t>利用</a:t>
            </a:r>
            <a:r>
              <a:rPr kumimoji="1" lang="en-US" altLang="zh-CN" sz="2400" dirty="0" smtClean="0">
                <a:latin typeface="Monaco" charset="0"/>
                <a:ea typeface="Monaco" charset="0"/>
                <a:cs typeface="Monaco" charset="0"/>
              </a:rPr>
              <a:t>pandas</a:t>
            </a:r>
            <a:r>
              <a:rPr kumimoji="1" lang="zh-CN" altLang="en-US" sz="2400" dirty="0" smtClean="0"/>
              <a:t>将数据存入一个</a:t>
            </a:r>
            <a:r>
              <a:rPr kumimoji="1" lang="en-US" altLang="zh-CN" sz="2400" dirty="0" err="1" smtClean="0">
                <a:latin typeface="Monaco" charset="0"/>
                <a:ea typeface="Monaco" charset="0"/>
                <a:cs typeface="Monaco" charset="0"/>
              </a:rPr>
              <a:t>DataFrame</a:t>
            </a:r>
            <a:r>
              <a:rPr kumimoji="1" lang="zh-CN" altLang="en-US" sz="2400" dirty="0" smtClean="0"/>
              <a:t>数据结构中</a:t>
            </a:r>
            <a:endParaRPr kumimoji="1" lang="zh-CN" altLang="en-US" sz="2400" dirty="0"/>
          </a:p>
        </p:txBody>
      </p:sp>
      <p:pic>
        <p:nvPicPr>
          <p:cNvPr id="8" name="图片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85580" y="2312140"/>
            <a:ext cx="7416800" cy="4038600"/>
          </a:xfrm>
          <a:prstGeom prst="rect">
            <a:avLst/>
          </a:prstGeom>
        </p:spPr>
      </p:pic>
    </p:spTree>
    <p:extLst>
      <p:ext uri="{BB962C8B-B14F-4D97-AF65-F5344CB8AC3E}">
        <p14:creationId xmlns="" xmlns:p14="http://schemas.microsoft.com/office/powerpoint/2010/main" val="1459837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得到了一</a:t>
            </a:r>
            <a:r>
              <a:rPr kumimoji="1" lang="zh-CN" altLang="en-US" sz="2400" dirty="0"/>
              <a:t>个</a:t>
            </a:r>
            <a:r>
              <a:rPr kumimoji="1" lang="en-US" altLang="zh-CN" sz="2400" dirty="0">
                <a:latin typeface="Monaco"/>
              </a:rPr>
              <a:t>pandas</a:t>
            </a:r>
            <a:r>
              <a:rPr kumimoji="1" lang="zh-CN" altLang="en-US" sz="2400" dirty="0"/>
              <a:t>内置的</a:t>
            </a:r>
            <a:r>
              <a:rPr kumimoji="1" lang="en-US" altLang="zh-CN" sz="2400" dirty="0" err="1">
                <a:latin typeface="Monaco"/>
              </a:rPr>
              <a:t>DataFrame</a:t>
            </a:r>
            <a:r>
              <a:rPr kumimoji="1" lang="zh-CN" altLang="en-US" sz="2400" dirty="0"/>
              <a:t>类的</a:t>
            </a:r>
            <a:r>
              <a:rPr kumimoji="1" lang="zh-CN" altLang="en-US" sz="2400" dirty="0" smtClean="0"/>
              <a:t>实例</a:t>
            </a:r>
            <a:endParaRPr kumimoji="1" lang="en-US" altLang="zh-CN" sz="2400" dirty="0" smtClean="0"/>
          </a:p>
          <a:p>
            <a:endParaRPr kumimoji="1" lang="en-US" altLang="zh-CN" sz="2400" dirty="0"/>
          </a:p>
          <a:p>
            <a:endParaRPr kumimoji="1" lang="en-US" altLang="zh-CN" sz="2400" dirty="0" smtClean="0"/>
          </a:p>
          <a:p>
            <a:endParaRPr kumimoji="1" lang="en-US" altLang="zh-CN" sz="2400" dirty="0"/>
          </a:p>
          <a:p>
            <a:r>
              <a:rPr kumimoji="1" lang="zh-CN" altLang="en-US" sz="2400" dirty="0" smtClean="0"/>
              <a:t>提取</a:t>
            </a:r>
            <a:r>
              <a:rPr kumimoji="1" lang="en-US" altLang="zh-CN" sz="2400" dirty="0" smtClean="0">
                <a:latin typeface="Monaco" charset="0"/>
                <a:ea typeface="Monaco" charset="0"/>
                <a:cs typeface="Monaco" charset="0"/>
              </a:rPr>
              <a:t>age</a:t>
            </a:r>
            <a:r>
              <a:rPr kumimoji="1" lang="zh-CN" altLang="en-US" sz="2400" dirty="0" smtClean="0"/>
              <a:t>列，并得到其描述统计信息</a:t>
            </a:r>
            <a:endParaRPr kumimoji="1" lang="en-US" altLang="zh-CN" sz="2400" dirty="0" smtClean="0"/>
          </a:p>
          <a:p>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43033" y="1842116"/>
            <a:ext cx="9289033" cy="940057"/>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243032" y="3702486"/>
            <a:ext cx="8669391" cy="2621672"/>
          </a:xfrm>
          <a:prstGeom prst="rect">
            <a:avLst/>
          </a:prstGeom>
        </p:spPr>
      </p:pic>
    </p:spTree>
    <p:extLst>
      <p:ext uri="{BB962C8B-B14F-4D97-AF65-F5344CB8AC3E}">
        <p14:creationId xmlns="" xmlns:p14="http://schemas.microsoft.com/office/powerpoint/2010/main" val="15993286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smtClean="0">
                <a:latin typeface="Monaco" charset="0"/>
                <a:ea typeface="Monaco" charset="0"/>
                <a:cs typeface="Monaco" charset="0"/>
              </a:rPr>
              <a:t>mean()</a:t>
            </a:r>
            <a:r>
              <a:rPr kumimoji="1" lang="zh-CN" altLang="en-US" sz="2400" dirty="0" smtClean="0">
                <a:latin typeface="Microsoft YaHei Light" charset="-122"/>
                <a:ea typeface="Microsoft YaHei Light" charset="-122"/>
                <a:cs typeface="Microsoft YaHei Light" charset="-122"/>
              </a:rPr>
              <a:t>和</a:t>
            </a:r>
            <a:r>
              <a:rPr kumimoji="1" lang="en-US" altLang="zh-CN" sz="2400" dirty="0" err="1" smtClean="0">
                <a:latin typeface="Monaco" charset="0"/>
                <a:ea typeface="Monaco" charset="0"/>
                <a:cs typeface="Monaco" charset="0"/>
              </a:rPr>
              <a:t>fillna</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方法进行缺失值填补</a:t>
            </a:r>
            <a:endParaRPr kumimoji="1" lang="en-US" altLang="zh-CN" sz="2400" dirty="0"/>
          </a:p>
          <a:p>
            <a:endParaRPr kumimoji="1" lang="en-US" altLang="zh-CN" sz="2400" dirty="0" smtClean="0"/>
          </a:p>
          <a:p>
            <a:endParaRPr kumimoji="1" lang="zh-CN" altLang="en-US" sz="2400" dirty="0"/>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1923"/>
          <a:stretch/>
        </p:blipFill>
        <p:spPr>
          <a:xfrm>
            <a:off x="1415480" y="1988840"/>
            <a:ext cx="8206746" cy="3672408"/>
          </a:xfrm>
          <a:prstGeom prst="rect">
            <a:avLst/>
          </a:prstGeom>
        </p:spPr>
      </p:pic>
    </p:spTree>
    <p:extLst>
      <p:ext uri="{BB962C8B-B14F-4D97-AF65-F5344CB8AC3E}">
        <p14:creationId xmlns="" xmlns:p14="http://schemas.microsoft.com/office/powerpoint/2010/main" val="30895674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953786" y="1232704"/>
            <a:ext cx="10515600" cy="5625295"/>
          </a:xfrm>
        </p:spPr>
        <p:txBody>
          <a:bodyPr>
            <a:normAutofit/>
          </a:bodyPr>
          <a:lstStyle/>
          <a:p>
            <a:r>
              <a:rPr kumimoji="1" lang="zh-CN" altLang="en-US" sz="2400" dirty="0" smtClean="0"/>
              <a:t>使用</a:t>
            </a:r>
            <a:r>
              <a:rPr kumimoji="1" lang="en-US" altLang="zh-CN" sz="2400" dirty="0" smtClean="0">
                <a:latin typeface="Monaco" charset="0"/>
                <a:ea typeface="Monaco" charset="0"/>
                <a:cs typeface="Monaco" charset="0"/>
              </a:rPr>
              <a:t>pandas</a:t>
            </a:r>
            <a:r>
              <a:rPr kumimoji="1" lang="zh-CN" altLang="en-US" sz="2400" dirty="0" smtClean="0"/>
              <a:t>内置的</a:t>
            </a:r>
            <a:r>
              <a:rPr kumimoji="1" lang="en-US" altLang="zh-CN" sz="2400" dirty="0" err="1" smtClean="0">
                <a:latin typeface="Monaco" charset="0"/>
                <a:ea typeface="Monaco" charset="0"/>
                <a:cs typeface="Monaco" charset="0"/>
              </a:rPr>
              <a:t>hist</a:t>
            </a:r>
            <a:r>
              <a:rPr kumimoji="1" lang="en-US" altLang="zh-CN" sz="2400" dirty="0" smtClean="0">
                <a:latin typeface="Monaco" charset="0"/>
                <a:ea typeface="Monaco" charset="0"/>
                <a:cs typeface="Monaco" charset="0"/>
              </a:rPr>
              <a:t>()</a:t>
            </a:r>
            <a:r>
              <a:rPr kumimoji="1" lang="zh-CN" altLang="en-US" sz="2400" dirty="0" smtClean="0">
                <a:latin typeface="Microsoft YaHei Light" charset="-122"/>
                <a:ea typeface="Microsoft YaHei Light" charset="-122"/>
                <a:cs typeface="Microsoft YaHei Light" charset="-122"/>
              </a:rPr>
              <a:t> 方法画出缺失值填补后的年龄分布图</a:t>
            </a:r>
            <a:endParaRPr kumimoji="1" lang="en-US" altLang="zh-CN" sz="2400" dirty="0"/>
          </a:p>
          <a:p>
            <a:endParaRPr kumimoji="1" lang="en-US" altLang="zh-CN" sz="2400" dirty="0" smtClean="0"/>
          </a:p>
          <a:p>
            <a:endParaRPr kumimoji="1" lang="zh-CN" altLang="en-US" sz="2400"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71464" y="1916832"/>
            <a:ext cx="8208912" cy="4104456"/>
          </a:xfrm>
          <a:prstGeom prst="rect">
            <a:avLst/>
          </a:prstGeom>
        </p:spPr>
      </p:pic>
    </p:spTree>
    <p:extLst>
      <p:ext uri="{BB962C8B-B14F-4D97-AF65-F5344CB8AC3E}">
        <p14:creationId xmlns="" xmlns:p14="http://schemas.microsoft.com/office/powerpoint/2010/main" val="41570554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953786" y="709485"/>
            <a:ext cx="5862294" cy="954107"/>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社交网络信息数据集介绍</a:t>
            </a:r>
          </a:p>
          <a:p>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5"/>
          <p:cNvSpPr txBox="1"/>
          <p:nvPr/>
        </p:nvSpPr>
        <p:spPr>
          <a:xfrm>
            <a:off x="953786" y="709485"/>
            <a:ext cx="5646270" cy="523220"/>
          </a:xfrm>
          <a:prstGeom prst="rect">
            <a:avLst/>
          </a:prstGeom>
          <a:noFill/>
        </p:spPr>
        <p:txBody>
          <a:bodyPr wrap="square" rtlCol="0">
            <a:spAutoFit/>
          </a:bodyPr>
          <a:lstStyle/>
          <a:p>
            <a:pPr fontAlgn="base">
              <a:spcBef>
                <a:spcPct val="0"/>
              </a:spcBef>
              <a:spcAft>
                <a:spcPct val="0"/>
              </a:spcAft>
            </a:pP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利用</a:t>
            </a:r>
            <a:r>
              <a:rPr lang="en-US" altLang="zh-CN" sz="2800" dirty="0">
                <a:solidFill>
                  <a:schemeClr val="bg1"/>
                </a:solidFill>
                <a:latin typeface="微软雅黑 Light" panose="020B0502040204020203" pitchFamily="34" charset="-122"/>
                <a:ea typeface="微软雅黑 Light" panose="020B0502040204020203" pitchFamily="34" charset="-122"/>
                <a:cs typeface="Microsoft YaHei" charset="0"/>
              </a:rPr>
              <a:t>CSV</a:t>
            </a:r>
            <a:r>
              <a:rPr lang="zh-CN" altLang="en-US" sz="2800" dirty="0">
                <a:solidFill>
                  <a:schemeClr val="bg1"/>
                </a:solidFill>
                <a:latin typeface="微软雅黑 Light" panose="020B0502040204020203" pitchFamily="34" charset="-122"/>
                <a:ea typeface="微软雅黑 Light" panose="020B0502040204020203" pitchFamily="34" charset="-122"/>
                <a:cs typeface="Microsoft YaHei" charset="0"/>
              </a:rPr>
              <a:t>模块导入数据</a:t>
            </a: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利用 </a:t>
            </a:r>
            <a:r>
              <a:rPr lang="en-US" altLang="zh-CN" sz="3200" b="1" dirty="0" err="1" smtClean="0">
                <a:solidFill>
                  <a:srgbClr val="942124"/>
                </a:solidFill>
                <a:latin typeface="Monaco" charset="0"/>
                <a:ea typeface="Monaco" charset="0"/>
                <a:cs typeface="Monaco" charset="0"/>
              </a:rPr>
              <a:t>matplotlib</a:t>
            </a:r>
            <a:r>
              <a:rPr lang="zh-CN" altLang="en-US" sz="3200" b="1" dirty="0" smtClean="0">
                <a:solidFill>
                  <a:srgbClr val="942124"/>
                </a:solidFill>
                <a:latin typeface="Monaco" charset="0"/>
                <a:ea typeface="Monaco" charset="0"/>
                <a:cs typeface="Monaco" charset="0"/>
              </a:rPr>
              <a:t> </a:t>
            </a:r>
            <a:r>
              <a:rPr lang="zh-CN" altLang="en-US" sz="3200" b="1" dirty="0" smtClean="0">
                <a:solidFill>
                  <a:srgbClr val="942124"/>
                </a:solidFill>
                <a:latin typeface="Microsoft YaHei Light" charset="-122"/>
                <a:ea typeface="Microsoft YaHei Light" charset="-122"/>
                <a:cs typeface="Microsoft YaHei Light" charset="-122"/>
              </a:rPr>
              <a:t>画出年龄的分布图</a:t>
            </a:r>
            <a:endParaRPr lang="en-US" altLang="zh-CN" sz="3200" b="1" dirty="0" smtClean="0">
              <a:solidFill>
                <a:srgbClr val="942124"/>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rotWithShape="1">
          <a:blip r:embed="rId3">
            <a:extLst>
              <a:ext uri="{28A0092B-C50C-407E-A947-70E740481C1C}">
                <a14:useLocalDpi xmlns="" xmlns:a14="http://schemas.microsoft.com/office/drawing/2010/main" val="0"/>
              </a:ext>
            </a:extLst>
          </a:blip>
          <a:srcRect b="69231"/>
          <a:stretch/>
        </p:blipFill>
        <p:spPr>
          <a:xfrm>
            <a:off x="636658" y="1502020"/>
            <a:ext cx="7454900" cy="1965572"/>
          </a:xfrm>
          <a:prstGeom prst="rect">
            <a:avLst/>
          </a:prstGeom>
        </p:spPr>
      </p:pic>
      <p:pic>
        <p:nvPicPr>
          <p:cNvPr id="13" name="图片 12"/>
          <p:cNvPicPr>
            <a:picLocks noChangeAspect="1"/>
          </p:cNvPicPr>
          <p:nvPr/>
        </p:nvPicPr>
        <p:blipFill rotWithShape="1">
          <a:blip r:embed="rId3">
            <a:extLst>
              <a:ext uri="{28A0092B-C50C-407E-A947-70E740481C1C}">
                <a14:useLocalDpi xmlns="" xmlns:a14="http://schemas.microsoft.com/office/drawing/2010/main" val="0"/>
              </a:ext>
            </a:extLst>
          </a:blip>
          <a:srcRect t="52059" r="33352"/>
          <a:stretch/>
        </p:blipFill>
        <p:spPr>
          <a:xfrm>
            <a:off x="651114" y="3467592"/>
            <a:ext cx="4968552" cy="3062512"/>
          </a:xfrm>
          <a:prstGeom prst="rect">
            <a:avLst/>
          </a:prstGeom>
        </p:spPr>
      </p:pic>
      <p:sp>
        <p:nvSpPr>
          <p:cNvPr id="5" name="矩形 4"/>
          <p:cNvSpPr/>
          <p:nvPr/>
        </p:nvSpPr>
        <p:spPr>
          <a:xfrm>
            <a:off x="4007768" y="5661248"/>
            <a:ext cx="864096" cy="868856"/>
          </a:xfrm>
          <a:prstGeom prst="rect">
            <a:avLst/>
          </a:prstGeom>
          <a:noFill/>
          <a:ln>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内容占位符 1"/>
          <p:cNvSpPr txBox="1">
            <a:spLocks/>
          </p:cNvSpPr>
          <p:nvPr/>
        </p:nvSpPr>
        <p:spPr>
          <a:xfrm>
            <a:off x="5989509" y="4174741"/>
            <a:ext cx="5973622" cy="2973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结合 </a:t>
            </a:r>
            <a:r>
              <a:rPr kumimoji="1" lang="en-US" altLang="zh-CN" sz="2400" dirty="0" smtClean="0"/>
              <a:t>pandas</a:t>
            </a:r>
            <a:r>
              <a:rPr kumimoji="1" lang="zh-CN" altLang="en-US" sz="2400" dirty="0" smtClean="0"/>
              <a:t> 和 </a:t>
            </a:r>
            <a:r>
              <a:rPr kumimoji="1" lang="en-US" altLang="zh-CN" sz="2400" dirty="0" err="1" smtClean="0"/>
              <a:t>numpy</a:t>
            </a:r>
            <a:r>
              <a:rPr kumimoji="1" lang="zh-CN" altLang="en-US" sz="2400" dirty="0" smtClean="0"/>
              <a:t> 进行绘图</a:t>
            </a:r>
            <a:endParaRPr kumimoji="1" lang="en-US" altLang="zh-CN" sz="2400" dirty="0" smtClean="0"/>
          </a:p>
          <a:p>
            <a:pPr>
              <a:lnSpc>
                <a:spcPct val="150000"/>
              </a:lnSpc>
            </a:pPr>
            <a:r>
              <a:rPr kumimoji="1" lang="zh-CN" altLang="en-US" sz="2400" dirty="0" smtClean="0"/>
              <a:t>绘制分布图有利于观察出异常情况</a:t>
            </a:r>
            <a:endParaRPr kumimoji="1" lang="zh-CN" altLang="en-US" sz="2400" dirty="0"/>
          </a:p>
        </p:txBody>
      </p:sp>
    </p:spTree>
    <p:extLst>
      <p:ext uri="{BB962C8B-B14F-4D97-AF65-F5344CB8AC3E}">
        <p14:creationId xmlns="" xmlns:p14="http://schemas.microsoft.com/office/powerpoint/2010/main" val="3403006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88897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16531"/>
            <a:ext cx="326243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数据分析领域常用的包</a:t>
            </a:r>
            <a:endParaRPr lang="zh-CN" altLang="en-US" sz="2400" dirty="0">
              <a:latin typeface="微软雅黑 Light" panose="020B0502040204020203" pitchFamily="34" charset="-122"/>
              <a:ea typeface="微软雅黑 Light" panose="020B0502040204020203" pitchFamily="34" charset="-122"/>
            </a:endParaRPr>
          </a:p>
        </p:txBody>
      </p:sp>
      <p:sp>
        <p:nvSpPr>
          <p:cNvPr id="295" name="Freeform 37"/>
          <p:cNvSpPr>
            <a:spLocks noChangeArrowheads="1"/>
          </p:cNvSpPr>
          <p:nvPr/>
        </p:nvSpPr>
        <p:spPr bwMode="auto">
          <a:xfrm>
            <a:off x="1631504" y="353355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3" name="Freeform 37"/>
          <p:cNvSpPr>
            <a:spLocks noChangeArrowheads="1"/>
          </p:cNvSpPr>
          <p:nvPr/>
        </p:nvSpPr>
        <p:spPr bwMode="auto">
          <a:xfrm>
            <a:off x="1631504" y="4257128"/>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7" name="Freeform 37"/>
          <p:cNvSpPr>
            <a:spLocks noChangeArrowheads="1"/>
          </p:cNvSpPr>
          <p:nvPr/>
        </p:nvSpPr>
        <p:spPr bwMode="auto">
          <a:xfrm>
            <a:off x="1631504" y="217207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103239"/>
            <a:ext cx="210025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什么是模块？</a:t>
            </a:r>
            <a:endParaRPr lang="zh-CN" altLang="en-US" sz="2400" dirty="0">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2135560" y="3464719"/>
            <a:ext cx="3877985"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搜索路径管理，模块的导入</a:t>
            </a:r>
            <a:endParaRPr lang="zh-CN" altLang="en-US" sz="2400" dirty="0">
              <a:latin typeface="微软雅黑 Light" panose="020B0502040204020203" pitchFamily="34" charset="-122"/>
              <a:ea typeface="微软雅黑 Light" panose="020B0502040204020203" pitchFamily="34" charset="-122"/>
            </a:endParaRPr>
          </a:p>
        </p:txBody>
      </p:sp>
      <p:sp>
        <p:nvSpPr>
          <p:cNvPr id="18" name="矩形 1"/>
          <p:cNvSpPr/>
          <p:nvPr/>
        </p:nvSpPr>
        <p:spPr>
          <a:xfrm>
            <a:off x="2135560" y="4188295"/>
            <a:ext cx="5046574" cy="461665"/>
          </a:xfrm>
          <a:prstGeom prst="rect">
            <a:avLst/>
          </a:prstGeom>
        </p:spPr>
        <p:txBody>
          <a:bodyPr wrap="none">
            <a:spAutoFit/>
          </a:bodyPr>
          <a:lstStyle/>
          <a:p>
            <a:r>
              <a:rPr lang="zh-CN" altLang="en-US" sz="2400" dirty="0" smtClean="0">
                <a:latin typeface="微软雅黑 Light" panose="020B0502040204020203" pitchFamily="34" charset="-122"/>
                <a:ea typeface="微软雅黑 Light" panose="020B0502040204020203" pitchFamily="34" charset="-122"/>
              </a:rPr>
              <a:t>利用</a:t>
            </a:r>
            <a:r>
              <a:rPr lang="en-US" altLang="zh-CN" sz="2400" dirty="0" smtClean="0">
                <a:latin typeface="Monaco" charset="0"/>
                <a:ea typeface="Monaco" charset="0"/>
                <a:cs typeface="Monaco" charset="0"/>
              </a:rPr>
              <a:t>csv</a:t>
            </a:r>
            <a:r>
              <a:rPr lang="zh-CN" altLang="en-US" sz="2400" dirty="0" smtClean="0">
                <a:latin typeface="微软雅黑 Light" panose="020B0502040204020203" pitchFamily="34" charset="-122"/>
                <a:ea typeface="微软雅黑 Light" panose="020B0502040204020203" pitchFamily="34" charset="-122"/>
              </a:rPr>
              <a:t>模块导入数据、缺失值处理</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Freeform 37"/>
          <p:cNvSpPr>
            <a:spLocks noChangeArrowheads="1"/>
          </p:cNvSpPr>
          <p:nvPr/>
        </p:nvSpPr>
        <p:spPr bwMode="auto">
          <a:xfrm>
            <a:off x="1631504" y="4930674"/>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7" name="矩形 1"/>
          <p:cNvSpPr/>
          <p:nvPr/>
        </p:nvSpPr>
        <p:spPr>
          <a:xfrm>
            <a:off x="2135560" y="4861841"/>
            <a:ext cx="9289723" cy="461665"/>
          </a:xfrm>
          <a:prstGeom prst="rect">
            <a:avLst/>
          </a:prstGeom>
        </p:spPr>
        <p:txBody>
          <a:bodyPr wrap="none">
            <a:spAutoFit/>
          </a:bodyPr>
          <a:lstStyle/>
          <a:p>
            <a:r>
              <a:rPr lang="zh-CN" altLang="en-US" sz="2400" dirty="0" smtClean="0">
                <a:latin typeface="Microsoft YaHei Light" charset="-122"/>
                <a:ea typeface="Microsoft YaHei Light" charset="-122"/>
                <a:cs typeface="Microsoft YaHei Light" charset="-122"/>
              </a:rPr>
              <a:t>利用</a:t>
            </a:r>
            <a:r>
              <a:rPr lang="en-US" altLang="zh-CN" sz="2400" dirty="0" smtClean="0">
                <a:latin typeface="Monaco" charset="0"/>
                <a:ea typeface="Monaco" charset="0"/>
                <a:cs typeface="Monaco" charset="0"/>
              </a:rPr>
              <a:t>pandas</a:t>
            </a:r>
            <a:r>
              <a:rPr lang="zh-CN" altLang="en-US" sz="2400" dirty="0" smtClean="0">
                <a:latin typeface="微软雅黑 Light" panose="020B0502040204020203" pitchFamily="34" charset="-122"/>
                <a:ea typeface="微软雅黑 Light" panose="020B0502040204020203" pitchFamily="34" charset="-122"/>
              </a:rPr>
              <a:t>导入数据及缺失值处理、使用</a:t>
            </a:r>
            <a:r>
              <a:rPr lang="en-US" altLang="zh-CN" sz="2400" dirty="0" err="1" smtClean="0">
                <a:latin typeface="Monaco" charset="0"/>
                <a:ea typeface="Monaco" charset="0"/>
                <a:cs typeface="Monaco" charset="0"/>
              </a:rPr>
              <a:t>matplotlib</a:t>
            </a:r>
            <a:r>
              <a:rPr lang="zh-CN" altLang="en-US" sz="2400" dirty="0" smtClean="0">
                <a:latin typeface="微软雅黑 Light" panose="020B0502040204020203" pitchFamily="34" charset="-122"/>
                <a:ea typeface="微软雅黑 Light" panose="020B0502040204020203" pitchFamily="34" charset="-122"/>
              </a:rPr>
              <a:t>绘制分布图</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 xmlns:p14="http://schemas.microsoft.com/office/powerpoint/2010/main" val="398910513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实践案例 </a:t>
            </a:r>
            <a:r>
              <a:rPr lang="en-US" altLang="zh-CN" sz="3200" b="1" dirty="0" smtClean="0">
                <a:solidFill>
                  <a:srgbClr val="942124"/>
                </a:solidFill>
                <a:cs typeface="+mn-cs"/>
              </a:rPr>
              <a:t>3</a:t>
            </a:r>
            <a:r>
              <a:rPr lang="zh-CN" altLang="en-US" sz="3200" b="1" dirty="0" smtClean="0">
                <a:solidFill>
                  <a:srgbClr val="942124"/>
                </a:solidFill>
                <a:cs typeface="+mn-cs"/>
              </a:rPr>
              <a:t>：青年失业率探索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graphicFrame>
        <p:nvGraphicFramePr>
          <p:cNvPr id="2" name="对象 1"/>
          <p:cNvGraphicFramePr>
            <a:graphicFrameLocks noChangeAspect="1"/>
          </p:cNvGraphicFramePr>
          <p:nvPr>
            <p:extLst>
              <p:ext uri="{D42A27DB-BD31-4B8C-83A1-F6EECF244321}">
                <p14:modId xmlns="" xmlns:p14="http://schemas.microsoft.com/office/powerpoint/2010/main" val="2352877805"/>
              </p:ext>
            </p:extLst>
          </p:nvPr>
        </p:nvGraphicFramePr>
        <p:xfrm>
          <a:off x="2495600" y="2204864"/>
          <a:ext cx="914400" cy="828675"/>
        </p:xfrm>
        <a:graphic>
          <a:graphicData uri="http://schemas.openxmlformats.org/presentationml/2006/ole">
            <p:oleObj spid="_x0000_s5128" name="文档" showAsIcon="1" r:id="rId3" imgW="914400" imgH="828720" progId="Word.Document.12">
              <p:embed/>
            </p:oleObj>
          </a:graphicData>
        </a:graphic>
      </p:graphicFrame>
      <p:graphicFrame>
        <p:nvGraphicFramePr>
          <p:cNvPr id="3" name="对象 2"/>
          <p:cNvGraphicFramePr>
            <a:graphicFrameLocks noChangeAspect="1"/>
          </p:cNvGraphicFramePr>
          <p:nvPr>
            <p:extLst>
              <p:ext uri="{D42A27DB-BD31-4B8C-83A1-F6EECF244321}">
                <p14:modId xmlns="" xmlns:p14="http://schemas.microsoft.com/office/powerpoint/2010/main" val="4163257390"/>
              </p:ext>
            </p:extLst>
          </p:nvPr>
        </p:nvGraphicFramePr>
        <p:xfrm>
          <a:off x="3647728" y="2204864"/>
          <a:ext cx="914400" cy="828675"/>
        </p:xfrm>
        <a:graphic>
          <a:graphicData uri="http://schemas.openxmlformats.org/presentationml/2006/ole">
            <p:oleObj spid="_x0000_s5129" name="启用了宏的工作表" showAsIcon="1" r:id="rId4" imgW="914400" imgH="828720" progId="Excel.SheetMacroEnabled.12">
              <p:embed/>
            </p:oleObj>
          </a:graphicData>
        </a:graphic>
      </p:graphicFrame>
      <p:graphicFrame>
        <p:nvGraphicFramePr>
          <p:cNvPr id="4" name="对象 3"/>
          <p:cNvGraphicFramePr>
            <a:graphicFrameLocks noChangeAspect="1"/>
          </p:cNvGraphicFramePr>
          <p:nvPr>
            <p:extLst>
              <p:ext uri="{D42A27DB-BD31-4B8C-83A1-F6EECF244321}">
                <p14:modId xmlns="" xmlns:p14="http://schemas.microsoft.com/office/powerpoint/2010/main" val="3760197564"/>
              </p:ext>
            </p:extLst>
          </p:nvPr>
        </p:nvGraphicFramePr>
        <p:xfrm>
          <a:off x="4799856" y="2204864"/>
          <a:ext cx="914400" cy="828675"/>
        </p:xfrm>
        <a:graphic>
          <a:graphicData uri="http://schemas.openxmlformats.org/presentationml/2006/ole">
            <p:oleObj spid="_x0000_s5130" name="启用了宏的工作表" showAsIcon="1" r:id="rId5" imgW="914400" imgH="828720" progId="Excel.SheetMacroEnabled.12">
              <p:embed/>
            </p:oleObj>
          </a:graphicData>
        </a:graphic>
      </p:graphicFrame>
    </p:spTree>
    <p:extLst>
      <p:ext uri="{BB962C8B-B14F-4D97-AF65-F5344CB8AC3E}">
        <p14:creationId xmlns="" xmlns:p14="http://schemas.microsoft.com/office/powerpoint/2010/main" val="57721973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363969"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第十五部分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Numpy</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基础知识</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3091083" cy="1569660"/>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基本数据结构</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en-US" altLang="zh-CN" sz="2400" dirty="0" err="1" smtClean="0">
                <a:latin typeface="Monaco" charset="0"/>
                <a:ea typeface="Monaco" charset="0"/>
                <a:cs typeface="Monaco" charset="0"/>
              </a:rPr>
              <a:t>ndarray</a:t>
            </a:r>
            <a:r>
              <a:rPr lang="zh-CN" altLang="en-US" sz="2400" dirty="0">
                <a:latin typeface="微软雅黑 Light" panose="020B0502040204020203" pitchFamily="34" charset="-122"/>
                <a:ea typeface="微软雅黑 Light" panose="020B0502040204020203" pitchFamily="34" charset="-122"/>
                <a:cs typeface="Microsoft YaHei" charset="0"/>
              </a:rPr>
              <a:t>相关操作</a:t>
            </a:r>
            <a:endParaRPr lang="en-US" altLang="zh-CN" sz="2400" dirty="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结构化的数据</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内置操作函数</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p:txBody>
      </p:sp>
      <p:sp>
        <p:nvSpPr>
          <p:cNvPr id="23" name="矩形 22"/>
          <p:cNvSpPr/>
          <p:nvPr/>
        </p:nvSpPr>
        <p:spPr bwMode="auto">
          <a:xfrm>
            <a:off x="7032104" y="4926457"/>
            <a:ext cx="3600400" cy="830997"/>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线性代数模块</a:t>
            </a:r>
            <a:r>
              <a:rPr lang="en-US" altLang="zh-CN" sz="2400" dirty="0" err="1" smtClean="0">
                <a:latin typeface="Monaco" charset="0"/>
                <a:ea typeface="Monaco" charset="0"/>
                <a:cs typeface="Monaco" charset="0"/>
              </a:rPr>
              <a:t>linalg</a:t>
            </a:r>
            <a:endParaRPr lang="en-US" altLang="zh-CN" sz="2400" dirty="0" smtClean="0">
              <a:latin typeface="Monaco" charset="0"/>
              <a:ea typeface="Monaco" charset="0"/>
              <a:cs typeface="Monaco" charset="0"/>
            </a:endParaRPr>
          </a:p>
          <a:p>
            <a:pPr fontAlgn="base">
              <a:spcBef>
                <a:spcPct val="0"/>
              </a:spcBef>
              <a:spcAft>
                <a:spcPct val="0"/>
              </a:spcAft>
            </a:pPr>
            <a:r>
              <a:rPr lang="zh-CN" altLang="en-US" sz="2400" dirty="0" smtClean="0">
                <a:latin typeface="Microsoft YaHei Light" charset="-122"/>
                <a:ea typeface="Microsoft YaHei Light" charset="-122"/>
                <a:cs typeface="Microsoft YaHei Light" charset="-122"/>
              </a:rPr>
              <a:t>随机模块</a:t>
            </a:r>
            <a:r>
              <a:rPr lang="en-US" altLang="zh-CN" sz="2400" dirty="0" smtClean="0">
                <a:latin typeface="Monaco" charset="0"/>
                <a:ea typeface="Monaco" charset="0"/>
                <a:cs typeface="Monaco" charset="0"/>
              </a:rPr>
              <a:t>random</a:t>
            </a:r>
          </a:p>
        </p:txBody>
      </p:sp>
      <p:sp>
        <p:nvSpPr>
          <p:cNvPr id="3" name="日期占位符 2"/>
          <p:cNvSpPr>
            <a:spLocks noGrp="1"/>
          </p:cNvSpPr>
          <p:nvPr>
            <p:ph type="dt" sz="half" idx="10"/>
          </p:nvPr>
        </p:nvSpPr>
        <p:spPr/>
        <p:txBody>
          <a:bodyPr/>
          <a:lstStyle/>
          <a:p>
            <a:fld id="{9248EE78-54D0-4798-A40C-EACC24C697FE}"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167</a:t>
            </a:fld>
            <a:endParaRPr lang="zh-CN" altLang="en-US"/>
          </a:p>
        </p:txBody>
      </p:sp>
    </p:spTree>
    <p:extLst>
      <p:ext uri="{BB962C8B-B14F-4D97-AF65-F5344CB8AC3E}">
        <p14:creationId xmlns="" xmlns:p14="http://schemas.microsoft.com/office/powerpoint/2010/main" val="1342990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0409" y="1694118"/>
            <a:ext cx="6264696" cy="4524315"/>
          </a:xfrm>
          <a:prstGeom prst="rect">
            <a:avLst/>
          </a:prstGeom>
          <a:noFill/>
        </p:spPr>
        <p:txBody>
          <a:bodyPr wrap="square" rtlCol="0">
            <a:spAutoFit/>
          </a:bodyPr>
          <a:lstStyle/>
          <a:p>
            <a:pPr marL="342900" indent="-342900">
              <a:lnSpc>
                <a:spcPct val="150000"/>
              </a:lnSpc>
              <a:buFont typeface="Arial" charset="0"/>
              <a:buChar char="•"/>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在科学计算方面有很多不断改良的库，结合其在通用编程方面的强大实力，使其在数据处理、交互探索性计算以及数据可视化方面深受广大编程者的</a:t>
            </a:r>
            <a:r>
              <a:rPr lang="zh-CN" altLang="en-US" sz="2400" dirty="0" smtClean="0">
                <a:latin typeface="微软雅黑 Light" charset="0"/>
                <a:ea typeface="微软雅黑 Light" charset="0"/>
                <a:cs typeface="微软雅黑 Light" charset="0"/>
              </a:rPr>
              <a:t>喜爱</a:t>
            </a:r>
          </a:p>
          <a:p>
            <a:pPr marL="342900" indent="-342900">
              <a:lnSpc>
                <a:spcPct val="150000"/>
              </a:lnSpc>
              <a:buFont typeface="Arial" charset="0"/>
              <a:buChar char="•"/>
            </a:pPr>
            <a:endParaRPr lang="en-US" altLang="zh-CN" sz="2400" dirty="0">
              <a:latin typeface="微软雅黑 Light" charset="0"/>
              <a:ea typeface="微软雅黑 Light" charset="0"/>
              <a:cs typeface="微软雅黑 Light" charset="0"/>
            </a:endParaRPr>
          </a:p>
          <a:p>
            <a:pPr marL="342900" indent="-342900">
              <a:lnSpc>
                <a:spcPct val="150000"/>
              </a:lnSpc>
              <a:buFont typeface="Arial" charset="0"/>
              <a:buChar char="•"/>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有着一个强大的科学计算生态圈，已经完全可以媲美</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等特定编程语言</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6525105" y="1719547"/>
            <a:ext cx="5666895" cy="3908640"/>
          </a:xfrm>
          <a:prstGeom prst="rect">
            <a:avLst/>
          </a:prstGeom>
        </p:spPr>
      </p:pic>
      <p:sp>
        <p:nvSpPr>
          <p:cNvPr id="5" name="幻灯片编号占位符 4"/>
          <p:cNvSpPr>
            <a:spLocks noGrp="1"/>
          </p:cNvSpPr>
          <p:nvPr>
            <p:ph type="sldNum" sz="quarter" idx="12"/>
          </p:nvPr>
        </p:nvSpPr>
        <p:spPr/>
        <p:txBody>
          <a:bodyPr/>
          <a:lstStyle/>
          <a:p>
            <a:fld id="{370D8578-DDD4-487D-A316-C8E65CC577E1}" type="slidenum">
              <a:rPr lang="zh-CN" altLang="en-US" smtClean="0"/>
              <a:pPr/>
              <a:t>168</a:t>
            </a:fld>
            <a:endParaRPr lang="zh-CN" altLang="en-US"/>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科学计算生态圈</a:t>
            </a:r>
            <a:endParaRPr lang="en-US" altLang="zh-CN" sz="3200" b="1" dirty="0" smtClean="0">
              <a:solidFill>
                <a:srgbClr val="942124"/>
              </a:solidFill>
              <a:cs typeface="+mn-cs"/>
            </a:endParaRPr>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8E0FCCF8-3EAB-4D86-A62E-98130CC19969}" type="datetime1">
              <a:rPr lang="zh-CN" altLang="en-US" smtClean="0"/>
              <a:pPr/>
              <a:t>2019/9/11</a:t>
            </a:fld>
            <a:endParaRPr lang="zh-CN" altLang="en-US"/>
          </a:p>
        </p:txBody>
      </p:sp>
    </p:spTree>
    <p:extLst>
      <p:ext uri="{BB962C8B-B14F-4D97-AF65-F5344CB8AC3E}">
        <p14:creationId xmlns="" xmlns:p14="http://schemas.microsoft.com/office/powerpoint/2010/main" val="126419387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97119" y="1556792"/>
            <a:ext cx="9933666" cy="4524315"/>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a:latin typeface="Microsoft YaHei Light" charset="-122"/>
                <a:ea typeface="Microsoft YaHei Light" charset="-122"/>
                <a:cs typeface="Microsoft YaHei Light" charset="-122"/>
              </a:rPr>
              <a:t>Numpy </a:t>
            </a:r>
            <a:r>
              <a:rPr lang="zh-CN" altLang="en-US" sz="2400" dirty="0">
                <a:latin typeface="Microsoft YaHei Light" charset="-122"/>
                <a:ea typeface="Microsoft YaHei Light" charset="-122"/>
                <a:cs typeface="Microsoft YaHei Light" charset="-122"/>
              </a:rPr>
              <a:t>是一个专门用于矩阵化运算、科学计算的开源</a:t>
            </a:r>
            <a:r>
              <a:rPr lang="en-US" altLang="zh-CN" sz="2400" dirty="0" smtClean="0">
                <a:latin typeface="Microsoft YaHei Light" charset="-122"/>
                <a:ea typeface="Microsoft YaHei Light" charset="-122"/>
                <a:cs typeface="Microsoft YaHei Light" charset="-122"/>
              </a:rPr>
              <a:t>Python</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en-US" altLang="zh-CN" sz="2400" dirty="0" err="1" smtClean="0">
                <a:latin typeface="Microsoft YaHei Light" charset="-122"/>
                <a:ea typeface="Microsoft YaHei Light" charset="-122"/>
                <a:cs typeface="Microsoft YaHei Light" charset="-122"/>
              </a:rPr>
              <a:t>NumPy</a:t>
            </a:r>
            <a:r>
              <a:rPr lang="zh-CN" altLang="en-US" sz="2400" dirty="0">
                <a:latin typeface="Microsoft YaHei Light" charset="-122"/>
                <a:ea typeface="Microsoft YaHei Light" charset="-122"/>
                <a:cs typeface="Microsoft YaHei Light" charset="-122"/>
              </a:rPr>
              <a:t>将</a:t>
            </a:r>
            <a:r>
              <a:rPr lang="en-US" altLang="zh-CN" sz="2400" dirty="0">
                <a:latin typeface="Microsoft YaHei Light" charset="-122"/>
                <a:ea typeface="Microsoft YaHei Light" charset="-122"/>
                <a:cs typeface="Microsoft YaHei Light" charset="-122"/>
              </a:rPr>
              <a:t>Python</a:t>
            </a:r>
            <a:r>
              <a:rPr lang="zh-CN" altLang="en-US" sz="2400" dirty="0">
                <a:latin typeface="Microsoft YaHei Light" charset="-122"/>
                <a:ea typeface="Microsoft YaHei Light" charset="-122"/>
                <a:cs typeface="Microsoft YaHei Light" charset="-122"/>
              </a:rPr>
              <a:t>相当于变成一种免费的更强大的</a:t>
            </a:r>
            <a:r>
              <a:rPr lang="en-US" altLang="zh-CN" sz="2400" dirty="0" err="1" smtClean="0">
                <a:latin typeface="Microsoft YaHei Light" charset="-122"/>
                <a:ea typeface="Microsoft YaHei Light" charset="-122"/>
                <a:cs typeface="Microsoft YaHei Light" charset="-122"/>
              </a:rPr>
              <a:t>Matlab</a:t>
            </a:r>
            <a:r>
              <a:rPr lang="zh-CN" altLang="en-US" sz="2400" dirty="0" smtClean="0">
                <a:latin typeface="Microsoft YaHei Light" charset="-122"/>
                <a:ea typeface="Microsoft YaHei Light" charset="-122"/>
                <a:cs typeface="Microsoft YaHei Light" charset="-122"/>
              </a:rPr>
              <a:t>系统</a:t>
            </a:r>
            <a:endParaRPr lang="en-US" altLang="zh-CN" sz="2400" dirty="0" smtClean="0">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强大的 </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 多维数组结构</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成熟的函数库</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用于整合</a:t>
            </a:r>
            <a:r>
              <a:rPr lang="en-US" altLang="zh-CN" sz="2400" dirty="0" smtClean="0">
                <a:solidFill>
                  <a:prstClr val="black"/>
                </a:solidFill>
                <a:latin typeface="Microsoft YaHei Light" charset="-122"/>
                <a:ea typeface="Microsoft YaHei Light" charset="-122"/>
                <a:cs typeface="Microsoft YaHei Light" charset="-122"/>
              </a:rPr>
              <a:t>C/C++</a:t>
            </a:r>
            <a:r>
              <a:rPr lang="zh-CN" altLang="en-US" sz="2400" dirty="0" smtClean="0">
                <a:solidFill>
                  <a:prstClr val="black"/>
                </a:solidFill>
                <a:latin typeface="Microsoft YaHei Light" charset="-122"/>
                <a:ea typeface="Microsoft YaHei Light" charset="-122"/>
                <a:cs typeface="Microsoft YaHei Light" charset="-122"/>
              </a:rPr>
              <a:t>和</a:t>
            </a:r>
            <a:r>
              <a:rPr lang="en-US" altLang="zh-CN" sz="2400" dirty="0" smtClean="0">
                <a:solidFill>
                  <a:prstClr val="black"/>
                </a:solidFill>
                <a:latin typeface="Microsoft YaHei Light" charset="-122"/>
                <a:ea typeface="Microsoft YaHei Light" charset="-122"/>
                <a:cs typeface="Microsoft YaHei Light" charset="-122"/>
              </a:rPr>
              <a:t>Fortran</a:t>
            </a:r>
            <a:r>
              <a:rPr lang="zh-CN" altLang="en-US" sz="2400" dirty="0" smtClean="0">
                <a:solidFill>
                  <a:prstClr val="black"/>
                </a:solidFill>
                <a:latin typeface="Microsoft YaHei Light" charset="-122"/>
                <a:ea typeface="Microsoft YaHei Light" charset="-122"/>
                <a:cs typeface="Microsoft YaHei Light" charset="-122"/>
              </a:rPr>
              <a:t>代码的工具包</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zh-CN" altLang="en-US" sz="2400" dirty="0" smtClean="0">
                <a:solidFill>
                  <a:prstClr val="black"/>
                </a:solidFill>
                <a:latin typeface="Microsoft YaHei Light" charset="-122"/>
                <a:ea typeface="Microsoft YaHei Light" charset="-122"/>
                <a:cs typeface="Microsoft YaHei Light" charset="-122"/>
              </a:rPr>
              <a:t>实用的线性代数、傅里叶变换和随机数模块</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r>
              <a:rPr lang="en-US" altLang="zh-CN" sz="2400" dirty="0" smtClean="0">
                <a:solidFill>
                  <a:prstClr val="black"/>
                </a:solidFill>
                <a:latin typeface="Microsoft YaHei Light" charset="-122"/>
                <a:ea typeface="Microsoft YaHei Light" charset="-122"/>
                <a:cs typeface="Microsoft YaHei Light" charset="-122"/>
              </a:rPr>
              <a:t>Numpy</a:t>
            </a:r>
            <a:r>
              <a:rPr lang="zh-CN" altLang="en-US" sz="2400" dirty="0" smtClean="0">
                <a:solidFill>
                  <a:prstClr val="black"/>
                </a:solidFill>
                <a:latin typeface="Microsoft YaHei Light" charset="-122"/>
                <a:ea typeface="Microsoft YaHei Light" charset="-122"/>
                <a:cs typeface="Microsoft YaHei Light" charset="-122"/>
              </a:rPr>
              <a:t> 和稀疏矩阵运算包</a:t>
            </a:r>
            <a:r>
              <a:rPr lang="en-US" altLang="zh-CN" sz="2400" dirty="0" err="1" smtClean="0">
                <a:solidFill>
                  <a:prstClr val="black"/>
                </a:solidFill>
                <a:latin typeface="Microsoft YaHei Light" charset="-122"/>
                <a:ea typeface="Microsoft YaHei Light" charset="-122"/>
                <a:cs typeface="Microsoft YaHei Light" charset="-122"/>
              </a:rPr>
              <a:t>scipy</a:t>
            </a:r>
            <a:r>
              <a:rPr lang="zh-CN" altLang="en-US" sz="2400" dirty="0" smtClean="0">
                <a:solidFill>
                  <a:prstClr val="black"/>
                </a:solidFill>
                <a:latin typeface="Microsoft YaHei Light" charset="-122"/>
                <a:ea typeface="Microsoft YaHei Light" charset="-122"/>
                <a:cs typeface="Microsoft YaHei Light" charset="-122"/>
              </a:rPr>
              <a:t> 配合使用非常方便</a:t>
            </a:r>
            <a:endParaRPr lang="en-US" altLang="zh-CN" sz="2400" dirty="0" smtClean="0">
              <a:solidFill>
                <a:prstClr val="black"/>
              </a:solidFill>
              <a:latin typeface="Microsoft YaHei Light" charset="-122"/>
              <a:ea typeface="Microsoft YaHei Light" charset="-122"/>
              <a:cs typeface="Microsoft YaHei Light" charset="-122"/>
            </a:endParaRPr>
          </a:p>
          <a:p>
            <a:pPr marL="914400" lvl="1" indent="-457200">
              <a:lnSpc>
                <a:spcPct val="150000"/>
              </a:lnSpc>
              <a:buClr>
                <a:schemeClr val="tx1"/>
              </a:buClr>
              <a:buFont typeface="+mj-lt"/>
              <a:buAutoNum type="arabicPeriod"/>
            </a:pPr>
            <a:endParaRPr lang="en-US" altLang="zh-CN" sz="2400" dirty="0">
              <a:solidFill>
                <a:prstClr val="black"/>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112224" y="3162146"/>
            <a:ext cx="3876212" cy="1313605"/>
          </a:xfrm>
          <a:prstGeom prst="rect">
            <a:avLst/>
          </a:prstGeom>
        </p:spPr>
      </p:pic>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Numpy</a:t>
            </a:r>
            <a:r>
              <a:rPr lang="zh-CN" altLang="en-US" sz="3200" b="1" dirty="0" smtClean="0">
                <a:solidFill>
                  <a:srgbClr val="942124"/>
                </a:solidFill>
                <a:cs typeface="+mn-cs"/>
              </a:rPr>
              <a:t> 介绍</a:t>
            </a:r>
            <a:endParaRPr lang="en-US" altLang="zh-CN" sz="3200" b="1" dirty="0" smtClean="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680E6101-FF8F-48A2-AA82-9CB7154E01F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169</a:t>
            </a:fld>
            <a:endParaRPr lang="zh-CN" altLang="en-US"/>
          </a:p>
        </p:txBody>
      </p:sp>
    </p:spTree>
    <p:extLst>
      <p:ext uri="{BB962C8B-B14F-4D97-AF65-F5344CB8AC3E}">
        <p14:creationId xmlns="" xmlns:p14="http://schemas.microsoft.com/office/powerpoint/2010/main" val="1659086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58944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第二部分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基本概念</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1200329"/>
          </a:xfrm>
          <a:prstGeom prst="rect">
            <a:avLst/>
          </a:prstGeom>
        </p:spPr>
        <p:txBody>
          <a:bodyPr wrap="square">
            <a:spAutoFit/>
          </a:bodyPr>
          <a:lstStyle/>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变量</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、注释、</a:t>
            </a:r>
            <a:r>
              <a:rPr lang="en-US" altLang="zh-CN" sz="2400" dirty="0">
                <a:solidFill>
                  <a:srgbClr val="942124"/>
                </a:solidFill>
                <a:latin typeface="微软雅黑 Light" panose="020B0502040204020203" pitchFamily="34" charset="-122"/>
                <a:ea typeface="微软雅黑 Light" panose="020B0502040204020203" pitchFamily="34" charset="-122"/>
                <a:cs typeface="Microsoft YaHei" charset="0"/>
              </a:rPr>
              <a:t>print</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函数、数据</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类型</a:t>
            </a:r>
            <a:endParaRPr lang="en-US" altLang="zh-CN" sz="2400" dirty="0" smtClean="0">
              <a:solidFill>
                <a:srgbClr val="942124"/>
              </a:solidFill>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算术</a:t>
            </a:r>
            <a:r>
              <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rPr>
              <a:t>运算符、类型转换</a:t>
            </a:r>
          </a:p>
          <a:p>
            <a:pPr fontAlgn="base">
              <a:spcBef>
                <a:spcPct val="0"/>
              </a:spcBef>
              <a:spcAft>
                <a:spcPct val="0"/>
              </a:spcAft>
            </a:pP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18824DD2-109B-47FB-B0A1-9E394761034E}"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a:t>
            </a:fld>
            <a:endParaRPr lang="zh-CN" altLang="en-US"/>
          </a:p>
        </p:txBody>
      </p:sp>
    </p:spTree>
    <p:extLst>
      <p:ext uri="{BB962C8B-B14F-4D97-AF65-F5344CB8AC3E}">
        <p14:creationId xmlns="" xmlns:p14="http://schemas.microsoft.com/office/powerpoint/2010/main" val="2892376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769146"/>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矩阵表示：</a:t>
            </a:r>
            <a:r>
              <a:rPr lang="zh-CN" altLang="en-US" sz="2400" dirty="0" smtClean="0">
                <a:latin typeface="微软雅黑 Light" panose="020B0502040204020203" pitchFamily="34" charset="-122"/>
                <a:ea typeface="微软雅黑 Light" panose="020B0502040204020203" pitchFamily="34" charset="-122"/>
              </a:rPr>
              <a:t>使用</a:t>
            </a:r>
            <a:r>
              <a:rPr lang="en-US" altLang="zh-CN" sz="2400" dirty="0">
                <a:latin typeface="微软雅黑 Light" panose="020B0502040204020203" pitchFamily="34" charset="-122"/>
                <a:ea typeface="微软雅黑 Light" panose="020B0502040204020203" pitchFamily="34" charset="-122"/>
              </a:rPr>
              <a:t>Numpy</a:t>
            </a:r>
            <a:r>
              <a:rPr lang="zh-CN" altLang="en-US" sz="2400" dirty="0">
                <a:latin typeface="微软雅黑 Light" panose="020B0502040204020203" pitchFamily="34" charset="-122"/>
                <a:ea typeface="微软雅黑 Light" panose="020B0502040204020203" pitchFamily="34" charset="-122"/>
              </a:rPr>
              <a:t>，易得到二维</a:t>
            </a:r>
            <a:r>
              <a:rPr lang="zh-CN" altLang="en-US" sz="2400" dirty="0" smtClean="0">
                <a:latin typeface="微软雅黑 Light" panose="020B0502040204020203" pitchFamily="34" charset="-122"/>
                <a:ea typeface="微软雅黑 Light" panose="020B0502040204020203" pitchFamily="34" charset="-122"/>
              </a:rPr>
              <a:t>矩阵</a:t>
            </a:r>
            <a:endParaRPr lang="zh-CN" altLang="en-US" sz="2400" dirty="0">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基本数据结构</a:t>
            </a:r>
            <a:r>
              <a:rPr lang="zh-CN" altLang="en-US" sz="3200" b="1" dirty="0" smtClean="0">
                <a:solidFill>
                  <a:srgbClr val="942124"/>
                </a:solidFill>
                <a:latin typeface="Monaco" charset="0"/>
                <a:ea typeface="Monaco" charset="0"/>
                <a:cs typeface="Monaco" charset="0"/>
              </a:rPr>
              <a:t> </a:t>
            </a:r>
            <a:r>
              <a:rPr lang="en-US" altLang="zh-CN" sz="3200" b="1" dirty="0" err="1" smtClean="0">
                <a:solidFill>
                  <a:srgbClr val="942124"/>
                </a:solidFill>
                <a:latin typeface="Monaco" charset="0"/>
                <a:ea typeface="Monaco" charset="0"/>
                <a:cs typeface="Monaco" charset="0"/>
              </a:rPr>
              <a:t>ndarray</a:t>
            </a:r>
            <a:endParaRPr lang="zh-CN" altLang="en-US" sz="3200" b="1" dirty="0">
              <a:solidFill>
                <a:srgbClr val="942124"/>
              </a:solidFill>
              <a:latin typeface="Monaco" charset="0"/>
              <a:ea typeface="Monaco" charset="0"/>
              <a:cs typeface="Monaco" charset="0"/>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78971" y="2749472"/>
            <a:ext cx="7835900" cy="2705100"/>
          </a:xfrm>
          <a:prstGeom prst="rect">
            <a:avLst/>
          </a:prstGeom>
        </p:spPr>
      </p:pic>
      <p:pic>
        <p:nvPicPr>
          <p:cNvPr id="5" name="图片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704721" y="4502072"/>
            <a:ext cx="2184400" cy="1905000"/>
          </a:xfrm>
          <a:prstGeom prst="rect">
            <a:avLst/>
          </a:prstGeom>
        </p:spPr>
      </p:pic>
      <p:sp>
        <p:nvSpPr>
          <p:cNvPr id="2" name="日期占位符 1"/>
          <p:cNvSpPr>
            <a:spLocks noGrp="1"/>
          </p:cNvSpPr>
          <p:nvPr>
            <p:ph type="dt" sz="half" idx="10"/>
          </p:nvPr>
        </p:nvSpPr>
        <p:spPr/>
        <p:txBody>
          <a:bodyPr/>
          <a:lstStyle/>
          <a:p>
            <a:fld id="{AE5739B0-8151-46BF-B55B-F2E4FC11A20D}"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170</a:t>
            </a:fld>
            <a:endParaRPr lang="zh-CN" altLang="en-US"/>
          </a:p>
        </p:txBody>
      </p:sp>
    </p:spTree>
    <p:extLst>
      <p:ext uri="{BB962C8B-B14F-4D97-AF65-F5344CB8AC3E}">
        <p14:creationId xmlns="" xmlns:p14="http://schemas.microsoft.com/office/powerpoint/2010/main" val="87459511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700808"/>
            <a:ext cx="11191170"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作为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对象里的数据有时并不是所需要的，那么可以</a:t>
            </a:r>
            <a:r>
              <a:rPr lang="zh-CN" altLang="en-US" sz="2400" dirty="0">
                <a:latin typeface="微软雅黑 Light" panose="020B0502040204020203" pitchFamily="34" charset="-122"/>
                <a:ea typeface="微软雅黑 Light" panose="020B0502040204020203" pitchFamily="34" charset="-122"/>
              </a:rPr>
              <a:t>使用</a:t>
            </a:r>
            <a:r>
              <a:rPr lang="en-US" altLang="zh-CN" sz="2400" dirty="0" err="1">
                <a:latin typeface="微软雅黑 Light" panose="020B0502040204020203" pitchFamily="34" charset="-122"/>
                <a:ea typeface="微软雅黑 Light" panose="020B0502040204020203" pitchFamily="34" charset="-122"/>
              </a:rPr>
              <a:t>ndarray</a:t>
            </a:r>
            <a:r>
              <a:rPr lang="zh-CN" altLang="en-US" sz="2400" dirty="0">
                <a:latin typeface="微软雅黑 Light" panose="020B0502040204020203" pitchFamily="34" charset="-122"/>
                <a:ea typeface="微软雅黑 Light" panose="020B0502040204020203" pitchFamily="34" charset="-122"/>
              </a:rPr>
              <a:t>对象</a:t>
            </a:r>
            <a:r>
              <a:rPr lang="zh-CN" altLang="en-US" sz="2400" dirty="0" smtClean="0">
                <a:latin typeface="微软雅黑 Light" panose="020B0502040204020203" pitchFamily="34" charset="-122"/>
                <a:ea typeface="微软雅黑 Light" panose="020B0502040204020203" pitchFamily="34" charset="-122"/>
              </a:rPr>
              <a:t>的</a:t>
            </a:r>
            <a:r>
              <a:rPr kumimoji="1" lang="en-US" altLang="zh-CN" sz="2400" dirty="0" err="1" smtClean="0">
                <a:latin typeface="Monaco" charset="0"/>
                <a:ea typeface="Monaco" charset="0"/>
                <a:cs typeface="Monaco" charset="0"/>
              </a:rPr>
              <a:t>astype</a:t>
            </a:r>
            <a:r>
              <a:rPr kumimoji="1" lang="en-US" altLang="zh-CN" sz="2400" dirty="0">
                <a:latin typeface="Monaco" charset="0"/>
                <a:ea typeface="Monaco" charset="0"/>
                <a:cs typeface="Monaco" charset="0"/>
              </a:rPr>
              <a:t>() </a:t>
            </a:r>
            <a:r>
              <a:rPr lang="zh-CN" altLang="en-US" sz="2400" dirty="0">
                <a:latin typeface="微软雅黑 Light" panose="020B0502040204020203" pitchFamily="34" charset="-122"/>
                <a:ea typeface="微软雅黑 Light" panose="020B0502040204020203" pitchFamily="34" charset="-122"/>
              </a:rPr>
              <a:t>方法</a:t>
            </a:r>
            <a:r>
              <a:rPr lang="zh-CN" altLang="en-US" sz="2400" dirty="0" smtClean="0">
                <a:solidFill>
                  <a:prstClr val="black"/>
                </a:solidFill>
                <a:latin typeface="微软雅黑 Light" panose="020B0502040204020203" pitchFamily="34" charset="-122"/>
                <a:ea typeface="微软雅黑 Light" panose="020B0502040204020203" pitchFamily="34" charset="-122"/>
              </a:rPr>
              <a:t>转为指定的数据类型</a:t>
            </a:r>
            <a:endParaRPr lang="zh-CN" altLang="en-US" sz="2400" dirty="0">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基本数据结构 </a:t>
            </a:r>
            <a:r>
              <a:rPr lang="en-US" altLang="zh-CN" sz="3200" b="1" dirty="0" err="1" smtClean="0">
                <a:solidFill>
                  <a:srgbClr val="942124"/>
                </a:solidFill>
                <a:latin typeface="Monaco" charset="0"/>
                <a:ea typeface="Monaco" charset="0"/>
                <a:cs typeface="Monaco" charset="0"/>
              </a:rPr>
              <a:t>ndarray</a:t>
            </a:r>
            <a:endParaRPr lang="zh-CN" altLang="en-US" sz="3200" b="1" dirty="0">
              <a:solidFill>
                <a:srgbClr val="942124"/>
              </a:solidFill>
              <a:latin typeface="Monaco" charset="0"/>
              <a:ea typeface="Monaco" charset="0"/>
              <a:cs typeface="Monaco" charset="0"/>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31785" y="3099040"/>
            <a:ext cx="8936169" cy="2778232"/>
          </a:xfrm>
          <a:prstGeom prst="rect">
            <a:avLst/>
          </a:prstGeom>
        </p:spPr>
      </p:pic>
      <p:sp>
        <p:nvSpPr>
          <p:cNvPr id="17" name="Freeform 37"/>
          <p:cNvSpPr>
            <a:spLocks noChangeArrowheads="1"/>
          </p:cNvSpPr>
          <p:nvPr/>
        </p:nvSpPr>
        <p:spPr bwMode="auto">
          <a:xfrm>
            <a:off x="4382527" y="552365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9" name="TextBox 4"/>
          <p:cNvSpPr txBox="1"/>
          <p:nvPr/>
        </p:nvSpPr>
        <p:spPr>
          <a:xfrm>
            <a:off x="4922551" y="5415607"/>
            <a:ext cx="6618287"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4"/>
              </a:rPr>
              <a:t>http://</a:t>
            </a:r>
            <a:r>
              <a:rPr lang="en-US" altLang="zh-CN" sz="2400" dirty="0" smtClean="0">
                <a:latin typeface="微软雅黑 Light" panose="020B0502040204020203" pitchFamily="34" charset="-122"/>
                <a:ea typeface="微软雅黑 Light" panose="020B0502040204020203" pitchFamily="34" charset="-122"/>
                <a:hlinkClick r:id="rId4"/>
              </a:rPr>
              <a:t>hackdata.cn/learn/course/2/lecture/132/</a:t>
            </a:r>
            <a:endParaRPr lang="zh-CN" altLang="en-US" sz="2400" dirty="0">
              <a:latin typeface="Monaco" charset="0"/>
              <a:ea typeface="Monaco" charset="0"/>
              <a:cs typeface="Monaco" charset="0"/>
            </a:endParaRPr>
          </a:p>
        </p:txBody>
      </p:sp>
      <p:sp>
        <p:nvSpPr>
          <p:cNvPr id="3" name="日期占位符 2"/>
          <p:cNvSpPr>
            <a:spLocks noGrp="1"/>
          </p:cNvSpPr>
          <p:nvPr>
            <p:ph type="dt" sz="half" idx="10"/>
          </p:nvPr>
        </p:nvSpPr>
        <p:spPr/>
        <p:txBody>
          <a:bodyPr/>
          <a:lstStyle/>
          <a:p>
            <a:fld id="{C328B551-7FA7-4651-B81A-D8DEB4CA368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171</a:t>
            </a:fld>
            <a:endParaRPr lang="zh-CN" altLang="en-US"/>
          </a:p>
        </p:txBody>
      </p:sp>
    </p:spTree>
    <p:extLst>
      <p:ext uri="{BB962C8B-B14F-4D97-AF65-F5344CB8AC3E}">
        <p14:creationId xmlns="" xmlns:p14="http://schemas.microsoft.com/office/powerpoint/2010/main" val="36719346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2308324"/>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将数据转为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对象后，会需要按某种方式来抽取数据</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Arial" charset="0"/>
              <a:buChar char="•"/>
            </a:pP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微软雅黑 Light" panose="020B0502040204020203" pitchFamily="34" charset="-122"/>
                <a:ea typeface="微软雅黑 Light" panose="020B0502040204020203" pitchFamily="34" charset="-122"/>
              </a:rPr>
              <a:t>对象提供了两种索引方式：</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800100" lvl="1"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切片索引：</a:t>
            </a:r>
            <a:r>
              <a:rPr lang="zh-CN" altLang="en-US" sz="2400" dirty="0">
                <a:solidFill>
                  <a:prstClr val="black"/>
                </a:solidFill>
                <a:latin typeface="微软雅黑 Light" panose="020B0502040204020203" pitchFamily="34" charset="-122"/>
                <a:ea typeface="微软雅黑 Light" panose="020B0502040204020203" pitchFamily="34" charset="-122"/>
              </a:rPr>
              <a:t>切片索引和对列表</a:t>
            </a:r>
            <a:r>
              <a:rPr lang="en-US" altLang="zh-CN" sz="2400" dirty="0">
                <a:solidFill>
                  <a:prstClr val="black"/>
                </a:solidFill>
                <a:latin typeface="Monaco" charset="0"/>
                <a:ea typeface="Monaco" charset="0"/>
                <a:cs typeface="Monaco" charset="0"/>
              </a:rPr>
              <a:t>list</a:t>
            </a:r>
            <a:r>
              <a:rPr lang="zh-CN" altLang="en-US" sz="2400" dirty="0">
                <a:solidFill>
                  <a:prstClr val="black"/>
                </a:solidFill>
                <a:latin typeface="微软雅黑 Light" panose="020B0502040204020203" pitchFamily="34" charset="-122"/>
                <a:ea typeface="微软雅黑 Light" panose="020B0502040204020203" pitchFamily="34" charset="-122"/>
              </a:rPr>
              <a:t>的切片索引相似，不过由原本的一维切片变为</a:t>
            </a:r>
            <a:r>
              <a:rPr lang="zh-CN" altLang="en-US" sz="2400" dirty="0" smtClean="0">
                <a:solidFill>
                  <a:prstClr val="black"/>
                </a:solidFill>
                <a:latin typeface="微软雅黑 Light" panose="020B0502040204020203" pitchFamily="34" charset="-122"/>
                <a:ea typeface="微软雅黑 Light" panose="020B0502040204020203" pitchFamily="34" charset="-122"/>
              </a:rPr>
              <a:t>多维</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相关操作：索引</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14524" y="3865116"/>
            <a:ext cx="5854700" cy="2501900"/>
          </a:xfrm>
          <a:prstGeom prst="rect">
            <a:avLst/>
          </a:prstGeom>
        </p:spPr>
      </p:pic>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133263" y="3843133"/>
            <a:ext cx="5867400" cy="1498600"/>
          </a:xfrm>
          <a:prstGeom prst="rect">
            <a:avLst/>
          </a:prstGeom>
        </p:spPr>
      </p:pic>
      <p:sp>
        <p:nvSpPr>
          <p:cNvPr id="4" name="日期占位符 3"/>
          <p:cNvSpPr>
            <a:spLocks noGrp="1"/>
          </p:cNvSpPr>
          <p:nvPr>
            <p:ph type="dt" sz="half" idx="10"/>
          </p:nvPr>
        </p:nvSpPr>
        <p:spPr/>
        <p:txBody>
          <a:bodyPr/>
          <a:lstStyle/>
          <a:p>
            <a:fld id="{2DFE3DDC-467B-483D-A126-C6C90231DBBA}"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172</a:t>
            </a:fld>
            <a:endParaRPr lang="zh-CN" altLang="en-US"/>
          </a:p>
        </p:txBody>
      </p:sp>
    </p:spTree>
    <p:extLst>
      <p:ext uri="{BB962C8B-B14F-4D97-AF65-F5344CB8AC3E}">
        <p14:creationId xmlns="" xmlns:p14="http://schemas.microsoft.com/office/powerpoint/2010/main" val="39694297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4" name="文本框 3"/>
          <p:cNvSpPr txBox="1"/>
          <p:nvPr/>
        </p:nvSpPr>
        <p:spPr>
          <a:xfrm>
            <a:off x="896409" y="1763905"/>
            <a:ext cx="8100340"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索引后还可以直接对应该位置重新赋值</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可通过</a:t>
            </a:r>
            <a:r>
              <a:rPr lang="en-US" altLang="zh-CN" sz="2400" dirty="0" smtClean="0">
                <a:solidFill>
                  <a:prstClr val="black"/>
                </a:solidFill>
                <a:latin typeface="Monaco" charset="0"/>
                <a:ea typeface="Monaco" charset="0"/>
                <a:cs typeface="Monaco" charset="0"/>
              </a:rPr>
              <a:t>shape</a:t>
            </a:r>
            <a:r>
              <a:rPr lang="zh-CN" altLang="en-US" sz="2400" dirty="0" smtClean="0">
                <a:solidFill>
                  <a:prstClr val="black"/>
                </a:solidFill>
                <a:latin typeface="Microsoft YaHei Light" charset="-122"/>
                <a:ea typeface="Microsoft YaHei Light" charset="-122"/>
                <a:cs typeface="Microsoft YaHei Light" charset="-122"/>
              </a:rPr>
              <a:t>属性得到数组的行数和列数</a:t>
            </a:r>
            <a:endParaRPr lang="zh-CN" altLang="en-US" sz="2400" dirty="0">
              <a:solidFill>
                <a:prstClr val="black"/>
              </a:solidFill>
              <a:latin typeface="Microsoft YaHei Light" charset="-122"/>
              <a:ea typeface="Microsoft YaHei Light" charset="-122"/>
              <a:cs typeface="Microsoft YaHei Light" charset="-122"/>
            </a:endParaRPr>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71464" y="4465995"/>
            <a:ext cx="6654090" cy="1491434"/>
          </a:xfrm>
          <a:prstGeom prst="rect">
            <a:avLst/>
          </a:prstGeom>
        </p:spPr>
      </p:pic>
      <p:pic>
        <p:nvPicPr>
          <p:cNvPr id="6" name="图片 5"/>
          <p:cNvPicPr>
            <a:picLocks noChangeAspect="1"/>
          </p:cNvPicPr>
          <p:nvPr/>
        </p:nvPicPr>
        <p:blipFill rotWithShape="1">
          <a:blip r:embed="rId4">
            <a:extLst>
              <a:ext uri="{28A0092B-C50C-407E-A947-70E740481C1C}">
                <a14:useLocalDpi xmlns="" xmlns:a14="http://schemas.microsoft.com/office/drawing/2010/main" val="0"/>
              </a:ext>
            </a:extLst>
          </a:blip>
          <a:srcRect b="6925"/>
          <a:stretch/>
        </p:blipFill>
        <p:spPr>
          <a:xfrm>
            <a:off x="1223832" y="2290365"/>
            <a:ext cx="5994400" cy="1713965"/>
          </a:xfrm>
          <a:prstGeom prst="rect">
            <a:avLst/>
          </a:prstGeom>
        </p:spPr>
      </p:pic>
      <p:sp>
        <p:nvSpPr>
          <p:cNvPr id="2" name="日期占位符 1"/>
          <p:cNvSpPr>
            <a:spLocks noGrp="1"/>
          </p:cNvSpPr>
          <p:nvPr>
            <p:ph type="dt" sz="half" idx="10"/>
          </p:nvPr>
        </p:nvSpPr>
        <p:spPr/>
        <p:txBody>
          <a:bodyPr/>
          <a:lstStyle/>
          <a:p>
            <a:fld id="{6A1C59CC-DE6E-4DB5-A679-AA0E823B667F}"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173</a:t>
            </a:fld>
            <a:endParaRPr lang="zh-CN" altLang="en-US"/>
          </a:p>
        </p:txBody>
      </p:sp>
    </p:spTree>
    <p:extLst>
      <p:ext uri="{BB962C8B-B14F-4D97-AF65-F5344CB8AC3E}">
        <p14:creationId xmlns="" xmlns:p14="http://schemas.microsoft.com/office/powerpoint/2010/main" val="146981717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23802" y="1916832"/>
            <a:ext cx="7072188" cy="3422838"/>
          </a:xfrm>
          <a:prstGeom prst="rect">
            <a:avLst/>
          </a:prstGeom>
        </p:spPr>
      </p:pic>
      <p:sp>
        <p:nvSpPr>
          <p:cNvPr id="2" name="日期占位符 1"/>
          <p:cNvSpPr>
            <a:spLocks noGrp="1"/>
          </p:cNvSpPr>
          <p:nvPr>
            <p:ph type="dt" sz="half" idx="10"/>
          </p:nvPr>
        </p:nvSpPr>
        <p:spPr/>
        <p:txBody>
          <a:bodyPr/>
          <a:lstStyle/>
          <a:p>
            <a:fld id="{4F9B9EBC-F035-4D66-A2BA-7D28D29FC7BF}"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174</a:t>
            </a:fld>
            <a:endParaRPr lang="zh-CN" altLang="en-US"/>
          </a:p>
        </p:txBody>
      </p:sp>
    </p:spTree>
    <p:extLst>
      <p:ext uri="{BB962C8B-B14F-4D97-AF65-F5344CB8AC3E}">
        <p14:creationId xmlns="" xmlns:p14="http://schemas.microsoft.com/office/powerpoint/2010/main" val="180524542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5" name="矩形 4"/>
          <p:cNvSpPr/>
          <p:nvPr/>
        </p:nvSpPr>
        <p:spPr>
          <a:xfrm>
            <a:off x="479375" y="674237"/>
            <a:ext cx="25202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切片索引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Freeform 37"/>
          <p:cNvSpPr>
            <a:spLocks noChangeArrowheads="1"/>
          </p:cNvSpPr>
          <p:nvPr/>
        </p:nvSpPr>
        <p:spPr bwMode="auto">
          <a:xfrm>
            <a:off x="4619872" y="6065477"/>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8" name="TextBox 4"/>
          <p:cNvSpPr txBox="1"/>
          <p:nvPr/>
        </p:nvSpPr>
        <p:spPr>
          <a:xfrm>
            <a:off x="5159896" y="5957429"/>
            <a:ext cx="6623095" cy="461665"/>
          </a:xfrm>
          <a:prstGeom prst="rect">
            <a:avLst/>
          </a:prstGeom>
          <a:noFill/>
        </p:spPr>
        <p:txBody>
          <a:bodyPr wrap="none" rtlCol="0">
            <a:spAutoFit/>
          </a:bodyPr>
          <a:lstStyle/>
          <a:p>
            <a:r>
              <a:rPr lang="en-US" altLang="zh-CN" sz="2400" dirty="0">
                <a:latin typeface="微软雅黑 Light" panose="020B0502040204020203" pitchFamily="34" charset="-122"/>
                <a:ea typeface="微软雅黑 Light" panose="020B0502040204020203" pitchFamily="34" charset="-122"/>
                <a:hlinkClick r:id="rId3"/>
              </a:rPr>
              <a:t>http://</a:t>
            </a:r>
            <a:r>
              <a:rPr lang="en-US" altLang="zh-CN" sz="2400" dirty="0" smtClean="0">
                <a:latin typeface="微软雅黑 Light" panose="020B0502040204020203" pitchFamily="34" charset="-122"/>
                <a:ea typeface="微软雅黑 Light" panose="020B0502040204020203" pitchFamily="34" charset="-122"/>
                <a:hlinkClick r:id="rId3"/>
              </a:rPr>
              <a:t>hackdata.cn/learn/course/2/lecture/154/</a:t>
            </a:r>
            <a:endParaRPr lang="zh-CN" altLang="en-US" sz="2400" dirty="0">
              <a:latin typeface="Monaco" charset="0"/>
              <a:ea typeface="Monaco" charset="0"/>
              <a:cs typeface="Monaco" charset="0"/>
            </a:endParaRPr>
          </a:p>
        </p:txBody>
      </p:sp>
      <p:pic>
        <p:nvPicPr>
          <p:cNvPr id="2" name="图片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472590" y="2060848"/>
            <a:ext cx="7374612" cy="3240360"/>
          </a:xfrm>
          <a:prstGeom prst="rect">
            <a:avLst/>
          </a:prstGeom>
        </p:spPr>
      </p:pic>
      <p:sp>
        <p:nvSpPr>
          <p:cNvPr id="3" name="日期占位符 2"/>
          <p:cNvSpPr>
            <a:spLocks noGrp="1"/>
          </p:cNvSpPr>
          <p:nvPr>
            <p:ph type="dt" sz="half" idx="10"/>
          </p:nvPr>
        </p:nvSpPr>
        <p:spPr/>
        <p:txBody>
          <a:bodyPr/>
          <a:lstStyle/>
          <a:p>
            <a:fld id="{EE7FAA03-5D2F-4065-9094-F30A6B798DC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175</a:t>
            </a:fld>
            <a:endParaRPr lang="zh-CN" altLang="en-US"/>
          </a:p>
        </p:txBody>
      </p:sp>
    </p:spTree>
    <p:extLst>
      <p:ext uri="{BB962C8B-B14F-4D97-AF65-F5344CB8AC3E}">
        <p14:creationId xmlns="" xmlns:p14="http://schemas.microsoft.com/office/powerpoint/2010/main" val="2309604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408" y="1726959"/>
            <a:ext cx="10225136" cy="1200329"/>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通过添加条件判断数组中每个值</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Monaco" charset="0"/>
                <a:ea typeface="Monaco" charset="0"/>
                <a:cs typeface="Monaco" charset="0"/>
              </a:rPr>
              <a:t>真</a:t>
            </a:r>
            <a:r>
              <a:rPr lang="en-US" altLang="zh-CN" sz="2400" dirty="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假</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zh-CN" altLang="en-US" sz="2400" dirty="0" smtClean="0">
                <a:solidFill>
                  <a:prstClr val="black"/>
                </a:solidFill>
                <a:latin typeface="微软雅黑 Light" panose="020B0502040204020203" pitchFamily="34" charset="-122"/>
                <a:ea typeface="微软雅黑 Light" panose="020B0502040204020203" pitchFamily="34" charset="-122"/>
              </a:rPr>
              <a:t>转为</a:t>
            </a:r>
            <a:r>
              <a:rPr lang="zh-CN" altLang="en-US" sz="2400" dirty="0">
                <a:solidFill>
                  <a:prstClr val="black"/>
                </a:solidFill>
                <a:latin typeface="微软雅黑 Light" panose="020B0502040204020203" pitchFamily="34" charset="-122"/>
                <a:ea typeface="微软雅黑 Light" panose="020B0502040204020203" pitchFamily="34" charset="-122"/>
              </a:rPr>
              <a:t>布尔值再对原数组进行索引，为</a:t>
            </a:r>
            <a:r>
              <a:rPr lang="zh-CN" altLang="en-US" sz="2400" dirty="0" smtClean="0">
                <a:solidFill>
                  <a:prstClr val="black"/>
                </a:solidFill>
                <a:latin typeface="微软雅黑 Light" panose="020B0502040204020203" pitchFamily="34" charset="-122"/>
                <a:ea typeface="微软雅黑 Light" panose="020B0502040204020203" pitchFamily="34" charset="-122"/>
              </a:rPr>
              <a:t>真</a:t>
            </a:r>
            <a:r>
              <a:rPr lang="zh-CN" altLang="en-US" sz="2400" dirty="0">
                <a:solidFill>
                  <a:prstClr val="black"/>
                </a:solidFill>
                <a:latin typeface="微软雅黑 Light" panose="020B0502040204020203" pitchFamily="34" charset="-122"/>
                <a:ea typeface="微软雅黑 Light" panose="020B0502040204020203" pitchFamily="34" charset="-122"/>
              </a:rPr>
              <a:t> </a:t>
            </a:r>
            <a:r>
              <a:rPr lang="en-US" altLang="zh-CN" sz="2400" dirty="0" smtClean="0">
                <a:solidFill>
                  <a:prstClr val="black"/>
                </a:solidFill>
                <a:latin typeface="Monaco" charset="0"/>
                <a:ea typeface="Monaco" charset="0"/>
                <a:cs typeface="Monaco" charset="0"/>
              </a:rPr>
              <a:t>True</a:t>
            </a:r>
            <a:r>
              <a:rPr lang="zh-CN" altLang="en-US" sz="2400" dirty="0" smtClean="0">
                <a:solidFill>
                  <a:prstClr val="black"/>
                </a:solidFill>
                <a:latin typeface="微软雅黑 Light" panose="020B0502040204020203" pitchFamily="34" charset="-122"/>
                <a:ea typeface="微软雅黑 Light" panose="020B0502040204020203" pitchFamily="34" charset="-122"/>
              </a:rPr>
              <a:t> 时</a:t>
            </a:r>
            <a:r>
              <a:rPr lang="zh-CN" altLang="en-US" sz="2400" dirty="0">
                <a:solidFill>
                  <a:prstClr val="black"/>
                </a:solidFill>
                <a:latin typeface="微软雅黑 Light" panose="020B0502040204020203" pitchFamily="34" charset="-122"/>
                <a:ea typeface="微软雅黑 Light" panose="020B0502040204020203" pitchFamily="34" charset="-122"/>
              </a:rPr>
              <a:t>会被抽取出来</a:t>
            </a:r>
          </a:p>
        </p:txBody>
      </p:sp>
      <p:sp>
        <p:nvSpPr>
          <p:cNvPr id="2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矩形 4"/>
          <p:cNvSpPr/>
          <p:nvPr/>
        </p:nvSpPr>
        <p:spPr>
          <a:xfrm>
            <a:off x="479375" y="674237"/>
            <a:ext cx="2664297"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23"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布尔值索引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55334" y="2927288"/>
            <a:ext cx="7992888" cy="3171162"/>
          </a:xfrm>
          <a:prstGeom prst="rect">
            <a:avLst/>
          </a:prstGeom>
        </p:spPr>
      </p:pic>
      <p:sp>
        <p:nvSpPr>
          <p:cNvPr id="2" name="日期占位符 1"/>
          <p:cNvSpPr>
            <a:spLocks noGrp="1"/>
          </p:cNvSpPr>
          <p:nvPr>
            <p:ph type="dt" sz="half" idx="10"/>
          </p:nvPr>
        </p:nvSpPr>
        <p:spPr/>
        <p:txBody>
          <a:bodyPr/>
          <a:lstStyle/>
          <a:p>
            <a:fld id="{B69DCA93-3C2B-40C3-B10A-285D62EFDB71}"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176</a:t>
            </a:fld>
            <a:endParaRPr lang="zh-CN" altLang="en-US"/>
          </a:p>
        </p:txBody>
      </p:sp>
    </p:spTree>
    <p:extLst>
      <p:ext uri="{BB962C8B-B14F-4D97-AF65-F5344CB8AC3E}">
        <p14:creationId xmlns="" xmlns:p14="http://schemas.microsoft.com/office/powerpoint/2010/main" val="150428707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读取上证指数数据集 </a:t>
            </a:r>
            <a:r>
              <a:rPr lang="en-US" altLang="zh-CN" sz="2400" dirty="0" err="1" smtClean="0">
                <a:solidFill>
                  <a:prstClr val="black"/>
                </a:solidFill>
                <a:latin typeface="Monaco" charset="0"/>
                <a:ea typeface="Monaco" charset="0"/>
                <a:cs typeface="Monaco" charset="0"/>
              </a:rPr>
              <a:t>sh.csv</a:t>
            </a:r>
            <a:r>
              <a:rPr lang="en-US" altLang="zh-CN" sz="2400" dirty="0" smtClean="0">
                <a:solidFill>
                  <a:prstClr val="black"/>
                </a:solidFill>
                <a:latin typeface="Microsoft YaHei Light" charset="-122"/>
                <a:ea typeface="Microsoft YaHei Light" charset="-122"/>
                <a:cs typeface="Microsoft YaHei Light" charset="-122"/>
              </a:rPr>
              <a:t>,</a:t>
            </a:r>
            <a:r>
              <a:rPr lang="zh-CN" altLang="en-US" sz="2400" dirty="0" smtClean="0">
                <a:solidFill>
                  <a:prstClr val="black"/>
                </a:solidFill>
                <a:latin typeface="Microsoft YaHei Light" charset="-122"/>
                <a:ea typeface="Microsoft YaHei Light" charset="-122"/>
                <a:cs typeface="Microsoft YaHei Light" charset="-122"/>
              </a:rPr>
              <a:t>并将数据转为</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对象</a:t>
            </a:r>
            <a:endParaRPr lang="en-US" altLang="zh-CN" sz="2400" dirty="0">
              <a:solidFill>
                <a:schemeClr val="bg2">
                  <a:lumMod val="75000"/>
                </a:schemeClr>
              </a:solidFill>
              <a:latin typeface="Microsoft YaHei Light" charset="-122"/>
              <a:ea typeface="Microsoft YaHei Light" charset="-122"/>
              <a:cs typeface="Microsoft YaHei Light"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2203123"/>
            <a:ext cx="9448800" cy="5740400"/>
          </a:xfrm>
          <a:prstGeom prst="rect">
            <a:avLst/>
          </a:prstGeom>
        </p:spPr>
      </p:pic>
      <p:sp>
        <p:nvSpPr>
          <p:cNvPr id="2" name="日期占位符 1"/>
          <p:cNvSpPr>
            <a:spLocks noGrp="1"/>
          </p:cNvSpPr>
          <p:nvPr>
            <p:ph type="dt" sz="half" idx="10"/>
          </p:nvPr>
        </p:nvSpPr>
        <p:spPr/>
        <p:txBody>
          <a:bodyPr/>
          <a:lstStyle/>
          <a:p>
            <a:fld id="{AA5DCC8B-E207-4E7F-8332-87DEA3C0C005}"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177</a:t>
            </a:fld>
            <a:endParaRPr lang="zh-CN" altLang="en-US"/>
          </a:p>
        </p:txBody>
      </p:sp>
    </p:spTree>
    <p:extLst>
      <p:ext uri="{BB962C8B-B14F-4D97-AF65-F5344CB8AC3E}">
        <p14:creationId xmlns="" xmlns:p14="http://schemas.microsoft.com/office/powerpoint/2010/main" val="206662168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556792"/>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取</a:t>
            </a:r>
            <a:r>
              <a:rPr lang="en-US" altLang="zh-CN" sz="2400" dirty="0" err="1" smtClean="0">
                <a:solidFill>
                  <a:prstClr val="black"/>
                </a:solidFill>
                <a:latin typeface="Monaco" charset="0"/>
                <a:ea typeface="Monaco" charset="0"/>
                <a:cs typeface="Monaco" charset="0"/>
              </a:rPr>
              <a:t>sh_ndarray</a:t>
            </a:r>
            <a:r>
              <a:rPr lang="zh-CN" altLang="en-US" sz="2400" dirty="0" smtClean="0">
                <a:solidFill>
                  <a:prstClr val="black"/>
                </a:solidFill>
                <a:latin typeface="Microsoft YaHei Light" charset="-122"/>
                <a:ea typeface="Microsoft YaHei Light" charset="-122"/>
                <a:cs typeface="Microsoft YaHei Light" charset="-122"/>
              </a:rPr>
              <a:t>前四行前四列进行</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操作演示</a:t>
            </a:r>
            <a:endParaRPr lang="en-US" altLang="zh-CN" sz="2400" dirty="0">
              <a:solidFill>
                <a:schemeClr val="bg2">
                  <a:lumMod val="75000"/>
                </a:schemeClr>
              </a:solidFill>
              <a:latin typeface="Microsoft YaHei Light" charset="-122"/>
              <a:ea typeface="Microsoft YaHei Light" charset="-122"/>
              <a:cs typeface="Microsoft YaHei Light"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3" y="2203122"/>
            <a:ext cx="10097035" cy="1657925"/>
          </a:xfrm>
          <a:prstGeom prst="rect">
            <a:avLst/>
          </a:prstGeom>
        </p:spPr>
      </p:pic>
      <p:sp>
        <p:nvSpPr>
          <p:cNvPr id="7" name="TextBox 17"/>
          <p:cNvSpPr txBox="1"/>
          <p:nvPr/>
        </p:nvSpPr>
        <p:spPr>
          <a:xfrm>
            <a:off x="491316" y="386104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使用</a:t>
            </a:r>
            <a:r>
              <a:rPr lang="en-US" altLang="zh-CN" sz="2400" dirty="0" smtClean="0">
                <a:solidFill>
                  <a:prstClr val="black"/>
                </a:solidFill>
                <a:latin typeface="Monaco" charset="0"/>
                <a:ea typeface="Monaco" charset="0"/>
                <a:cs typeface="Monaco" charset="0"/>
              </a:rPr>
              <a:t>split</a:t>
            </a:r>
            <a:r>
              <a:rPr lang="zh-CN" altLang="en-US" sz="2400" dirty="0" smtClean="0">
                <a:solidFill>
                  <a:prstClr val="black"/>
                </a:solidFill>
                <a:latin typeface="Microsoft YaHei Light" charset="-122"/>
                <a:ea typeface="Microsoft YaHei Light" charset="-122"/>
                <a:cs typeface="Microsoft YaHei Light" charset="-122"/>
              </a:rPr>
              <a:t>将</a:t>
            </a:r>
            <a:r>
              <a:rPr lang="en-US" altLang="zh-CN" sz="2400" dirty="0" err="1" smtClean="0">
                <a:solidFill>
                  <a:prstClr val="black"/>
                </a:solidFill>
                <a:latin typeface="Monaco" charset="0"/>
                <a:ea typeface="Monaco" charset="0"/>
                <a:cs typeface="Monaco" charset="0"/>
              </a:rPr>
              <a:t>ndarray</a:t>
            </a:r>
            <a:r>
              <a:rPr lang="zh-CN" altLang="en-US" sz="2400" dirty="0" smtClean="0">
                <a:solidFill>
                  <a:prstClr val="black"/>
                </a:solidFill>
                <a:latin typeface="Microsoft YaHei Light" charset="-122"/>
                <a:ea typeface="Microsoft YaHei Light" charset="-122"/>
                <a:cs typeface="Microsoft YaHei Light" charset="-122"/>
              </a:rPr>
              <a:t>按照行平均分为几个</a:t>
            </a:r>
            <a:r>
              <a:rPr lang="en-US" altLang="zh-CN" sz="2400" dirty="0" err="1" smtClean="0">
                <a:solidFill>
                  <a:prstClr val="black"/>
                </a:solidFill>
                <a:latin typeface="Monaco" charset="0"/>
                <a:ea typeface="Monaco" charset="0"/>
                <a:cs typeface="Monaco" charset="0"/>
              </a:rPr>
              <a:t>ndarray</a:t>
            </a:r>
            <a:endParaRPr lang="en-US" altLang="zh-CN" sz="2400" dirty="0">
              <a:solidFill>
                <a:schemeClr val="bg2">
                  <a:lumMod val="75000"/>
                </a:schemeClr>
              </a:solidFill>
              <a:latin typeface="Monaco" charset="0"/>
              <a:ea typeface="Monaco" charset="0"/>
              <a:cs typeface="Monaco" charset="0"/>
            </a:endParaRPr>
          </a:p>
        </p:txBody>
      </p:sp>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23799" y="4507378"/>
            <a:ext cx="10285590" cy="1873950"/>
          </a:xfrm>
          <a:prstGeom prst="rect">
            <a:avLst/>
          </a:prstGeom>
        </p:spPr>
      </p:pic>
      <p:sp>
        <p:nvSpPr>
          <p:cNvPr id="4" name="日期占位符 3"/>
          <p:cNvSpPr>
            <a:spLocks noGrp="1"/>
          </p:cNvSpPr>
          <p:nvPr>
            <p:ph type="dt" sz="half" idx="10"/>
          </p:nvPr>
        </p:nvSpPr>
        <p:spPr/>
        <p:txBody>
          <a:bodyPr/>
          <a:lstStyle/>
          <a:p>
            <a:fld id="{781CEECE-07A9-4BA2-B8D7-3D6660838F89}"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178</a:t>
            </a:fld>
            <a:endParaRPr lang="zh-CN" altLang="en-US"/>
          </a:p>
        </p:txBody>
      </p:sp>
    </p:spTree>
    <p:extLst>
      <p:ext uri="{BB962C8B-B14F-4D97-AF65-F5344CB8AC3E}">
        <p14:creationId xmlns="" xmlns:p14="http://schemas.microsoft.com/office/powerpoint/2010/main" val="14815678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相关操作：切分</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40301"/>
          <a:stretch/>
        </p:blipFill>
        <p:spPr>
          <a:xfrm>
            <a:off x="695400" y="1600447"/>
            <a:ext cx="11895805" cy="1166090"/>
          </a:xfrm>
          <a:prstGeom prst="rect">
            <a:avLst/>
          </a:prstGeom>
        </p:spPr>
      </p:pic>
      <p:sp>
        <p:nvSpPr>
          <p:cNvPr id="7" name="TextBox 17"/>
          <p:cNvSpPr txBox="1"/>
          <p:nvPr/>
        </p:nvSpPr>
        <p:spPr>
          <a:xfrm>
            <a:off x="491316" y="276653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也可以按照下标位置进行划分</a:t>
            </a:r>
            <a:endParaRPr lang="en-US" altLang="zh-CN" sz="2400" dirty="0">
              <a:solidFill>
                <a:schemeClr val="bg2">
                  <a:lumMod val="75000"/>
                </a:schemeClr>
              </a:solidFill>
              <a:latin typeface="Monaco" charset="0"/>
              <a:ea typeface="Monaco" charset="0"/>
              <a:cs typeface="Monaco" charset="0"/>
            </a:endParaRPr>
          </a:p>
        </p:txBody>
      </p:sp>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448658"/>
            <a:ext cx="8483898" cy="2572630"/>
          </a:xfrm>
          <a:prstGeom prst="rect">
            <a:avLst/>
          </a:prstGeom>
        </p:spPr>
      </p:pic>
      <p:sp>
        <p:nvSpPr>
          <p:cNvPr id="3" name="日期占位符 2"/>
          <p:cNvSpPr>
            <a:spLocks noGrp="1"/>
          </p:cNvSpPr>
          <p:nvPr>
            <p:ph type="dt" sz="half" idx="10"/>
          </p:nvPr>
        </p:nvSpPr>
        <p:spPr/>
        <p:txBody>
          <a:bodyPr/>
          <a:lstStyle/>
          <a:p>
            <a:fld id="{EEA1E7EF-88B1-4CA9-943A-F3AB3E6B7B9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179</a:t>
            </a:fld>
            <a:endParaRPr lang="zh-CN" altLang="en-US"/>
          </a:p>
        </p:txBody>
      </p:sp>
    </p:spTree>
    <p:extLst>
      <p:ext uri="{BB962C8B-B14F-4D97-AF65-F5344CB8AC3E}">
        <p14:creationId xmlns="" xmlns:p14="http://schemas.microsoft.com/office/powerpoint/2010/main" val="1122853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解释型语言</a:t>
            </a:r>
            <a:r>
              <a:rPr lang="en-US" altLang="zh-CN" sz="3200" b="1" dirty="0" smtClean="0">
                <a:solidFill>
                  <a:srgbClr val="942124"/>
                </a:solidFill>
                <a:cs typeface="+mn-cs"/>
              </a:rPr>
              <a:t>Python</a:t>
            </a:r>
            <a:endParaRPr lang="zh-CN" altLang="en-US" sz="3200" b="1" dirty="0">
              <a:solidFill>
                <a:srgbClr val="942124"/>
              </a:solidFill>
              <a:cs typeface="+mn-cs"/>
            </a:endParaRPr>
          </a:p>
        </p:txBody>
      </p:sp>
      <p:sp>
        <p:nvSpPr>
          <p:cNvPr id="2" name="内容占位符 1"/>
          <p:cNvSpPr>
            <a:spLocks noGrp="1"/>
          </p:cNvSpPr>
          <p:nvPr>
            <p:ph idx="1"/>
          </p:nvPr>
        </p:nvSpPr>
        <p:spPr>
          <a:xfrm>
            <a:off x="651114" y="1666668"/>
            <a:ext cx="10515600" cy="1008112"/>
          </a:xfrm>
        </p:spPr>
        <p:txBody>
          <a:bodyPr>
            <a:normAutofit/>
          </a:bodyPr>
          <a:lstStyle/>
          <a:p>
            <a:r>
              <a:rPr kumimoji="1" lang="en-US" altLang="zh-CN" sz="2400" dirty="0"/>
              <a:t>Python</a:t>
            </a:r>
            <a:r>
              <a:rPr kumimoji="1" lang="zh-CN" altLang="en-US" sz="2400" dirty="0"/>
              <a:t>语言是一种</a:t>
            </a:r>
            <a:r>
              <a:rPr kumimoji="1" lang="zh-CN" altLang="en-US" sz="2400" b="1" dirty="0"/>
              <a:t>解释型</a:t>
            </a:r>
            <a:r>
              <a:rPr kumimoji="1" lang="zh-CN" altLang="en-US" sz="2400" dirty="0"/>
              <a:t>、面向对象、动态数据类型的高级程序</a:t>
            </a:r>
            <a:r>
              <a:rPr kumimoji="1" lang="zh-CN" altLang="en-US" sz="2400" dirty="0" smtClean="0"/>
              <a:t>设计语言</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rotWithShape="1">
          <a:blip r:embed="rId3">
            <a:extLst>
              <a:ext uri="{28A0092B-C50C-407E-A947-70E740481C1C}">
                <a14:useLocalDpi xmlns="" xmlns:a14="http://schemas.microsoft.com/office/drawing/2010/main" val="0"/>
              </a:ext>
            </a:extLst>
          </a:blip>
          <a:srcRect t="648" b="3608"/>
          <a:stretch/>
        </p:blipFill>
        <p:spPr>
          <a:xfrm>
            <a:off x="335360" y="2674780"/>
            <a:ext cx="7682595" cy="3431968"/>
          </a:xfrm>
          <a:prstGeom prst="rect">
            <a:avLst/>
          </a:prstGeom>
        </p:spPr>
      </p:pic>
      <p:pic>
        <p:nvPicPr>
          <p:cNvPr id="4" name="图片 3"/>
          <p:cNvPicPr>
            <a:picLocks noChangeAspect="1"/>
          </p:cNvPicPr>
          <p:nvPr/>
        </p:nvPicPr>
        <p:blipFill>
          <a:blip r:embed="rId4"/>
          <a:stretch>
            <a:fillRect/>
          </a:stretch>
        </p:blipFill>
        <p:spPr>
          <a:xfrm>
            <a:off x="7773793" y="2532697"/>
            <a:ext cx="4418207" cy="2300389"/>
          </a:xfrm>
          <a:prstGeom prst="rect">
            <a:avLst/>
          </a:prstGeom>
        </p:spPr>
      </p:pic>
      <p:sp>
        <p:nvSpPr>
          <p:cNvPr id="7" name="日期占位符 6"/>
          <p:cNvSpPr>
            <a:spLocks noGrp="1"/>
          </p:cNvSpPr>
          <p:nvPr>
            <p:ph type="dt" sz="half" idx="10"/>
          </p:nvPr>
        </p:nvSpPr>
        <p:spPr/>
        <p:txBody>
          <a:bodyPr/>
          <a:lstStyle/>
          <a:p>
            <a:fld id="{704DD355-8DF6-4ED5-AC52-5C8D4C39ABC6}"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18</a:t>
            </a:fld>
            <a:endParaRPr lang="zh-CN" altLang="en-US"/>
          </a:p>
        </p:txBody>
      </p:sp>
    </p:spTree>
    <p:extLst>
      <p:ext uri="{BB962C8B-B14F-4D97-AF65-F5344CB8AC3E}">
        <p14:creationId xmlns="" xmlns:p14="http://schemas.microsoft.com/office/powerpoint/2010/main" val="8448260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相关操作：重构</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40301"/>
          <a:stretch/>
        </p:blipFill>
        <p:spPr>
          <a:xfrm>
            <a:off x="695400" y="1600447"/>
            <a:ext cx="11895805" cy="1166090"/>
          </a:xfrm>
          <a:prstGeom prst="rect">
            <a:avLst/>
          </a:prstGeom>
        </p:spPr>
      </p:pic>
      <p:sp>
        <p:nvSpPr>
          <p:cNvPr id="7" name="TextBox 17"/>
          <p:cNvSpPr txBox="1"/>
          <p:nvPr/>
        </p:nvSpPr>
        <p:spPr>
          <a:xfrm>
            <a:off x="491316" y="2766537"/>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smtClean="0">
                <a:latin typeface="Monaco" charset="0"/>
                <a:ea typeface="Monaco" charset="0"/>
                <a:cs typeface="Monaco" charset="0"/>
              </a:rPr>
              <a:t>reshape</a:t>
            </a:r>
            <a:r>
              <a:rPr lang="zh-CN" altLang="en-US" sz="2400" dirty="0" smtClean="0">
                <a:latin typeface="Microsoft YaHei Light" charset="-122"/>
                <a:ea typeface="Microsoft YaHei Light" charset="-122"/>
                <a:cs typeface="Microsoft YaHei Light" charset="-122"/>
              </a:rPr>
              <a:t> 方法</a:t>
            </a:r>
            <a:r>
              <a:rPr lang="zh-CN" altLang="en-US" sz="2400" dirty="0">
                <a:latin typeface="Microsoft YaHei Light" charset="-122"/>
                <a:ea typeface="Microsoft YaHei Light" charset="-122"/>
                <a:cs typeface="Microsoft YaHei Light" charset="-122"/>
              </a:rPr>
              <a:t>将所有元素按照指定行指定列进行</a:t>
            </a:r>
            <a:r>
              <a:rPr lang="zh-CN" altLang="en-US" sz="2400" dirty="0" smtClean="0">
                <a:latin typeface="Microsoft YaHei Light" charset="-122"/>
                <a:ea typeface="Microsoft YaHei Light" charset="-122"/>
                <a:cs typeface="Microsoft YaHei Light" charset="-122"/>
              </a:rPr>
              <a:t>重构</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412868"/>
            <a:ext cx="9188081" cy="2453280"/>
          </a:xfrm>
          <a:prstGeom prst="rect">
            <a:avLst/>
          </a:prstGeom>
        </p:spPr>
      </p:pic>
      <p:sp>
        <p:nvSpPr>
          <p:cNvPr id="4" name="日期占位符 3"/>
          <p:cNvSpPr>
            <a:spLocks noGrp="1"/>
          </p:cNvSpPr>
          <p:nvPr>
            <p:ph type="dt" sz="half" idx="10"/>
          </p:nvPr>
        </p:nvSpPr>
        <p:spPr/>
        <p:txBody>
          <a:bodyPr/>
          <a:lstStyle/>
          <a:p>
            <a:fld id="{8663AD56-51E8-4643-8375-B70C822EC666}"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180</a:t>
            </a:fld>
            <a:endParaRPr lang="zh-CN" altLang="en-US"/>
          </a:p>
        </p:txBody>
      </p:sp>
    </p:spTree>
    <p:extLst>
      <p:ext uri="{BB962C8B-B14F-4D97-AF65-F5344CB8AC3E}">
        <p14:creationId xmlns="" xmlns:p14="http://schemas.microsoft.com/office/powerpoint/2010/main" val="13612065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相关操作：拼接</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40301"/>
          <a:stretch/>
        </p:blipFill>
        <p:spPr>
          <a:xfrm>
            <a:off x="695400" y="1600447"/>
            <a:ext cx="11895805" cy="1166090"/>
          </a:xfrm>
          <a:prstGeom prst="rect">
            <a:avLst/>
          </a:prstGeom>
        </p:spPr>
      </p:pic>
      <p:sp>
        <p:nvSpPr>
          <p:cNvPr id="7" name="TextBox 17"/>
          <p:cNvSpPr txBox="1"/>
          <p:nvPr/>
        </p:nvSpPr>
        <p:spPr>
          <a:xfrm>
            <a:off x="491316" y="3501008"/>
            <a:ext cx="4596572"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err="1" smtClean="0">
                <a:latin typeface="Monaco" charset="0"/>
                <a:ea typeface="Monaco" charset="0"/>
                <a:cs typeface="Monaco" charset="0"/>
              </a:rPr>
              <a:t>vstack</a:t>
            </a:r>
            <a:r>
              <a:rPr lang="zh-CN" altLang="en-US" sz="2400" dirty="0" smtClean="0">
                <a:latin typeface="Microsoft YaHei Light" charset="-122"/>
                <a:ea typeface="Microsoft YaHei Light" charset="-122"/>
                <a:cs typeface="Microsoft YaHei Light" charset="-122"/>
              </a:rPr>
              <a:t> 沿纵轴拼接</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a:t>
            </a:r>
            <a:r>
              <a:rPr lang="zh-CN" altLang="en-US" sz="2400" dirty="0" smtClean="0">
                <a:latin typeface="Monaco" charset="0"/>
                <a:ea typeface="Monaco" charset="0"/>
                <a:cs typeface="Monaco" charset="0"/>
              </a:rPr>
              <a:t> </a:t>
            </a:r>
            <a:r>
              <a:rPr lang="en-US" altLang="zh-CN" sz="2400" dirty="0" err="1" smtClean="0">
                <a:latin typeface="Monaco" charset="0"/>
                <a:ea typeface="Monaco" charset="0"/>
                <a:cs typeface="Monaco" charset="0"/>
              </a:rPr>
              <a:t>hstack</a:t>
            </a:r>
            <a:r>
              <a:rPr lang="zh-CN" altLang="en-US" sz="2400" dirty="0">
                <a:latin typeface="Monaco" charset="0"/>
                <a:ea typeface="Monaco" charset="0"/>
                <a:cs typeface="Monaco" charset="0"/>
              </a:rPr>
              <a:t> </a:t>
            </a:r>
            <a:r>
              <a:rPr lang="zh-CN" altLang="en-US" sz="2400" dirty="0" smtClean="0">
                <a:latin typeface="Microsoft YaHei Light" charset="-122"/>
                <a:ea typeface="Microsoft YaHei Light" charset="-122"/>
                <a:cs typeface="Microsoft YaHei Light" charset="-122"/>
              </a:rPr>
              <a:t>沿横轴拼接</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通过 </a:t>
            </a:r>
            <a:r>
              <a:rPr lang="en-US" altLang="zh-CN" sz="2400" dirty="0" smtClean="0">
                <a:latin typeface="Monaco" charset="0"/>
                <a:ea typeface="Monaco" charset="0"/>
                <a:cs typeface="Monaco" charset="0"/>
              </a:rPr>
              <a:t>concatenate</a:t>
            </a:r>
            <a:r>
              <a:rPr lang="zh-CN" altLang="en-US" sz="2400" dirty="0" smtClean="0">
                <a:latin typeface="Microsoft YaHei Light" charset="-122"/>
                <a:ea typeface="Microsoft YaHei Light" charset="-122"/>
                <a:cs typeface="Microsoft YaHei Light" charset="-122"/>
              </a:rPr>
              <a:t> 进行</a:t>
            </a:r>
            <a:r>
              <a:rPr lang="zh-CN" altLang="en-US" sz="2400" dirty="0">
                <a:latin typeface="Microsoft YaHei Light" charset="-122"/>
                <a:ea typeface="Microsoft YaHei Light" charset="-122"/>
                <a:cs typeface="Microsoft YaHei Light" charset="-122"/>
              </a:rPr>
              <a:t>拼接</a:t>
            </a:r>
            <a:endParaRPr lang="en-US" altLang="zh-CN" sz="2400" dirty="0">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123605" y="2766537"/>
            <a:ext cx="7467600" cy="3670300"/>
          </a:xfrm>
          <a:prstGeom prst="rect">
            <a:avLst/>
          </a:prstGeom>
        </p:spPr>
      </p:pic>
      <p:sp>
        <p:nvSpPr>
          <p:cNvPr id="3" name="日期占位符 2"/>
          <p:cNvSpPr>
            <a:spLocks noGrp="1"/>
          </p:cNvSpPr>
          <p:nvPr>
            <p:ph type="dt" sz="half" idx="10"/>
          </p:nvPr>
        </p:nvSpPr>
        <p:spPr/>
        <p:txBody>
          <a:bodyPr/>
          <a:lstStyle/>
          <a:p>
            <a:fld id="{0937D31C-C4A2-4FF0-A7A8-8386A0529658}"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181</a:t>
            </a:fld>
            <a:endParaRPr lang="zh-CN" altLang="en-US"/>
          </a:p>
        </p:txBody>
      </p:sp>
    </p:spTree>
    <p:extLst>
      <p:ext uri="{BB962C8B-B14F-4D97-AF65-F5344CB8AC3E}">
        <p14:creationId xmlns="" xmlns:p14="http://schemas.microsoft.com/office/powerpoint/2010/main" val="20616237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相关操作：转置、翻转</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40301"/>
          <a:stretch/>
        </p:blipFill>
        <p:spPr>
          <a:xfrm>
            <a:off x="695400" y="1600447"/>
            <a:ext cx="11895805" cy="1166090"/>
          </a:xfrm>
          <a:prstGeom prst="rect">
            <a:avLst/>
          </a:prstGeom>
        </p:spPr>
      </p:pic>
      <p:sp>
        <p:nvSpPr>
          <p:cNvPr id="8" name="TextBox 17"/>
          <p:cNvSpPr txBox="1"/>
          <p:nvPr/>
        </p:nvSpPr>
        <p:spPr>
          <a:xfrm>
            <a:off x="506233" y="2766537"/>
            <a:ext cx="7044844"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转置： </a:t>
            </a:r>
            <a:r>
              <a:rPr lang="en-US" altLang="zh-CN" sz="2400" dirty="0" smtClean="0">
                <a:latin typeface="Monaco" charset="0"/>
                <a:ea typeface="Monaco" charset="0"/>
                <a:cs typeface="Monaco" charset="0"/>
              </a:rPr>
              <a:t>transpose</a:t>
            </a:r>
            <a:r>
              <a:rPr lang="zh-CN" altLang="en-US" sz="2400" dirty="0" smtClean="0">
                <a:latin typeface="Microsoft YaHei Light" charset="-122"/>
                <a:ea typeface="Microsoft YaHei Light" charset="-122"/>
                <a:cs typeface="Microsoft YaHei Light" charset="-122"/>
              </a:rPr>
              <a:t> 方法、在数组后加 </a:t>
            </a:r>
            <a:r>
              <a:rPr lang="en-US" altLang="zh-CN" sz="2400" dirty="0" smtClean="0">
                <a:latin typeface="Monaco" charset="0"/>
                <a:ea typeface="Monaco" charset="0"/>
                <a:cs typeface="Monaco" charset="0"/>
              </a:rPr>
              <a:t>.T</a:t>
            </a:r>
            <a:endParaRPr lang="en-US" altLang="zh-CN" sz="2400" dirty="0">
              <a:latin typeface="Monaco" charset="0"/>
              <a:ea typeface="Monaco" charset="0"/>
              <a:cs typeface="Monaco" charset="0"/>
            </a:endParaRPr>
          </a:p>
        </p:txBody>
      </p:sp>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377680"/>
            <a:ext cx="7704856" cy="3253161"/>
          </a:xfrm>
          <a:prstGeom prst="rect">
            <a:avLst/>
          </a:prstGeom>
        </p:spPr>
      </p:pic>
      <p:sp>
        <p:nvSpPr>
          <p:cNvPr id="4" name="日期占位符 3"/>
          <p:cNvSpPr>
            <a:spLocks noGrp="1"/>
          </p:cNvSpPr>
          <p:nvPr>
            <p:ph type="dt" sz="half" idx="10"/>
          </p:nvPr>
        </p:nvSpPr>
        <p:spPr/>
        <p:txBody>
          <a:bodyPr/>
          <a:lstStyle/>
          <a:p>
            <a:fld id="{C57FFD55-79B2-4936-B013-AE35364ECA1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182</a:t>
            </a:fld>
            <a:endParaRPr lang="zh-CN" altLang="en-US"/>
          </a:p>
        </p:txBody>
      </p:sp>
    </p:spTree>
    <p:extLst>
      <p:ext uri="{BB962C8B-B14F-4D97-AF65-F5344CB8AC3E}">
        <p14:creationId xmlns="" xmlns:p14="http://schemas.microsoft.com/office/powerpoint/2010/main" val="20631673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err="1" smtClean="0">
                <a:solidFill>
                  <a:srgbClr val="942124"/>
                </a:solidFill>
                <a:latin typeface="Monaco" charset="0"/>
                <a:ea typeface="Monaco" charset="0"/>
                <a:cs typeface="Monaco" charset="0"/>
              </a:rPr>
              <a:t>ndarray</a:t>
            </a:r>
            <a:r>
              <a:rPr lang="zh-CN" altLang="en-US" sz="3200" b="1" dirty="0" smtClean="0">
                <a:solidFill>
                  <a:srgbClr val="942124"/>
                </a:solidFill>
                <a:cs typeface="+mn-cs"/>
              </a:rPr>
              <a:t>相关操作：转置、翻转</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t="40301"/>
          <a:stretch/>
        </p:blipFill>
        <p:spPr>
          <a:xfrm>
            <a:off x="695400" y="1600447"/>
            <a:ext cx="11895805" cy="1166090"/>
          </a:xfrm>
          <a:prstGeom prst="rect">
            <a:avLst/>
          </a:prstGeom>
        </p:spPr>
      </p:pic>
      <p:sp>
        <p:nvSpPr>
          <p:cNvPr id="8" name="TextBox 17"/>
          <p:cNvSpPr txBox="1"/>
          <p:nvPr/>
        </p:nvSpPr>
        <p:spPr>
          <a:xfrm>
            <a:off x="506233" y="2636912"/>
            <a:ext cx="7044844"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翻转： </a:t>
            </a:r>
            <a:r>
              <a:rPr lang="en-US" altLang="zh-CN" sz="2400" dirty="0" err="1" smtClean="0">
                <a:latin typeface="Monaco" charset="0"/>
                <a:ea typeface="Monaco" charset="0"/>
                <a:cs typeface="Monaco" charset="0"/>
              </a:rPr>
              <a:t>fliplr</a:t>
            </a:r>
            <a:r>
              <a:rPr lang="zh-CN" altLang="en-US" sz="2400" dirty="0" smtClean="0">
                <a:latin typeface="Microsoft YaHei Light" charset="-122"/>
                <a:ea typeface="Microsoft YaHei Light" charset="-122"/>
                <a:cs typeface="Microsoft YaHei Light" charset="-122"/>
              </a:rPr>
              <a:t> 左右翻转、</a:t>
            </a:r>
            <a:r>
              <a:rPr lang="en-US" altLang="zh-CN" sz="2400" dirty="0" err="1" smtClean="0">
                <a:latin typeface="Monaco" charset="0"/>
                <a:ea typeface="Monaco" charset="0"/>
                <a:cs typeface="Monaco" charset="0"/>
              </a:rPr>
              <a:t>flipud</a:t>
            </a:r>
            <a:r>
              <a:rPr lang="zh-CN" altLang="en-US" sz="2400" dirty="0" smtClean="0">
                <a:latin typeface="Monaco" charset="0"/>
                <a:ea typeface="Monaco" charset="0"/>
                <a:cs typeface="Monaco" charset="0"/>
              </a:rPr>
              <a:t> </a:t>
            </a:r>
            <a:r>
              <a:rPr lang="zh-CN" altLang="en-US" sz="2400" dirty="0" smtClean="0">
                <a:latin typeface="Microsoft YaHei Light" charset="-122"/>
                <a:ea typeface="Microsoft YaHei Light" charset="-122"/>
                <a:cs typeface="Microsoft YaHei Light" charset="-122"/>
              </a:rPr>
              <a:t>上下翻转</a:t>
            </a:r>
            <a:endParaRPr lang="en-US" altLang="zh-CN" sz="2400" dirty="0">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225800"/>
            <a:ext cx="7531100" cy="3632200"/>
          </a:xfrm>
          <a:prstGeom prst="rect">
            <a:avLst/>
          </a:prstGeom>
        </p:spPr>
      </p:pic>
      <p:sp>
        <p:nvSpPr>
          <p:cNvPr id="3" name="日期占位符 2"/>
          <p:cNvSpPr>
            <a:spLocks noGrp="1"/>
          </p:cNvSpPr>
          <p:nvPr>
            <p:ph type="dt" sz="half" idx="10"/>
          </p:nvPr>
        </p:nvSpPr>
        <p:spPr/>
        <p:txBody>
          <a:bodyPr/>
          <a:lstStyle/>
          <a:p>
            <a:fld id="{8F0EBA6B-E245-46D3-91C2-AA2DA7CFCF9E}"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183</a:t>
            </a:fld>
            <a:endParaRPr lang="zh-CN" altLang="en-US"/>
          </a:p>
        </p:txBody>
      </p:sp>
    </p:spTree>
    <p:extLst>
      <p:ext uri="{BB962C8B-B14F-4D97-AF65-F5344CB8AC3E}">
        <p14:creationId xmlns="" xmlns:p14="http://schemas.microsoft.com/office/powerpoint/2010/main" val="11757934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对位运算</a:t>
            </a:r>
            <a:endParaRPr lang="zh-CN" altLang="en-US" sz="3200" b="1" dirty="0">
              <a:solidFill>
                <a:srgbClr val="942124"/>
              </a:solidFill>
              <a:latin typeface="Microsoft YaHei Light" charset="-122"/>
              <a:ea typeface="Microsoft YaHei Light" charset="-122"/>
              <a:cs typeface="Microsoft YaHei Light" charset="-122"/>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491316" y="1558533"/>
            <a:ext cx="1057323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指 </a:t>
            </a:r>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 进行</a:t>
            </a:r>
            <a:r>
              <a:rPr lang="zh-CN" altLang="en-US" sz="2400" dirty="0">
                <a:latin typeface="Microsoft YaHei Light" charset="-122"/>
                <a:ea typeface="Microsoft YaHei Light" charset="-122"/>
                <a:cs typeface="Microsoft YaHei Light" charset="-122"/>
              </a:rPr>
              <a:t>加减乘除运算时，使对应位置的数值进行加减乘除运算</a:t>
            </a:r>
            <a:endParaRPr lang="en-US" altLang="zh-CN" sz="2400" dirty="0">
              <a:latin typeface="Microsoft YaHei Light" charset="-122"/>
              <a:ea typeface="Microsoft YaHei Light" charset="-122"/>
              <a:cs typeface="Microsoft YaHei Light" charset="-122"/>
            </a:endParaRPr>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46592" y="2402536"/>
            <a:ext cx="8389767" cy="4301714"/>
          </a:xfrm>
          <a:prstGeom prst="rect">
            <a:avLst/>
          </a:prstGeom>
        </p:spPr>
      </p:pic>
      <p:sp>
        <p:nvSpPr>
          <p:cNvPr id="2" name="日期占位符 1"/>
          <p:cNvSpPr>
            <a:spLocks noGrp="1"/>
          </p:cNvSpPr>
          <p:nvPr>
            <p:ph type="dt" sz="half" idx="10"/>
          </p:nvPr>
        </p:nvSpPr>
        <p:spPr/>
        <p:txBody>
          <a:bodyPr/>
          <a:lstStyle/>
          <a:p>
            <a:fld id="{E368EB1F-434D-4301-A864-F580398488A8}"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184</a:t>
            </a:fld>
            <a:endParaRPr lang="zh-CN" altLang="en-US"/>
          </a:p>
        </p:txBody>
      </p:sp>
    </p:spTree>
    <p:extLst>
      <p:ext uri="{BB962C8B-B14F-4D97-AF65-F5344CB8AC3E}">
        <p14:creationId xmlns="" xmlns:p14="http://schemas.microsoft.com/office/powerpoint/2010/main" val="159060016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对位运算</a:t>
            </a:r>
            <a:endParaRPr lang="zh-CN" altLang="en-US" sz="3200" b="1" dirty="0">
              <a:solidFill>
                <a:srgbClr val="942124"/>
              </a:solidFill>
              <a:latin typeface="Microsoft YaHei Light" charset="-122"/>
              <a:ea typeface="Microsoft YaHei Light" charset="-122"/>
              <a:cs typeface="Microsoft YaHei Light" charset="-122"/>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491316" y="1558533"/>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当两</a:t>
            </a:r>
            <a:r>
              <a:rPr lang="zh-CN" altLang="en-US" sz="2400" dirty="0" smtClean="0">
                <a:latin typeface="Microsoft YaHei Light" charset="-122"/>
                <a:ea typeface="Microsoft YaHei Light" charset="-122"/>
                <a:cs typeface="Microsoft YaHei Light" charset="-122"/>
              </a:rPr>
              <a:t>个 </a:t>
            </a:r>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 的</a:t>
            </a:r>
            <a:r>
              <a:rPr lang="zh-CN" altLang="en-US" sz="2400" dirty="0">
                <a:latin typeface="Microsoft YaHei Light" charset="-122"/>
                <a:ea typeface="Microsoft YaHei Light" charset="-122"/>
                <a:cs typeface="Microsoft YaHei Light" charset="-122"/>
              </a:rPr>
              <a:t>维度不一致时，则没有对齐的维度上会分别执行对位运算，这种机制叫做广播（</a:t>
            </a:r>
            <a:r>
              <a:rPr lang="en-US" altLang="zh-CN" sz="2400" dirty="0">
                <a:latin typeface="Microsoft YaHei Light" charset="-122"/>
                <a:ea typeface="Microsoft YaHei Light" charset="-122"/>
                <a:cs typeface="Microsoft YaHei Light" charset="-122"/>
              </a:rPr>
              <a:t>broadcasting</a:t>
            </a:r>
            <a:r>
              <a:rPr lang="zh-CN" altLang="en-US" sz="2400" dirty="0">
                <a:latin typeface="Microsoft YaHei Light" charset="-122"/>
                <a:ea typeface="Microsoft YaHei Light" charset="-122"/>
                <a:cs typeface="Microsoft YaHei Light" charset="-122"/>
              </a:rPr>
              <a:t>）</a:t>
            </a:r>
            <a:endParaRPr lang="en-US" altLang="zh-CN" sz="2400" dirty="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44234" y="2692400"/>
            <a:ext cx="7429500" cy="4165600"/>
          </a:xfrm>
          <a:prstGeom prst="rect">
            <a:avLst/>
          </a:prstGeom>
        </p:spPr>
      </p:pic>
      <p:sp>
        <p:nvSpPr>
          <p:cNvPr id="3" name="日期占位符 2"/>
          <p:cNvSpPr>
            <a:spLocks noGrp="1"/>
          </p:cNvSpPr>
          <p:nvPr>
            <p:ph type="dt" sz="half" idx="10"/>
          </p:nvPr>
        </p:nvSpPr>
        <p:spPr/>
        <p:txBody>
          <a:bodyPr/>
          <a:lstStyle/>
          <a:p>
            <a:fld id="{C21B024C-A049-49E5-9AAA-F932BABCFB4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185</a:t>
            </a:fld>
            <a:endParaRPr lang="zh-CN" altLang="en-US"/>
          </a:p>
        </p:txBody>
      </p:sp>
    </p:spTree>
    <p:extLst>
      <p:ext uri="{BB962C8B-B14F-4D97-AF65-F5344CB8AC3E}">
        <p14:creationId xmlns="" xmlns:p14="http://schemas.microsoft.com/office/powerpoint/2010/main" val="32471947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613906"/>
            <a:ext cx="993366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给你的变量命名</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905324" y="2588835"/>
            <a:ext cx="8007100" cy="3037546"/>
          </a:xfrm>
          <a:prstGeom prst="rect">
            <a:avLst/>
          </a:prstGeom>
        </p:spPr>
      </p:pic>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2567608" y="2996952"/>
            <a:ext cx="7128792" cy="504056"/>
          </a:xfrm>
          <a:prstGeom prst="rect">
            <a:avLst/>
          </a:prstGeom>
          <a:noFill/>
          <a:ln w="25400">
            <a:solidFill>
              <a:srgbClr val="9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日期占位符 3"/>
          <p:cNvSpPr>
            <a:spLocks noGrp="1"/>
          </p:cNvSpPr>
          <p:nvPr>
            <p:ph type="dt" sz="half" idx="10"/>
          </p:nvPr>
        </p:nvSpPr>
        <p:spPr/>
        <p:txBody>
          <a:bodyPr/>
          <a:lstStyle/>
          <a:p>
            <a:fld id="{F25C3416-AAF1-4194-9B2B-12C081AAF31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186</a:t>
            </a:fld>
            <a:endParaRPr lang="zh-CN" altLang="en-US"/>
          </a:p>
        </p:txBody>
      </p:sp>
    </p:spTree>
    <p:extLst>
      <p:ext uri="{BB962C8B-B14F-4D97-AF65-F5344CB8AC3E}">
        <p14:creationId xmlns="" xmlns:p14="http://schemas.microsoft.com/office/powerpoint/2010/main" val="20546647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424" y="1739763"/>
            <a:ext cx="9513558" cy="1754326"/>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上证指数数据中，</a:t>
            </a:r>
            <a:r>
              <a:rPr lang="zh-CN" altLang="en-US" sz="2400" dirty="0" smtClean="0">
                <a:solidFill>
                  <a:prstClr val="black"/>
                </a:solidFill>
                <a:latin typeface="微软雅黑 Light" panose="020B0502040204020203" pitchFamily="34" charset="-122"/>
                <a:ea typeface="微软雅黑 Light" panose="020B0502040204020203" pitchFamily="34" charset="-122"/>
              </a:rPr>
              <a:t>数据</a:t>
            </a:r>
            <a:r>
              <a:rPr kumimoji="1" lang="en-US" altLang="zh-CN" sz="2400" dirty="0" err="1">
                <a:latin typeface="Monaco" charset="0"/>
                <a:ea typeface="Monaco" charset="0"/>
                <a:cs typeface="Monaco" charset="0"/>
              </a:rPr>
              <a:t>sh_content</a:t>
            </a:r>
            <a:r>
              <a:rPr lang="zh-CN" altLang="en-US" sz="2400" dirty="0" smtClean="0">
                <a:solidFill>
                  <a:prstClr val="black"/>
                </a:solidFill>
                <a:latin typeface="微软雅黑 Light" panose="020B0502040204020203" pitchFamily="34" charset="-122"/>
                <a:ea typeface="微软雅黑 Light" panose="020B0502040204020203" pitchFamily="34" charset="-122"/>
              </a:rPr>
              <a:t>的</a:t>
            </a:r>
            <a:r>
              <a:rPr lang="zh-CN" altLang="en-US" sz="2400" dirty="0">
                <a:solidFill>
                  <a:prstClr val="black"/>
                </a:solidFill>
                <a:latin typeface="微软雅黑 Light" panose="020B0502040204020203" pitchFamily="34" charset="-122"/>
                <a:ea typeface="微软雅黑 Light" panose="020B0502040204020203" pitchFamily="34" charset="-122"/>
              </a:rPr>
              <a:t>第一个元素是每个变量的</a:t>
            </a:r>
            <a:r>
              <a:rPr lang="zh-CN" altLang="en-US" sz="2400" dirty="0" smtClean="0">
                <a:solidFill>
                  <a:prstClr val="black"/>
                </a:solidFill>
                <a:latin typeface="微软雅黑 Light" panose="020B0502040204020203" pitchFamily="34" charset="-122"/>
                <a:ea typeface="微软雅黑 Light" panose="020B0502040204020203" pitchFamily="34" charset="-122"/>
              </a:rPr>
              <a:t>命名，对其命名</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lnSpc>
                <a:spcPct val="150000"/>
              </a:lnSpc>
              <a:buClr>
                <a:schemeClr val="tx1"/>
              </a:buClr>
              <a:buFont typeface="Arial" panose="020B0604020202020204" pitchFamily="34"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重新设置参数</a:t>
            </a:r>
            <a:r>
              <a:rPr kumimoji="1" lang="en-US" altLang="zh-CN" sz="2400" dirty="0" err="1" smtClean="0">
                <a:latin typeface="Monaco" charset="0"/>
                <a:ea typeface="Monaco" charset="0"/>
                <a:cs typeface="Monaco" charset="0"/>
              </a:rPr>
              <a:t>dtype</a:t>
            </a:r>
            <a:endParaRPr kumimoji="1" lang="zh-CN" altLang="en-US" sz="2400" dirty="0">
              <a:latin typeface="Monaco" charset="0"/>
              <a:ea typeface="Monaco" charset="0"/>
              <a:cs typeface="Monaco" charset="0"/>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416" y="3872991"/>
            <a:ext cx="11980754" cy="2306788"/>
          </a:xfrm>
          <a:prstGeom prst="rect">
            <a:avLst/>
          </a:prstGeom>
        </p:spPr>
      </p:pic>
      <p:sp>
        <p:nvSpPr>
          <p:cNvPr id="13" name="文本框 12"/>
          <p:cNvSpPr txBox="1"/>
          <p:nvPr/>
        </p:nvSpPr>
        <p:spPr>
          <a:xfrm>
            <a:off x="897357" y="3496254"/>
            <a:ext cx="9513558" cy="461665"/>
          </a:xfrm>
          <a:prstGeom prst="rect">
            <a:avLst/>
          </a:prstGeom>
          <a:noFill/>
        </p:spPr>
        <p:txBody>
          <a:bodyPr wrap="square" rtlCol="0">
            <a:spAutoFit/>
          </a:bodyPr>
          <a:lstStyle/>
          <a:p>
            <a:pPr marL="285750" indent="-285750">
              <a:buClr>
                <a:srgbClr val="00B050"/>
              </a:buClr>
              <a:buFont typeface="Arial" panose="020B0604020202020204" pitchFamily="34" charset="0"/>
              <a:buChar char="•"/>
            </a:pPr>
            <a:endParaRPr kumimoji="1" lang="zh-CN" altLang="en-US" sz="2400" dirty="0">
              <a:latin typeface="Monaco" charset="0"/>
              <a:ea typeface="Monaco" charset="0"/>
              <a:cs typeface="Monaco" charset="0"/>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BCE2DB63-CA18-4E43-93AF-D049085413CE}"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187</a:t>
            </a:fld>
            <a:endParaRPr lang="zh-CN" altLang="en-US"/>
          </a:p>
        </p:txBody>
      </p:sp>
    </p:spTree>
    <p:extLst>
      <p:ext uri="{BB962C8B-B14F-4D97-AF65-F5344CB8AC3E}">
        <p14:creationId xmlns="" xmlns:p14="http://schemas.microsoft.com/office/powerpoint/2010/main" val="19652408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0937" y="1556792"/>
            <a:ext cx="9513558" cy="46166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按命名索引</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1"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结构化的数据</a:t>
            </a:r>
            <a:endParaRPr lang="zh-CN" altLang="en-US" sz="3200" b="1" dirty="0">
              <a:solidFill>
                <a:srgbClr val="942124"/>
              </a:solidFill>
              <a:cs typeface="+mn-cs"/>
            </a:endParaRPr>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93200" y="2018456"/>
            <a:ext cx="9711312" cy="4182453"/>
          </a:xfrm>
          <a:prstGeom prst="rect">
            <a:avLst/>
          </a:prstGeom>
        </p:spPr>
      </p:pic>
      <p:sp>
        <p:nvSpPr>
          <p:cNvPr id="2" name="日期占位符 1"/>
          <p:cNvSpPr>
            <a:spLocks noGrp="1"/>
          </p:cNvSpPr>
          <p:nvPr>
            <p:ph type="dt" sz="half" idx="10"/>
          </p:nvPr>
        </p:nvSpPr>
        <p:spPr/>
        <p:txBody>
          <a:bodyPr/>
          <a:lstStyle/>
          <a:p>
            <a:fld id="{59AED81F-6EC4-4500-8BD7-470B78A6066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188</a:t>
            </a:fld>
            <a:endParaRPr lang="zh-CN" altLang="en-US"/>
          </a:p>
        </p:txBody>
      </p:sp>
    </p:spTree>
    <p:extLst>
      <p:ext uri="{BB962C8B-B14F-4D97-AF65-F5344CB8AC3E}">
        <p14:creationId xmlns="" xmlns:p14="http://schemas.microsoft.com/office/powerpoint/2010/main" val="200061389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3" name="文本框 12"/>
          <p:cNvSpPr txBox="1"/>
          <p:nvPr/>
        </p:nvSpPr>
        <p:spPr>
          <a:xfrm>
            <a:off x="482170" y="3505153"/>
            <a:ext cx="8390438" cy="461665"/>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kumimoji="1" lang="en-US" altLang="zh-CN" sz="2400" dirty="0">
                <a:latin typeface="Monaco" charset="0"/>
                <a:ea typeface="Monaco" charset="0"/>
                <a:cs typeface="Monaco" charset="0"/>
              </a:rPr>
              <a:t>numpy.log()</a:t>
            </a:r>
            <a:r>
              <a:rPr lang="zh-CN" altLang="en-US" sz="2400" dirty="0" smtClean="0">
                <a:latin typeface="微软雅黑 Light" panose="020B0502040204020203" pitchFamily="34" charset="-122"/>
                <a:ea typeface="微软雅黑 Light" panose="020B0502040204020203" pitchFamily="34" charset="-122"/>
              </a:rPr>
              <a:t>函数</a:t>
            </a:r>
            <a:r>
              <a:rPr lang="zh-CN" altLang="en-US" sz="2400" dirty="0">
                <a:latin typeface="微软雅黑 Light" panose="020B0502040204020203" pitchFamily="34" charset="-122"/>
                <a:ea typeface="微软雅黑 Light" panose="020B0502040204020203" pitchFamily="34" charset="-122"/>
              </a:rPr>
              <a:t>是</a:t>
            </a:r>
            <a:r>
              <a:rPr lang="en-US" altLang="zh-CN" sz="2400" dirty="0" err="1">
                <a:latin typeface="微软雅黑 Light" panose="020B0502040204020203" pitchFamily="34" charset="-122"/>
                <a:ea typeface="微软雅黑 Light" panose="020B0502040204020203" pitchFamily="34" charset="-122"/>
              </a:rPr>
              <a:t>numpy</a:t>
            </a:r>
            <a:r>
              <a:rPr lang="zh-CN" altLang="en-US" sz="2400" dirty="0">
                <a:latin typeface="微软雅黑 Light" panose="020B0502040204020203" pitchFamily="34" charset="-122"/>
                <a:ea typeface="微软雅黑 Light" panose="020B0502040204020203" pitchFamily="34" charset="-122"/>
              </a:rPr>
              <a:t>模块提供的现成自然对数</a:t>
            </a:r>
            <a:r>
              <a:rPr lang="zh-CN" altLang="en-US" sz="2400" dirty="0" smtClean="0">
                <a:latin typeface="微软雅黑 Light" panose="020B0502040204020203" pitchFamily="34" charset="-122"/>
                <a:ea typeface="微软雅黑 Light" panose="020B0502040204020203" pitchFamily="34" charset="-122"/>
              </a:rPr>
              <a:t>函数</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2" name="矩形 1"/>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prstClr val="black"/>
                </a:solidFill>
                <a:latin typeface="微软雅黑 Light" panose="020B0502040204020203" pitchFamily="34" charset="-122"/>
                <a:ea typeface="微软雅黑 Light" panose="020B0502040204020203" pitchFamily="34" charset="-122"/>
              </a:rPr>
              <a:t>数学</a:t>
            </a:r>
            <a:r>
              <a:rPr lang="zh-CN" altLang="en-US" sz="2400" dirty="0" smtClean="0">
                <a:solidFill>
                  <a:prstClr val="black"/>
                </a:solidFill>
                <a:latin typeface="微软雅黑 Light" panose="020B0502040204020203" pitchFamily="34" charset="-122"/>
                <a:ea typeface="微软雅黑 Light" panose="020B0502040204020203" pitchFamily="34" charset="-122"/>
              </a:rPr>
              <a:t>函数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4223160"/>
            <a:ext cx="8585200" cy="1752600"/>
          </a:xfrm>
          <a:prstGeom prst="rect">
            <a:avLst/>
          </a:prstGeom>
        </p:spPr>
      </p:pic>
      <p:pic>
        <p:nvPicPr>
          <p:cNvPr id="5" name="图片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958772" y="3000025"/>
            <a:ext cx="2819400" cy="2984500"/>
          </a:xfrm>
          <a:prstGeom prst="rect">
            <a:avLst/>
          </a:prstGeom>
        </p:spPr>
      </p:pic>
      <p:sp>
        <p:nvSpPr>
          <p:cNvPr id="6" name="矩形 5"/>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4" name="日期占位符 3"/>
          <p:cNvSpPr>
            <a:spLocks noGrp="1"/>
          </p:cNvSpPr>
          <p:nvPr>
            <p:ph type="dt" sz="half" idx="10"/>
          </p:nvPr>
        </p:nvSpPr>
        <p:spPr/>
        <p:txBody>
          <a:bodyPr/>
          <a:lstStyle/>
          <a:p>
            <a:fld id="{403EF3B0-3D43-45D9-B57B-27E1017FE0D6}"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189</a:t>
            </a:fld>
            <a:endParaRPr lang="zh-CN" altLang="en-US"/>
          </a:p>
        </p:txBody>
      </p:sp>
    </p:spTree>
    <p:extLst>
      <p:ext uri="{BB962C8B-B14F-4D97-AF65-F5344CB8AC3E}">
        <p14:creationId xmlns="" xmlns:p14="http://schemas.microsoft.com/office/powerpoint/2010/main" val="1544760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42669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数据集变量及相关含义</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67408" y="1328747"/>
            <a:ext cx="6113330" cy="5482986"/>
          </a:xfrm>
          <a:prstGeom prst="rect">
            <a:avLst/>
          </a:prstGeom>
        </p:spPr>
      </p:pic>
      <p:pic>
        <p:nvPicPr>
          <p:cNvPr id="10" name="图片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881730" y="1556792"/>
            <a:ext cx="4901342" cy="1584454"/>
          </a:xfrm>
          <a:prstGeom prst="rect">
            <a:avLst/>
          </a:prstGeom>
        </p:spPr>
      </p:pic>
      <p:sp>
        <p:nvSpPr>
          <p:cNvPr id="11" name="内容占位符 1"/>
          <p:cNvSpPr>
            <a:spLocks noGrp="1"/>
          </p:cNvSpPr>
          <p:nvPr>
            <p:ph idx="1"/>
          </p:nvPr>
        </p:nvSpPr>
        <p:spPr>
          <a:xfrm>
            <a:off x="7437058" y="3645024"/>
            <a:ext cx="3788702" cy="4786668"/>
          </a:xfrm>
        </p:spPr>
        <p:txBody>
          <a:bodyPr>
            <a:normAutofit/>
          </a:bodyPr>
          <a:lstStyle/>
          <a:p>
            <a:pPr>
              <a:lnSpc>
                <a:spcPct val="150000"/>
              </a:lnSpc>
            </a:pPr>
            <a:r>
              <a:rPr kumimoji="1" lang="zh-CN" altLang="en-US" sz="2400" dirty="0" smtClean="0"/>
              <a:t>公开数据集资源</a:t>
            </a:r>
            <a:r>
              <a:rPr kumimoji="1" lang="en-US" altLang="zh-CN" sz="2400" dirty="0" smtClean="0"/>
              <a:t/>
            </a:r>
            <a:br>
              <a:rPr kumimoji="1" lang="en-US" altLang="zh-CN" sz="2400" dirty="0" smtClean="0"/>
            </a:br>
            <a:r>
              <a:rPr kumimoji="1" lang="en-US" altLang="zh-CN" sz="2400" dirty="0" smtClean="0"/>
              <a:t>UCI</a:t>
            </a:r>
            <a:r>
              <a:rPr kumimoji="1" lang="zh-CN" altLang="en-US" sz="2400" dirty="0" smtClean="0"/>
              <a:t>数据集</a:t>
            </a:r>
            <a:r>
              <a:rPr kumimoji="1" lang="en-US" altLang="zh-CN" sz="2400" dirty="0"/>
              <a:t/>
            </a:r>
            <a:br>
              <a:rPr kumimoji="1" lang="en-US" altLang="zh-CN" sz="2400" dirty="0"/>
            </a:br>
            <a:r>
              <a:rPr kumimoji="1" lang="en-US" altLang="zh-CN" sz="2400" b="1" dirty="0" err="1" smtClean="0"/>
              <a:t>Kaggle</a:t>
            </a:r>
            <a:r>
              <a:rPr kumimoji="1" lang="zh-CN" altLang="en-US" sz="2400" b="1" dirty="0" smtClean="0"/>
              <a:t>数据集</a:t>
            </a:r>
            <a:r>
              <a:rPr kumimoji="1" lang="en-US" altLang="zh-CN" sz="2400" b="1" dirty="0"/>
              <a:t/>
            </a:r>
            <a:br>
              <a:rPr kumimoji="1" lang="en-US" altLang="zh-CN" sz="2400" b="1" dirty="0"/>
            </a:br>
            <a:r>
              <a:rPr kumimoji="1" lang="en-US" altLang="zh-CN" sz="2400" dirty="0" smtClean="0"/>
              <a:t>Yahoo</a:t>
            </a:r>
            <a:r>
              <a:rPr kumimoji="1" lang="zh-CN" altLang="en-US" sz="2400" dirty="0" smtClean="0"/>
              <a:t>！股票价格数据</a:t>
            </a:r>
            <a:r>
              <a:rPr kumimoji="1" lang="en-US" altLang="zh-CN" sz="2400" dirty="0"/>
              <a:t/>
            </a:r>
            <a:br>
              <a:rPr kumimoji="1" lang="en-US" altLang="zh-CN" sz="2400" dirty="0"/>
            </a:br>
            <a:r>
              <a:rPr kumimoji="1" lang="mr-IN" altLang="zh-CN" sz="2400" dirty="0" smtClean="0"/>
              <a:t>……</a:t>
            </a:r>
            <a:endParaRPr kumimoji="1" lang="zh-CN" altLang="en-US" dirty="0"/>
          </a:p>
        </p:txBody>
      </p:sp>
      <p:sp>
        <p:nvSpPr>
          <p:cNvPr id="2" name="日期占位符 1"/>
          <p:cNvSpPr>
            <a:spLocks noGrp="1"/>
          </p:cNvSpPr>
          <p:nvPr>
            <p:ph type="dt" sz="half" idx="10"/>
          </p:nvPr>
        </p:nvSpPr>
        <p:spPr/>
        <p:txBody>
          <a:bodyPr/>
          <a:lstStyle/>
          <a:p>
            <a:fld id="{1813B9A5-EDB5-43D6-8638-9900F6610B0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a:t>
            </a:fld>
            <a:endParaRPr lang="zh-CN" altLang="en-US"/>
          </a:p>
        </p:txBody>
      </p:sp>
      <p:graphicFrame>
        <p:nvGraphicFramePr>
          <p:cNvPr id="14" name="对象 13"/>
          <p:cNvGraphicFramePr>
            <a:graphicFrameLocks noChangeAspect="1"/>
          </p:cNvGraphicFramePr>
          <p:nvPr>
            <p:extLst>
              <p:ext uri="{D42A27DB-BD31-4B8C-83A1-F6EECF244321}">
                <p14:modId xmlns="" xmlns:p14="http://schemas.microsoft.com/office/powerpoint/2010/main" val="2887430885"/>
              </p:ext>
            </p:extLst>
          </p:nvPr>
        </p:nvGraphicFramePr>
        <p:xfrm>
          <a:off x="10128448" y="295147"/>
          <a:ext cx="914400" cy="828675"/>
        </p:xfrm>
        <a:graphic>
          <a:graphicData uri="http://schemas.openxmlformats.org/presentationml/2006/ole">
            <p:oleObj spid="_x0000_s2057" name="启用了宏的工作表" showAsIcon="1" r:id="rId6" imgW="914400" imgH="828720" progId="Excel.SheetMacroEnabled.12">
              <p:embed/>
            </p:oleObj>
          </a:graphicData>
        </a:graphic>
      </p:graphicFrame>
    </p:spTree>
    <p:extLst>
      <p:ext uri="{BB962C8B-B14F-4D97-AF65-F5344CB8AC3E}">
        <p14:creationId xmlns="" xmlns:p14="http://schemas.microsoft.com/office/powerpoint/2010/main" val="24225969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1316" y="2512472"/>
            <a:ext cx="10729219" cy="1200329"/>
          </a:xfrm>
          <a:prstGeom prst="rect">
            <a:avLst/>
          </a:prstGeom>
          <a:noFill/>
        </p:spPr>
        <p:txBody>
          <a:bodyPr wrap="none" rtlCol="0">
            <a:spAutoFit/>
          </a:bodyPr>
          <a:lstStyle/>
          <a:p>
            <a:pPr marL="285750" indent="-28575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在计算的时候，会用到差分、累加的情况。</a:t>
            </a:r>
            <a:r>
              <a:rPr lang="en-US" altLang="zh-CN" sz="2400" dirty="0" smtClean="0">
                <a:solidFill>
                  <a:prstClr val="black"/>
                </a:solidFill>
                <a:latin typeface="微软雅黑 Light" panose="020B0502040204020203" pitchFamily="34" charset="-122"/>
                <a:ea typeface="微软雅黑 Light" panose="020B0502040204020203" pitchFamily="34" charset="-122"/>
              </a:rPr>
              <a:t>Numpy</a:t>
            </a:r>
            <a:r>
              <a:rPr lang="zh-CN" altLang="en-US" sz="2400" dirty="0" smtClean="0">
                <a:solidFill>
                  <a:prstClr val="black"/>
                </a:solidFill>
                <a:latin typeface="微软雅黑 Light" panose="020B0502040204020203" pitchFamily="34" charset="-122"/>
                <a:ea typeface="微软雅黑 Light" panose="020B0502040204020203" pitchFamily="34" charset="-122"/>
              </a:rPr>
              <a:t>提供很多相关的运算函数</a:t>
            </a: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a:p>
            <a:pPr marL="285750" indent="-285750">
              <a:lnSpc>
                <a:spcPct val="150000"/>
              </a:lnSpc>
              <a:buClr>
                <a:schemeClr val="tx1"/>
              </a:buClr>
              <a:buFont typeface="Arial" panose="020B0604020202020204" pitchFamily="34" charset="0"/>
              <a:buChar char="•"/>
            </a:pPr>
            <a:r>
              <a:rPr lang="zh-CN" altLang="en-US" sz="2400" dirty="0" smtClean="0">
                <a:solidFill>
                  <a:prstClr val="black"/>
                </a:solidFill>
                <a:latin typeface="微软雅黑 Light" panose="020B0502040204020203" pitchFamily="34" charset="-122"/>
                <a:ea typeface="微软雅黑 Light" panose="020B0502040204020203" pitchFamily="34" charset="-122"/>
              </a:rPr>
              <a:t>以计算差分的</a:t>
            </a:r>
            <a:r>
              <a:rPr lang="en-US" altLang="zh-CN" sz="2400" dirty="0" err="1">
                <a:solidFill>
                  <a:prstClr val="black"/>
                </a:solidFill>
                <a:latin typeface="Monaco" charset="0"/>
                <a:ea typeface="Monaco" charset="0"/>
                <a:cs typeface="Monaco" charset="0"/>
              </a:rPr>
              <a:t>numpy.diff</a:t>
            </a:r>
            <a:r>
              <a:rPr lang="en-US" altLang="zh-CN" sz="2400" dirty="0">
                <a:solidFill>
                  <a:prstClr val="black"/>
                </a:solidFill>
                <a:latin typeface="Monaco" charset="0"/>
                <a:ea typeface="Monaco" charset="0"/>
                <a:cs typeface="Monaco" charset="0"/>
              </a:rPr>
              <a:t>()</a:t>
            </a:r>
            <a:r>
              <a:rPr lang="zh-CN" altLang="en-US" sz="2400" dirty="0">
                <a:solidFill>
                  <a:prstClr val="black"/>
                </a:solidFill>
                <a:latin typeface="微软雅黑 Light" panose="020B0502040204020203" pitchFamily="34" charset="-122"/>
                <a:ea typeface="微软雅黑 Light" panose="020B0502040204020203" pitchFamily="34" charset="-122"/>
              </a:rPr>
              <a:t>方法</a:t>
            </a:r>
            <a:r>
              <a:rPr lang="zh-CN" altLang="en-US" sz="2400" dirty="0" smtClean="0">
                <a:solidFill>
                  <a:prstClr val="black"/>
                </a:solidFill>
                <a:latin typeface="微软雅黑 Light" panose="020B0502040204020203" pitchFamily="34" charset="-122"/>
                <a:ea typeface="微软雅黑 Light" panose="020B0502040204020203" pitchFamily="34" charset="-122"/>
              </a:rPr>
              <a:t>为例：</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9" name="矩形 18"/>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运算函数</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50371" y="3712800"/>
            <a:ext cx="9419501" cy="2020455"/>
          </a:xfrm>
          <a:prstGeom prst="rect">
            <a:avLst/>
          </a:prstGeom>
        </p:spPr>
      </p:pic>
      <p:pic>
        <p:nvPicPr>
          <p:cNvPr id="5" name="图片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296277" y="3725375"/>
            <a:ext cx="6057900" cy="1320800"/>
          </a:xfrm>
          <a:prstGeom prst="rect">
            <a:avLst/>
          </a:prstGeom>
        </p:spPr>
      </p:pic>
      <p:sp>
        <p:nvSpPr>
          <p:cNvPr id="4" name="日期占位符 3"/>
          <p:cNvSpPr>
            <a:spLocks noGrp="1"/>
          </p:cNvSpPr>
          <p:nvPr>
            <p:ph type="dt" sz="half" idx="10"/>
          </p:nvPr>
        </p:nvSpPr>
        <p:spPr/>
        <p:txBody>
          <a:bodyPr/>
          <a:lstStyle/>
          <a:p>
            <a:fld id="{B507F865-FAF8-4423-875B-46401C93A2B1}"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190</a:t>
            </a:fld>
            <a:endParaRPr lang="zh-CN" altLang="en-US"/>
          </a:p>
        </p:txBody>
      </p:sp>
    </p:spTree>
    <p:extLst>
      <p:ext uri="{BB962C8B-B14F-4D97-AF65-F5344CB8AC3E}">
        <p14:creationId xmlns="" xmlns:p14="http://schemas.microsoft.com/office/powerpoint/2010/main" val="73075736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51611" y="3069009"/>
            <a:ext cx="8610600" cy="3670300"/>
          </a:xfrm>
          <a:prstGeom prst="rect">
            <a:avLst/>
          </a:prstGeom>
        </p:spPr>
      </p:pic>
      <p:sp>
        <p:nvSpPr>
          <p:cNvPr id="2" name="文本框 1"/>
          <p:cNvSpPr txBox="1"/>
          <p:nvPr/>
        </p:nvSpPr>
        <p:spPr>
          <a:xfrm>
            <a:off x="491316" y="2421850"/>
            <a:ext cx="11437332" cy="646331"/>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zh-CN" altLang="en-US" sz="2400" dirty="0" smtClean="0">
                <a:latin typeface="微软雅黑 Light" panose="020B0502040204020203" pitchFamily="34" charset="-122"/>
                <a:ea typeface="微软雅黑 Light" panose="020B0502040204020203" pitchFamily="34" charset="-122"/>
              </a:rPr>
              <a:t>对于二维</a:t>
            </a:r>
            <a:r>
              <a:rPr lang="zh-CN" altLang="en-US" sz="2400" dirty="0">
                <a:latin typeface="微软雅黑 Light" panose="020B0502040204020203" pitchFamily="34" charset="-122"/>
                <a:ea typeface="微软雅黑 Light" panose="020B0502040204020203" pitchFamily="34" charset="-122"/>
              </a:rPr>
              <a:t>矩阵</a:t>
            </a:r>
            <a:r>
              <a:rPr lang="zh-CN" altLang="en-US" sz="2400" dirty="0" smtClean="0">
                <a:latin typeface="微软雅黑 Light" panose="020B0502040204020203" pitchFamily="34" charset="-122"/>
                <a:ea typeface="微软雅黑 Light" panose="020B0502040204020203" pitchFamily="34" charset="-122"/>
              </a:rPr>
              <a:t>，需要</a:t>
            </a:r>
            <a:r>
              <a:rPr lang="zh-CN" altLang="en-US" sz="2400" dirty="0">
                <a:latin typeface="微软雅黑 Light" panose="020B0502040204020203" pitchFamily="34" charset="-122"/>
                <a:ea typeface="微软雅黑 Light" panose="020B0502040204020203" pitchFamily="34" charset="-122"/>
              </a:rPr>
              <a:t>指明是对哪一个维度进行</a:t>
            </a:r>
            <a:r>
              <a:rPr lang="zh-CN" altLang="en-US" sz="2400" dirty="0" smtClean="0">
                <a:latin typeface="微软雅黑 Light" panose="020B0502040204020203" pitchFamily="34" charset="-122"/>
                <a:ea typeface="微软雅黑 Light" panose="020B0502040204020203" pitchFamily="34" charset="-122"/>
              </a:rPr>
              <a:t>差分</a:t>
            </a:r>
            <a:endParaRPr lang="en-US" altLang="zh-CN" sz="24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296277" y="3101372"/>
            <a:ext cx="6130747" cy="2810822"/>
          </a:xfrm>
          <a:prstGeom prst="rect">
            <a:avLst/>
          </a:prstGeom>
        </p:spPr>
      </p:pic>
      <p:sp>
        <p:nvSpPr>
          <p:cNvPr id="11"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17"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0" name="矩形 19"/>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a:solidFill>
                  <a:schemeClr val="bg2">
                    <a:lumMod val="75000"/>
                  </a:schemeClr>
                </a:solidFill>
                <a:latin typeface="微软雅黑 Light" panose="020B0502040204020203" pitchFamily="34" charset="-122"/>
                <a:ea typeface="微软雅黑 Light" panose="020B0502040204020203" pitchFamily="34" charset="-122"/>
              </a:rPr>
              <a:t>统计函数</a:t>
            </a:r>
            <a:endParaRPr lang="zh-CN" altLang="en-US"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latin typeface="微软雅黑 Light" panose="020B0502040204020203" pitchFamily="34" charset="-122"/>
                <a:ea typeface="微软雅黑 Light" panose="020B0502040204020203" pitchFamily="34" charset="-122"/>
              </a:rPr>
              <a:t>运算函数</a:t>
            </a:r>
            <a:endParaRPr lang="en-US" altLang="zh-CN" sz="24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5" name="日期占位符 4"/>
          <p:cNvSpPr>
            <a:spLocks noGrp="1"/>
          </p:cNvSpPr>
          <p:nvPr>
            <p:ph type="dt" sz="half" idx="10"/>
          </p:nvPr>
        </p:nvSpPr>
        <p:spPr/>
        <p:txBody>
          <a:bodyPr/>
          <a:lstStyle/>
          <a:p>
            <a:fld id="{53C8E3D0-ADAF-4423-8293-C552616B1489}"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191</a:t>
            </a:fld>
            <a:endParaRPr lang="zh-CN" altLang="en-US"/>
          </a:p>
        </p:txBody>
      </p:sp>
    </p:spTree>
    <p:extLst>
      <p:ext uri="{BB962C8B-B14F-4D97-AF65-F5344CB8AC3E}">
        <p14:creationId xmlns="" xmlns:p14="http://schemas.microsoft.com/office/powerpoint/2010/main" val="14943967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8818" y="2313559"/>
            <a:ext cx="9621678" cy="1200329"/>
          </a:xfrm>
          <a:prstGeom prst="rect">
            <a:avLst/>
          </a:prstGeom>
          <a:noFill/>
        </p:spPr>
        <p:txBody>
          <a:bodyPr wrap="square" rtlCol="0">
            <a:spAutoFit/>
          </a:bodyPr>
          <a:lstStyle/>
          <a:p>
            <a:pPr marL="285750" indent="-285750">
              <a:lnSpc>
                <a:spcPct val="150000"/>
              </a:lnSpc>
              <a:buClr>
                <a:schemeClr val="tx1"/>
              </a:buClr>
              <a:buFont typeface="Arial" panose="020B0604020202020204" pitchFamily="34" charset="0"/>
              <a:buChar char="•"/>
            </a:pPr>
            <a:r>
              <a:rPr lang="en-US" altLang="zh-CN" sz="2400" dirty="0" err="1">
                <a:solidFill>
                  <a:prstClr val="black"/>
                </a:solidFill>
                <a:latin typeface="微软雅黑 Light" panose="020B0502040204020203" pitchFamily="34" charset="-122"/>
                <a:ea typeface="微软雅黑 Light" panose="020B0502040204020203" pitchFamily="34" charset="-122"/>
              </a:rPr>
              <a:t>numpy</a:t>
            </a:r>
            <a:r>
              <a:rPr lang="zh-CN" altLang="en-US" sz="2400" dirty="0">
                <a:solidFill>
                  <a:prstClr val="black"/>
                </a:solidFill>
                <a:latin typeface="微软雅黑 Light" panose="020B0502040204020203" pitchFamily="34" charset="-122"/>
                <a:ea typeface="微软雅黑 Light" panose="020B0502040204020203" pitchFamily="34" charset="-122"/>
              </a:rPr>
              <a:t>提供了很多计算最大值、最小值、均值、中位数等统计量的函数，比如统计最大值的函数</a:t>
            </a:r>
            <a:r>
              <a:rPr lang="en-US" altLang="zh-CN" sz="2400" dirty="0" err="1" smtClean="0">
                <a:solidFill>
                  <a:prstClr val="black"/>
                </a:solidFill>
                <a:latin typeface="Monaco" charset="0"/>
                <a:ea typeface="Monaco" charset="0"/>
                <a:cs typeface="Monaco" charset="0"/>
              </a:rPr>
              <a:t>numpy.amax</a:t>
            </a:r>
            <a:r>
              <a:rPr lang="en-US" altLang="zh-CN" sz="2400" dirty="0" smtClean="0">
                <a:solidFill>
                  <a:prstClr val="black"/>
                </a:solidFill>
                <a:latin typeface="Monaco" charset="0"/>
                <a:ea typeface="Monaco" charset="0"/>
                <a:cs typeface="Monaco" charset="0"/>
              </a:rPr>
              <a:t>()</a:t>
            </a:r>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17"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20"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1" name="矩形 20"/>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统计函数</a:t>
            </a:r>
          </a:p>
        </p:txBody>
      </p:sp>
      <p:sp>
        <p:nvSpPr>
          <p:cNvPr id="22" name="矩形 21"/>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28453" y="3499446"/>
            <a:ext cx="9998729" cy="967139"/>
          </a:xfrm>
          <a:prstGeom prst="rect">
            <a:avLst/>
          </a:prstGeom>
        </p:spPr>
      </p:pic>
      <p:pic>
        <p:nvPicPr>
          <p:cNvPr id="7" name="图片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228453" y="4466585"/>
            <a:ext cx="8623300" cy="1447800"/>
          </a:xfrm>
          <a:prstGeom prst="rect">
            <a:avLst/>
          </a:prstGeom>
        </p:spPr>
      </p:pic>
      <p:pic>
        <p:nvPicPr>
          <p:cNvPr id="8" name="图片 7"/>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204221" y="5289125"/>
            <a:ext cx="8737600" cy="1270000"/>
          </a:xfrm>
          <a:prstGeom prst="rect">
            <a:avLst/>
          </a:prstGeom>
        </p:spPr>
      </p:pic>
      <p:sp>
        <p:nvSpPr>
          <p:cNvPr id="3" name="日期占位符 2"/>
          <p:cNvSpPr>
            <a:spLocks noGrp="1"/>
          </p:cNvSpPr>
          <p:nvPr>
            <p:ph type="dt" sz="half" idx="10"/>
          </p:nvPr>
        </p:nvSpPr>
        <p:spPr/>
        <p:txBody>
          <a:bodyPr/>
          <a:lstStyle/>
          <a:p>
            <a:fld id="{C1EB78C5-5DAA-4A6D-9D2F-1AF7328FC13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192</a:t>
            </a:fld>
            <a:endParaRPr lang="zh-CN" altLang="en-US"/>
          </a:p>
        </p:txBody>
      </p:sp>
    </p:spTree>
    <p:extLst>
      <p:ext uri="{BB962C8B-B14F-4D97-AF65-F5344CB8AC3E}">
        <p14:creationId xmlns="" xmlns:p14="http://schemas.microsoft.com/office/powerpoint/2010/main" val="98936713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内置操作函数</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2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内置操作函数</a:t>
            </a:r>
            <a:endParaRPr lang="zh-CN" altLang="en-US" sz="3200" b="1" dirty="0">
              <a:solidFill>
                <a:srgbClr val="942124"/>
              </a:solidFill>
              <a:cs typeface="+mn-cs"/>
            </a:endParaRPr>
          </a:p>
        </p:txBody>
      </p:sp>
      <p:sp>
        <p:nvSpPr>
          <p:cNvPr id="24"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5" name="矩形 24"/>
          <p:cNvSpPr/>
          <p:nvPr/>
        </p:nvSpPr>
        <p:spPr>
          <a:xfrm>
            <a:off x="8085131"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a:latin typeface="微软雅黑 Light" panose="020B0502040204020203" pitchFamily="34" charset="-122"/>
                <a:ea typeface="微软雅黑 Light" panose="020B0502040204020203" pitchFamily="34" charset="-122"/>
              </a:rPr>
              <a:t>统计函数</a:t>
            </a:r>
          </a:p>
        </p:txBody>
      </p:sp>
      <p:sp>
        <p:nvSpPr>
          <p:cNvPr id="26" name="矩形 25"/>
          <p:cNvSpPr/>
          <p:nvPr/>
        </p:nvSpPr>
        <p:spPr>
          <a:xfrm>
            <a:off x="4126726" y="1524592"/>
            <a:ext cx="2339102" cy="646331"/>
          </a:xfrm>
          <a:prstGeom prst="rect">
            <a:avLst/>
          </a:prstGeom>
        </p:spPr>
        <p:txBody>
          <a:bodyPr wrap="none">
            <a:spAutoFit/>
          </a:bodyPr>
          <a:lstStyle/>
          <a:p>
            <a:pPr marL="914400" lvl="1" indent="-457200">
              <a:lnSpc>
                <a:spcPct val="150000"/>
              </a:lnSpc>
              <a:buClr>
                <a:schemeClr val="tx1"/>
              </a:buClr>
              <a:buFont typeface="Arial" charset="0"/>
              <a:buChar char="•"/>
            </a:pP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运算函数</a:t>
            </a:r>
            <a:endParaRPr lang="en-US" altLang="zh-CN" sz="2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503545" y="1524592"/>
            <a:ext cx="2619431" cy="646331"/>
          </a:xfrm>
          <a:prstGeom prst="rect">
            <a:avLst/>
          </a:prstGeom>
        </p:spPr>
        <p:txBody>
          <a:bodyPr wrap="square">
            <a:spAutoFit/>
          </a:bodyPr>
          <a:lstStyle/>
          <a:p>
            <a:pPr marL="914400" lvl="1" indent="-457200">
              <a:lnSpc>
                <a:spcPct val="150000"/>
              </a:lnSpc>
              <a:buClr>
                <a:schemeClr val="tx1"/>
              </a:buClr>
              <a:buFont typeface="Arial" charset="0"/>
              <a:buChar char="•"/>
            </a:pPr>
            <a:r>
              <a:rPr lang="zh-CN" altLang="en-US" sz="2400" dirty="0">
                <a:solidFill>
                  <a:schemeClr val="bg2">
                    <a:lumMod val="75000"/>
                  </a:schemeClr>
                </a:solidFill>
                <a:latin typeface="微软雅黑 Light" panose="020B0502040204020203" pitchFamily="34" charset="-122"/>
                <a:ea typeface="微软雅黑 Light" panose="020B0502040204020203" pitchFamily="34" charset="-122"/>
              </a:rPr>
              <a:t>数学</a:t>
            </a:r>
            <a:r>
              <a:rPr lang="zh-CN" altLang="en-US" sz="2400" dirty="0" smtClean="0">
                <a:solidFill>
                  <a:schemeClr val="bg2">
                    <a:lumMod val="75000"/>
                  </a:schemeClr>
                </a:solidFill>
                <a:latin typeface="微软雅黑 Light" panose="020B0502040204020203" pitchFamily="34" charset="-122"/>
                <a:ea typeface="微软雅黑 Light" panose="020B0502040204020203" pitchFamily="34" charset="-122"/>
              </a:rPr>
              <a:t>函数</a:t>
            </a:r>
            <a:endParaRPr lang="en-US" altLang="zh-CN" sz="2400" dirty="0" smtClean="0">
              <a:solidFill>
                <a:schemeClr val="bg2">
                  <a:lumMod val="75000"/>
                </a:schemeClr>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97558" y="2564904"/>
            <a:ext cx="7662738" cy="3422194"/>
          </a:xfrm>
          <a:prstGeom prst="rect">
            <a:avLst/>
          </a:prstGeom>
        </p:spPr>
      </p:pic>
      <p:sp>
        <p:nvSpPr>
          <p:cNvPr id="3" name="日期占位符 2"/>
          <p:cNvSpPr>
            <a:spLocks noGrp="1"/>
          </p:cNvSpPr>
          <p:nvPr>
            <p:ph type="dt" sz="half" idx="10"/>
          </p:nvPr>
        </p:nvSpPr>
        <p:spPr/>
        <p:txBody>
          <a:bodyPr/>
          <a:lstStyle/>
          <a:p>
            <a:fld id="{88F397F9-0EB7-4EC9-AB4E-FB8CEB57BF10}"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193</a:t>
            </a:fld>
            <a:endParaRPr lang="zh-CN" altLang="en-US"/>
          </a:p>
        </p:txBody>
      </p:sp>
    </p:spTree>
    <p:extLst>
      <p:ext uri="{BB962C8B-B14F-4D97-AF65-F5344CB8AC3E}">
        <p14:creationId xmlns="" xmlns:p14="http://schemas.microsoft.com/office/powerpoint/2010/main" val="113779037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893749" y="1556792"/>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smtClean="0">
                <a:latin typeface="Microsoft YaHei Light" charset="-122"/>
                <a:ea typeface="Microsoft YaHei Light" charset="-122"/>
                <a:cs typeface="Microsoft YaHei Light" charset="-122"/>
              </a:rPr>
              <a:t>Numpy</a:t>
            </a:r>
            <a:r>
              <a:rPr lang="zh-CN" altLang="en-US" sz="2400" dirty="0" smtClean="0">
                <a:latin typeface="Microsoft YaHei Light" charset="-122"/>
                <a:ea typeface="Microsoft YaHei Light" charset="-122"/>
                <a:cs typeface="Microsoft YaHei Light" charset="-122"/>
              </a:rPr>
              <a:t> 广泛</a:t>
            </a:r>
            <a:r>
              <a:rPr lang="zh-CN" altLang="en-US" sz="2400" dirty="0">
                <a:latin typeface="Microsoft YaHei Light" charset="-122"/>
                <a:ea typeface="Microsoft YaHei Light" charset="-122"/>
                <a:cs typeface="Microsoft YaHei Light" charset="-122"/>
              </a:rPr>
              <a:t>应用于数值计算过程，其线性代数</a:t>
            </a:r>
            <a:r>
              <a:rPr lang="zh-CN" altLang="en-US" sz="2400" dirty="0" smtClean="0">
                <a:latin typeface="Microsoft YaHei Light" charset="-122"/>
                <a:ea typeface="Microsoft YaHei Light" charset="-122"/>
                <a:cs typeface="Microsoft YaHei Light" charset="-122"/>
              </a:rPr>
              <a:t>模块 </a:t>
            </a:r>
            <a:r>
              <a:rPr lang="en-US" altLang="zh-CN" sz="2400" dirty="0" err="1" smtClean="0">
                <a:latin typeface="Monaco" charset="0"/>
                <a:ea typeface="Monaco" charset="0"/>
                <a:cs typeface="Monaco" charset="0"/>
              </a:rPr>
              <a:t>linalg</a:t>
            </a:r>
            <a:r>
              <a:rPr lang="zh-CN" altLang="en-US" sz="2400" dirty="0" smtClean="0">
                <a:latin typeface="Microsoft YaHei Light" charset="-122"/>
                <a:ea typeface="Microsoft YaHei Light" charset="-122"/>
                <a:cs typeface="Microsoft YaHei Light" charset="-122"/>
              </a:rPr>
              <a:t> 常</a:t>
            </a:r>
            <a:r>
              <a:rPr lang="zh-CN" altLang="en-US" sz="2400" dirty="0">
                <a:latin typeface="Microsoft YaHei Light" charset="-122"/>
                <a:ea typeface="Microsoft YaHei Light" charset="-122"/>
                <a:cs typeface="Microsoft YaHei Light" charset="-122"/>
              </a:rPr>
              <a:t>用于向量及矩阵的基本运算以及特征值分解、</a:t>
            </a:r>
            <a:r>
              <a:rPr lang="en-US" altLang="zh-CN" sz="2400" dirty="0">
                <a:latin typeface="Microsoft YaHei Light" charset="-122"/>
                <a:ea typeface="Microsoft YaHei Light" charset="-122"/>
                <a:cs typeface="Microsoft YaHei Light" charset="-122"/>
              </a:rPr>
              <a:t>SVD</a:t>
            </a:r>
            <a:r>
              <a:rPr lang="zh-CN" altLang="en-US" sz="2400" dirty="0">
                <a:latin typeface="Microsoft YaHei Light" charset="-122"/>
                <a:ea typeface="Microsoft YaHei Light" charset="-122"/>
                <a:cs typeface="Microsoft YaHei Light" charset="-122"/>
              </a:rPr>
              <a:t>分解等矩阵分解过程</a:t>
            </a:r>
            <a:endParaRPr lang="en-US" altLang="zh-CN" sz="2400" dirty="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71464" y="2742549"/>
            <a:ext cx="8568952" cy="3865582"/>
          </a:xfrm>
          <a:prstGeom prst="rect">
            <a:avLst/>
          </a:prstGeom>
        </p:spPr>
      </p:pic>
      <p:sp>
        <p:nvSpPr>
          <p:cNvPr id="2" name="日期占位符 1"/>
          <p:cNvSpPr>
            <a:spLocks noGrp="1"/>
          </p:cNvSpPr>
          <p:nvPr>
            <p:ph type="dt" sz="half" idx="10"/>
          </p:nvPr>
        </p:nvSpPr>
        <p:spPr/>
        <p:txBody>
          <a:bodyPr/>
          <a:lstStyle/>
          <a:p>
            <a:fld id="{A1A39976-A044-4D39-A155-EA1F0463EAB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194</a:t>
            </a:fld>
            <a:endParaRPr lang="zh-CN" altLang="en-US"/>
          </a:p>
        </p:txBody>
      </p:sp>
    </p:spTree>
    <p:extLst>
      <p:ext uri="{BB962C8B-B14F-4D97-AF65-F5344CB8AC3E}">
        <p14:creationId xmlns="" xmlns:p14="http://schemas.microsoft.com/office/powerpoint/2010/main" val="168220155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893749" y="1556792"/>
            <a:ext cx="10213196" cy="646331"/>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特征值分解、</a:t>
            </a:r>
            <a:r>
              <a:rPr lang="en-US" altLang="zh-CN" sz="2400" dirty="0" err="1" smtClean="0">
                <a:latin typeface="Microsoft YaHei Light" charset="-122"/>
                <a:ea typeface="Microsoft YaHei Light" charset="-122"/>
                <a:cs typeface="Microsoft YaHei Light" charset="-122"/>
              </a:rPr>
              <a:t>Cholesky</a:t>
            </a:r>
            <a:r>
              <a:rPr lang="zh-CN" altLang="en-US" sz="2400" dirty="0" smtClean="0">
                <a:latin typeface="Microsoft YaHei Light" charset="-122"/>
                <a:ea typeface="Microsoft YaHei Light" charset="-122"/>
                <a:cs typeface="Microsoft YaHei Light" charset="-122"/>
              </a:rPr>
              <a:t>分解、</a:t>
            </a:r>
            <a:r>
              <a:rPr lang="en-US" altLang="zh-CN" sz="2400" dirty="0" smtClean="0">
                <a:latin typeface="Microsoft YaHei Light" charset="-122"/>
                <a:ea typeface="Microsoft YaHei Light" charset="-122"/>
                <a:cs typeface="Microsoft YaHei Light" charset="-122"/>
              </a:rPr>
              <a:t>SVD</a:t>
            </a:r>
            <a:r>
              <a:rPr lang="zh-CN" altLang="en-US" sz="2400" dirty="0" smtClean="0">
                <a:latin typeface="Microsoft YaHei Light" charset="-122"/>
                <a:ea typeface="Microsoft YaHei Light" charset="-122"/>
                <a:cs typeface="Microsoft YaHei Light" charset="-122"/>
              </a:rPr>
              <a:t>分解</a:t>
            </a:r>
            <a:endParaRPr lang="en-US" altLang="zh-CN" sz="2400" dirty="0" smtClean="0">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415480" y="2636912"/>
            <a:ext cx="9045019" cy="2385159"/>
          </a:xfrm>
          <a:prstGeom prst="rect">
            <a:avLst/>
          </a:prstGeom>
        </p:spPr>
      </p:pic>
      <p:sp>
        <p:nvSpPr>
          <p:cNvPr id="3" name="日期占位符 2"/>
          <p:cNvSpPr>
            <a:spLocks noGrp="1"/>
          </p:cNvSpPr>
          <p:nvPr>
            <p:ph type="dt" sz="half" idx="10"/>
          </p:nvPr>
        </p:nvSpPr>
        <p:spPr/>
        <p:txBody>
          <a:bodyPr/>
          <a:lstStyle/>
          <a:p>
            <a:fld id="{9A167D17-82FC-4845-8A39-0624EECDED35}"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195</a:t>
            </a:fld>
            <a:endParaRPr lang="zh-CN" altLang="en-US"/>
          </a:p>
        </p:txBody>
      </p:sp>
    </p:spTree>
    <p:extLst>
      <p:ext uri="{BB962C8B-B14F-4D97-AF65-F5344CB8AC3E}">
        <p14:creationId xmlns="" xmlns:p14="http://schemas.microsoft.com/office/powerpoint/2010/main" val="84719480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线性代数模块</a:t>
            </a:r>
            <a:r>
              <a:rPr lang="en-US" altLang="zh-CN" sz="3200" b="1" dirty="0" err="1" smtClean="0">
                <a:solidFill>
                  <a:srgbClr val="942124"/>
                </a:solidFill>
                <a:latin typeface="Monaco" charset="0"/>
                <a:ea typeface="Monaco" charset="0"/>
                <a:cs typeface="Monaco" charset="0"/>
              </a:rPr>
              <a:t>linalg</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23255" y="1628799"/>
            <a:ext cx="7693025" cy="1623653"/>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23254" y="3553037"/>
            <a:ext cx="10624509" cy="1964195"/>
          </a:xfrm>
          <a:prstGeom prst="rect">
            <a:avLst/>
          </a:prstGeom>
        </p:spPr>
      </p:pic>
      <p:sp>
        <p:nvSpPr>
          <p:cNvPr id="2" name="日期占位符 1"/>
          <p:cNvSpPr>
            <a:spLocks noGrp="1"/>
          </p:cNvSpPr>
          <p:nvPr>
            <p:ph type="dt" sz="half" idx="10"/>
          </p:nvPr>
        </p:nvSpPr>
        <p:spPr/>
        <p:txBody>
          <a:bodyPr/>
          <a:lstStyle/>
          <a:p>
            <a:fld id="{5AA88199-9ACF-4A01-AAB4-A3D713EA570B}"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196</a:t>
            </a:fld>
            <a:endParaRPr lang="zh-CN" altLang="en-US"/>
          </a:p>
        </p:txBody>
      </p:sp>
    </p:spTree>
    <p:extLst>
      <p:ext uri="{BB962C8B-B14F-4D97-AF65-F5344CB8AC3E}">
        <p14:creationId xmlns="" xmlns:p14="http://schemas.microsoft.com/office/powerpoint/2010/main" val="18384653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icrosoft YaHei Light" charset="-122"/>
                <a:ea typeface="Microsoft YaHei Light" charset="-122"/>
                <a:cs typeface="Microsoft YaHei Light" charset="-122"/>
              </a:rPr>
              <a:t>随机模块</a:t>
            </a:r>
            <a:r>
              <a:rPr lang="en-US" altLang="zh-CN" sz="3200" b="1" dirty="0" smtClean="0">
                <a:solidFill>
                  <a:srgbClr val="942124"/>
                </a:solidFill>
                <a:latin typeface="Monaco" charset="0"/>
                <a:ea typeface="Monaco" charset="0"/>
                <a:cs typeface="Monaco" charset="0"/>
              </a:rPr>
              <a:t>random</a:t>
            </a:r>
            <a:endParaRPr lang="zh-CN" altLang="en-US" sz="3200" b="1" dirty="0">
              <a:solidFill>
                <a:srgbClr val="942124"/>
              </a:solidFill>
              <a:latin typeface="Monaco" charset="0"/>
              <a:ea typeface="Monaco" charset="0"/>
              <a:cs typeface="Monaco" charset="0"/>
            </a:endParaRPr>
          </a:p>
        </p:txBody>
      </p:sp>
      <p:sp>
        <p:nvSpPr>
          <p:cNvPr id="11"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TextBox 17"/>
          <p:cNvSpPr txBox="1"/>
          <p:nvPr/>
        </p:nvSpPr>
        <p:spPr>
          <a:xfrm>
            <a:off x="911424" y="1556792"/>
            <a:ext cx="1021319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伪随机数的产生，可从离散分布和连续分布中产生</a:t>
            </a:r>
            <a:endParaRPr lang="en-US" altLang="zh-CN" sz="2400" dirty="0" smtClean="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a:latin typeface="Microsoft YaHei Light" charset="-122"/>
                <a:ea typeface="Microsoft YaHei Light" charset="-122"/>
                <a:cs typeface="Microsoft YaHei Light" charset="-122"/>
              </a:rPr>
              <a:t>在蒙特卡洛方法、随机积分、随机过程模拟等很多方面都有</a:t>
            </a:r>
            <a:r>
              <a:rPr lang="zh-CN" altLang="en-US" sz="2400" dirty="0" smtClean="0">
                <a:latin typeface="Microsoft YaHei Light" charset="-122"/>
                <a:ea typeface="Microsoft YaHei Light" charset="-122"/>
                <a:cs typeface="Microsoft YaHei Light" charset="-122"/>
              </a:rPr>
              <a:t>应用</a:t>
            </a:r>
            <a:endParaRPr lang="en-US" altLang="zh-CN" sz="2400" dirty="0">
              <a:latin typeface="Microsoft YaHei Light" charset="-122"/>
              <a:ea typeface="Microsoft YaHei Light" charset="-122"/>
              <a:cs typeface="Microsoft YaHei Light" charset="-122"/>
            </a:endParaRPr>
          </a:p>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指定随机种子（</a:t>
            </a:r>
            <a:r>
              <a:rPr lang="en-US" altLang="zh-CN" sz="2400" dirty="0" smtClean="0">
                <a:latin typeface="Microsoft YaHei Light" charset="-122"/>
                <a:ea typeface="Microsoft YaHei Light" charset="-122"/>
                <a:cs typeface="Microsoft YaHei Light" charset="-122"/>
              </a:rPr>
              <a:t>seed</a:t>
            </a:r>
            <a:r>
              <a:rPr lang="zh-CN" altLang="en-US" sz="2400" dirty="0" smtClean="0">
                <a:latin typeface="Microsoft YaHei Light" charset="-122"/>
                <a:ea typeface="Microsoft YaHei Light" charset="-122"/>
                <a:cs typeface="Microsoft YaHei Light" charset="-122"/>
              </a:rPr>
              <a:t>）产生相同的随机数序列</a:t>
            </a:r>
            <a:endParaRPr lang="en-US" altLang="zh-CN" sz="2400" dirty="0" smtClean="0">
              <a:latin typeface="Microsoft YaHei Light" charset="-122"/>
              <a:ea typeface="Microsoft YaHei Light" charset="-122"/>
              <a:cs typeface="Microsoft YaHei Light"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12672" y="3507048"/>
            <a:ext cx="10185728" cy="1938175"/>
          </a:xfrm>
          <a:prstGeom prst="rect">
            <a:avLst/>
          </a:prstGeom>
        </p:spPr>
      </p:pic>
      <p:sp>
        <p:nvSpPr>
          <p:cNvPr id="2" name="日期占位符 1"/>
          <p:cNvSpPr>
            <a:spLocks noGrp="1"/>
          </p:cNvSpPr>
          <p:nvPr>
            <p:ph type="dt" sz="half" idx="10"/>
          </p:nvPr>
        </p:nvSpPr>
        <p:spPr/>
        <p:txBody>
          <a:bodyPr/>
          <a:lstStyle/>
          <a:p>
            <a:fld id="{26A70D0D-6AAC-4853-BEB0-4EF7E2F14E3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197</a:t>
            </a:fld>
            <a:endParaRPr lang="zh-CN" altLang="en-US"/>
          </a:p>
        </p:txBody>
      </p:sp>
    </p:spTree>
    <p:extLst>
      <p:ext uri="{BB962C8B-B14F-4D97-AF65-F5344CB8AC3E}">
        <p14:creationId xmlns="" xmlns:p14="http://schemas.microsoft.com/office/powerpoint/2010/main" val="206826914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p:cNvSpPr txBox="1"/>
          <p:nvPr/>
        </p:nvSpPr>
        <p:spPr>
          <a:xfrm>
            <a:off x="911424" y="1556792"/>
            <a:ext cx="10213196" cy="1754326"/>
          </a:xfrm>
          <a:prstGeom prst="rect">
            <a:avLst/>
          </a:prstGeom>
          <a:noFill/>
        </p:spPr>
        <p:txBody>
          <a:bodyPr wrap="square" rtlCol="0">
            <a:spAutoFit/>
          </a:bodyPr>
          <a:lstStyle/>
          <a:p>
            <a:pPr marL="342900" indent="-342900">
              <a:lnSpc>
                <a:spcPct val="150000"/>
              </a:lnSpc>
              <a:buClr>
                <a:schemeClr val="tx1"/>
              </a:buClr>
              <a:buFont typeface="Arial" charset="0"/>
              <a:buChar char="•"/>
            </a:pPr>
            <a:r>
              <a:rPr lang="en-US" altLang="zh-CN" sz="2400" dirty="0" err="1" smtClean="0">
                <a:latin typeface="Monaco" charset="0"/>
                <a:ea typeface="Monaco" charset="0"/>
                <a:cs typeface="Monaco" charset="0"/>
              </a:rPr>
              <a:t>random.seed</a:t>
            </a:r>
            <a:r>
              <a:rPr lang="en-US" altLang="zh-CN" sz="2400" dirty="0" smtClean="0">
                <a:latin typeface="Monaco" charset="0"/>
                <a:ea typeface="Monaco" charset="0"/>
                <a:cs typeface="Monaco" charset="0"/>
              </a:rPr>
              <a:t>(666)</a:t>
            </a:r>
            <a:r>
              <a:rPr lang="zh-CN" altLang="en-US" sz="2400" dirty="0" smtClean="0">
                <a:latin typeface="微软雅黑 Light" panose="020B0502040204020203" pitchFamily="34" charset="-122"/>
                <a:ea typeface="微软雅黑 Light" panose="020B0502040204020203" pitchFamily="34" charset="-122"/>
              </a:rPr>
              <a:t> 指定</a:t>
            </a:r>
            <a:r>
              <a:rPr lang="zh-CN" altLang="en-US" sz="2400" dirty="0">
                <a:latin typeface="微软雅黑 Light" panose="020B0502040204020203" pitchFamily="34" charset="-122"/>
                <a:ea typeface="微软雅黑 Light" panose="020B0502040204020203" pitchFamily="34" charset="-122"/>
              </a:rPr>
              <a:t>全局种子，也可以</a:t>
            </a:r>
            <a:r>
              <a:rPr lang="zh-CN" altLang="en-US" sz="2400" dirty="0" smtClean="0">
                <a:latin typeface="微软雅黑 Light" panose="020B0502040204020203" pitchFamily="34" charset="-122"/>
                <a:ea typeface="微软雅黑 Light" panose="020B0502040204020203" pitchFamily="34" charset="-122"/>
              </a:rPr>
              <a:t>使用</a:t>
            </a:r>
            <a:r>
              <a:rPr lang="zh-CN" altLang="en-US" sz="2400" dirty="0">
                <a:latin typeface="微软雅黑 Light" panose="020B0502040204020203" pitchFamily="34" charset="-122"/>
                <a:ea typeface="微软雅黑 Light" panose="020B0502040204020203" pitchFamily="34" charset="-122"/>
              </a:rPr>
              <a:t> </a:t>
            </a:r>
            <a:r>
              <a:rPr lang="en-US" altLang="zh-CN" sz="2400" dirty="0" err="1" smtClean="0">
                <a:latin typeface="Monaco" charset="0"/>
                <a:ea typeface="Monaco" charset="0"/>
                <a:cs typeface="Monaco" charset="0"/>
              </a:rPr>
              <a:t>random.RandomState</a:t>
            </a:r>
            <a:r>
              <a:rPr lang="en-US" altLang="zh-CN" sz="2400" dirty="0" smtClean="0">
                <a:latin typeface="Monaco" charset="0"/>
                <a:ea typeface="Monaco" charset="0"/>
                <a:cs typeface="Monaco" charset="0"/>
              </a:rPr>
              <a:t>(666)</a:t>
            </a:r>
            <a:r>
              <a:rPr lang="zh-CN" altLang="en-US" sz="2400" dirty="0" smtClean="0">
                <a:latin typeface="Monaco" charset="0"/>
                <a:ea typeface="Monaco" charset="0"/>
                <a:cs typeface="Monaco" charset="0"/>
              </a:rPr>
              <a:t> </a:t>
            </a:r>
            <a:r>
              <a:rPr lang="zh-CN" altLang="en-US" sz="2400" dirty="0" smtClean="0">
                <a:latin typeface="微软雅黑 Light" panose="020B0502040204020203" pitchFamily="34" charset="-122"/>
                <a:ea typeface="微软雅黑 Light" panose="020B0502040204020203" pitchFamily="34" charset="-122"/>
              </a:rPr>
              <a:t>的</a:t>
            </a:r>
            <a:r>
              <a:rPr lang="zh-CN" altLang="en-US" sz="2400" dirty="0">
                <a:latin typeface="微软雅黑 Light" panose="020B0502040204020203" pitchFamily="34" charset="-122"/>
                <a:ea typeface="微软雅黑 Light" panose="020B0502040204020203" pitchFamily="34" charset="-122"/>
              </a:rPr>
              <a:t>方式指定局部种子，在指定局部种子的情况下，使用局部种子产生的随机数不改变</a:t>
            </a:r>
            <a:endParaRPr lang="en-US" altLang="zh-CN" sz="2400" dirty="0" smtClean="0">
              <a:latin typeface="Microsoft YaHei Light" charset="-122"/>
              <a:ea typeface="Microsoft YaHei Light" charset="-122"/>
              <a:cs typeface="Microsoft YaHei Light" charset="-122"/>
            </a:endParaRPr>
          </a:p>
        </p:txBody>
      </p:sp>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全局种子与局部种子</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58902" y="3584599"/>
            <a:ext cx="11652935" cy="2148657"/>
          </a:xfrm>
          <a:prstGeom prst="rect">
            <a:avLst/>
          </a:prstGeom>
        </p:spPr>
      </p:pic>
      <p:sp>
        <p:nvSpPr>
          <p:cNvPr id="3" name="日期占位符 2"/>
          <p:cNvSpPr>
            <a:spLocks noGrp="1"/>
          </p:cNvSpPr>
          <p:nvPr>
            <p:ph type="dt" sz="half" idx="10"/>
          </p:nvPr>
        </p:nvSpPr>
        <p:spPr/>
        <p:txBody>
          <a:bodyPr/>
          <a:lstStyle/>
          <a:p>
            <a:fld id="{626F1865-5549-4242-9AAD-EE62FA0A05F9}"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198</a:t>
            </a:fld>
            <a:endParaRPr lang="zh-CN" altLang="en-US"/>
          </a:p>
        </p:txBody>
      </p:sp>
    </p:spTree>
    <p:extLst>
      <p:ext uri="{BB962C8B-B14F-4D97-AF65-F5344CB8AC3E}">
        <p14:creationId xmlns="" xmlns:p14="http://schemas.microsoft.com/office/powerpoint/2010/main" val="20052692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常见分布的产生方式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47671" y="2348880"/>
            <a:ext cx="11450466" cy="2808312"/>
          </a:xfrm>
          <a:prstGeom prst="rect">
            <a:avLst/>
          </a:prstGeom>
        </p:spPr>
      </p:pic>
      <p:sp>
        <p:nvSpPr>
          <p:cNvPr id="2" name="日期占位符 1"/>
          <p:cNvSpPr>
            <a:spLocks noGrp="1"/>
          </p:cNvSpPr>
          <p:nvPr>
            <p:ph type="dt" sz="half" idx="10"/>
          </p:nvPr>
        </p:nvSpPr>
        <p:spPr/>
        <p:txBody>
          <a:bodyPr/>
          <a:lstStyle/>
          <a:p>
            <a:fld id="{93F8BD1A-9557-48C3-8B8E-EC1FEDD29A93}"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199</a:t>
            </a:fld>
            <a:endParaRPr lang="zh-CN" altLang="en-US"/>
          </a:p>
        </p:txBody>
      </p:sp>
    </p:spTree>
    <p:extLst>
      <p:ext uri="{BB962C8B-B14F-4D97-AF65-F5344CB8AC3E}">
        <p14:creationId xmlns="" xmlns:p14="http://schemas.microsoft.com/office/powerpoint/2010/main" val="1515665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217"/>
          <p:cNvSpPr>
            <a:spLocks noChangeArrowheads="1"/>
          </p:cNvSpPr>
          <p:nvPr/>
        </p:nvSpPr>
        <p:spPr bwMode="auto">
          <a:xfrm>
            <a:off x="1635910" y="209461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42"/>
          <p:cNvSpPr/>
          <p:nvPr/>
        </p:nvSpPr>
        <p:spPr bwMode="auto">
          <a:xfrm>
            <a:off x="4116555" y="20946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数据的读写操作</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44" name="任意多边形 221"/>
          <p:cNvSpPr/>
          <p:nvPr/>
        </p:nvSpPr>
        <p:spPr>
          <a:xfrm rot="2700000">
            <a:off x="3585467" y="2271073"/>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5" name="任意多边形 222"/>
          <p:cNvSpPr/>
          <p:nvPr/>
        </p:nvSpPr>
        <p:spPr>
          <a:xfrm rot="2700000">
            <a:off x="3539491" y="221269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a:t>
            </a:fld>
            <a:endParaRPr lang="zh-CN" altLang="en-US"/>
          </a:p>
        </p:txBody>
      </p:sp>
      <p:sp>
        <p:nvSpPr>
          <p:cNvPr id="35" name="矩形 217"/>
          <p:cNvSpPr>
            <a:spLocks noChangeArrowheads="1"/>
          </p:cNvSpPr>
          <p:nvPr/>
        </p:nvSpPr>
        <p:spPr bwMode="auto">
          <a:xfrm>
            <a:off x="1631504" y="257174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7" name="任意多边形 221"/>
          <p:cNvSpPr/>
          <p:nvPr/>
        </p:nvSpPr>
        <p:spPr>
          <a:xfrm rot="2700000">
            <a:off x="3545832" y="276313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37"/>
          <p:cNvSpPr/>
          <p:nvPr/>
        </p:nvSpPr>
        <p:spPr bwMode="auto">
          <a:xfrm>
            <a:off x="4076920" y="2571744"/>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字符编码问题处理</a:t>
            </a:r>
          </a:p>
        </p:txBody>
      </p:sp>
      <p:sp>
        <p:nvSpPr>
          <p:cNvPr id="46" name="任意多边形 222"/>
          <p:cNvSpPr/>
          <p:nvPr/>
        </p:nvSpPr>
        <p:spPr>
          <a:xfrm rot="2700000">
            <a:off x="3517176" y="271160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6" name="矩形 217"/>
          <p:cNvSpPr>
            <a:spLocks noChangeArrowheads="1"/>
          </p:cNvSpPr>
          <p:nvPr/>
        </p:nvSpPr>
        <p:spPr bwMode="auto">
          <a:xfrm>
            <a:off x="1631504" y="320074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7" name="任意多边形 221"/>
          <p:cNvSpPr/>
          <p:nvPr/>
        </p:nvSpPr>
        <p:spPr>
          <a:xfrm rot="2700000">
            <a:off x="3545832" y="339212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7"/>
          <p:cNvSpPr/>
          <p:nvPr/>
        </p:nvSpPr>
        <p:spPr bwMode="auto">
          <a:xfrm>
            <a:off x="4076920" y="3191532"/>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编写函数处理数据</a:t>
            </a:r>
          </a:p>
        </p:txBody>
      </p:sp>
      <p:sp>
        <p:nvSpPr>
          <p:cNvPr id="29" name="任意多边形 222"/>
          <p:cNvSpPr/>
          <p:nvPr/>
        </p:nvSpPr>
        <p:spPr>
          <a:xfrm rot="2700000">
            <a:off x="3517176" y="334060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382776962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用来存储一些之后可能会变化的值</a:t>
            </a:r>
            <a:endParaRPr kumimoji="1" lang="en-US" altLang="zh-CN" sz="2400" dirty="0" smtClean="0"/>
          </a:p>
          <a:p>
            <a:pPr>
              <a:lnSpc>
                <a:spcPct val="150000"/>
              </a:lnSpc>
            </a:pPr>
            <a:r>
              <a:rPr kumimoji="1" lang="zh-CN" altLang="en-US" sz="2400" dirty="0"/>
              <a:t>对科比投篮</a:t>
            </a:r>
            <a:r>
              <a:rPr kumimoji="1" lang="en-US" altLang="zh-CN" sz="2400" dirty="0"/>
              <a:t>ID</a:t>
            </a:r>
            <a:r>
              <a:rPr kumimoji="1" lang="zh-CN" altLang="en-US" sz="2400" dirty="0" smtClean="0"/>
              <a:t>为</a:t>
            </a:r>
            <a:r>
              <a:rPr kumimoji="1" lang="zh-CN" altLang="en-US" sz="2400" dirty="0"/>
              <a:t> </a:t>
            </a:r>
            <a:r>
              <a:rPr kumimoji="1" lang="en-US" altLang="zh-CN" sz="2400" dirty="0" smtClean="0">
                <a:latin typeface="Monaco" charset="0"/>
                <a:ea typeface="Monaco" charset="0"/>
                <a:cs typeface="Monaco" charset="0"/>
              </a:rPr>
              <a:t>1</a:t>
            </a:r>
            <a:r>
              <a:rPr kumimoji="1" lang="zh-CN" altLang="en-US" sz="2400" dirty="0" smtClean="0"/>
              <a:t> 的</a:t>
            </a:r>
            <a:r>
              <a:rPr kumimoji="1" lang="zh-CN" altLang="en-US" sz="2400" dirty="0"/>
              <a:t>一次投篮进行分析，那么我们就可以创建一个名称</a:t>
            </a:r>
            <a:r>
              <a:rPr kumimoji="1" lang="zh-CN" altLang="en-US" sz="2400" dirty="0" smtClean="0"/>
              <a:t>为 </a:t>
            </a:r>
            <a:r>
              <a:rPr kumimoji="1" lang="en-US" altLang="zh-CN" sz="2400" dirty="0" err="1" smtClean="0">
                <a:latin typeface="Monaco" charset="0"/>
                <a:ea typeface="Monaco" charset="0"/>
                <a:cs typeface="Monaco" charset="0"/>
              </a:rPr>
              <a:t>shot_id</a:t>
            </a:r>
            <a:r>
              <a:rPr kumimoji="1" lang="zh-CN" altLang="en-US" sz="2400" dirty="0" smtClean="0"/>
              <a:t> 的</a:t>
            </a:r>
            <a:r>
              <a:rPr kumimoji="1" lang="zh-CN" altLang="en-US" sz="2400" dirty="0"/>
              <a:t>变量，并且</a:t>
            </a:r>
            <a:r>
              <a:rPr kumimoji="1" lang="zh-CN" altLang="en-US" sz="2400" dirty="0" smtClean="0"/>
              <a:t>将</a:t>
            </a:r>
            <a:r>
              <a:rPr kumimoji="1" lang="zh-CN" altLang="en-US" sz="2400" dirty="0"/>
              <a:t> </a:t>
            </a:r>
            <a:r>
              <a:rPr kumimoji="1" lang="en-US" altLang="zh-CN" sz="2400" dirty="0" smtClean="0">
                <a:latin typeface="Monaco" charset="0"/>
                <a:ea typeface="Monaco" charset="0"/>
                <a:cs typeface="Monaco" charset="0"/>
              </a:rPr>
              <a:t>1</a:t>
            </a:r>
            <a:r>
              <a:rPr kumimoji="1" lang="zh-CN" altLang="en-US" sz="2400" dirty="0" smtClean="0"/>
              <a:t> 值储</a:t>
            </a:r>
            <a:r>
              <a:rPr kumimoji="1" lang="zh-CN" altLang="en-US" sz="2400" dirty="0"/>
              <a:t>存在</a:t>
            </a:r>
            <a:r>
              <a:rPr kumimoji="1" lang="zh-CN" altLang="en-US" sz="2400" dirty="0" smtClean="0"/>
              <a:t>变量 </a:t>
            </a:r>
            <a:r>
              <a:rPr kumimoji="1" lang="en-US" altLang="zh-CN" sz="2400" dirty="0" err="1" smtClean="0">
                <a:latin typeface="Monaco" charset="0"/>
                <a:ea typeface="Monaco" charset="0"/>
                <a:cs typeface="Monaco" charset="0"/>
              </a:rPr>
              <a:t>shot_id</a:t>
            </a:r>
            <a:r>
              <a:rPr kumimoji="1" lang="zh-CN" altLang="en-US" sz="2400" dirty="0"/>
              <a:t> </a:t>
            </a:r>
            <a:r>
              <a:rPr kumimoji="1" lang="zh-CN" altLang="en-US" sz="2400" dirty="0" smtClean="0"/>
              <a:t>中</a:t>
            </a:r>
            <a:endParaRPr kumimoji="1" lang="en-US" altLang="zh-CN" sz="2400" dirty="0" smtClean="0"/>
          </a:p>
          <a:p>
            <a:pPr>
              <a:lnSpc>
                <a:spcPct val="150000"/>
              </a:lnSpc>
            </a:pPr>
            <a:r>
              <a:rPr kumimoji="1" lang="zh-CN" altLang="en-US" sz="2400" dirty="0"/>
              <a:t>如果之后我们想要分析科比的另外一次投篮，比如投篮</a:t>
            </a:r>
            <a:r>
              <a:rPr kumimoji="1" lang="en-US" altLang="zh-CN" sz="2400" dirty="0"/>
              <a:t>ID</a:t>
            </a:r>
            <a:r>
              <a:rPr kumimoji="1" lang="zh-CN" altLang="en-US" sz="2400" dirty="0" smtClean="0"/>
              <a:t>为</a:t>
            </a:r>
            <a:r>
              <a:rPr kumimoji="1" lang="zh-CN" altLang="en-US" sz="2400" dirty="0"/>
              <a:t> </a:t>
            </a:r>
            <a:r>
              <a:rPr kumimoji="1" lang="en-US" altLang="zh-CN" sz="2400" dirty="0" smtClean="0">
                <a:latin typeface="Monaco" charset="0"/>
                <a:ea typeface="Monaco" charset="0"/>
                <a:cs typeface="Monaco" charset="0"/>
              </a:rPr>
              <a:t>2</a:t>
            </a:r>
            <a:r>
              <a:rPr kumimoji="1" lang="zh-CN" altLang="en-US" sz="2400" dirty="0" smtClean="0"/>
              <a:t> 的</a:t>
            </a:r>
            <a:r>
              <a:rPr kumimoji="1" lang="zh-CN" altLang="en-US" sz="2400" dirty="0"/>
              <a:t>投篮，我们只需要修改</a:t>
            </a:r>
            <a:r>
              <a:rPr kumimoji="1" lang="zh-CN" altLang="en-US" sz="2400" dirty="0" smtClean="0"/>
              <a:t>变量 </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赋值，</a:t>
            </a:r>
            <a:r>
              <a:rPr kumimoji="1" lang="zh-CN" altLang="en-US" sz="2400" dirty="0" smtClean="0"/>
              <a:t>将 </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 </a:t>
            </a:r>
            <a:r>
              <a:rPr kumimoji="1" lang="zh-CN" altLang="en-US" sz="2400" dirty="0" smtClean="0"/>
              <a:t>赋值为 </a:t>
            </a:r>
            <a:r>
              <a:rPr kumimoji="1" lang="en-US" altLang="zh-CN" sz="2400" dirty="0" smtClean="0">
                <a:latin typeface="Monaco" charset="0"/>
                <a:ea typeface="Monaco" charset="0"/>
                <a:cs typeface="Monaco" charset="0"/>
              </a:rPr>
              <a:t>2</a:t>
            </a:r>
            <a:r>
              <a:rPr kumimoji="1" lang="zh-CN" altLang="en-US" sz="2400" dirty="0" smtClean="0">
                <a:latin typeface="Monaco" charset="0"/>
                <a:ea typeface="Monaco" charset="0"/>
                <a:cs typeface="Monaco" charset="0"/>
              </a:rPr>
              <a:t> </a:t>
            </a:r>
            <a:r>
              <a:rPr kumimoji="1" lang="zh-CN" altLang="en-US" sz="2400" dirty="0" smtClean="0"/>
              <a:t>即</a:t>
            </a:r>
            <a:r>
              <a:rPr kumimoji="1" lang="zh-CN" altLang="en-US" sz="2400" dirty="0"/>
              <a:t>可</a:t>
            </a: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变量和常量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变量</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561164E2-8F2A-4DC5-9CF3-B64B852766EE}"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20</a:t>
            </a:fld>
            <a:endParaRPr lang="zh-CN" altLang="en-US"/>
          </a:p>
        </p:txBody>
      </p:sp>
    </p:spTree>
    <p:extLst>
      <p:ext uri="{BB962C8B-B14F-4D97-AF65-F5344CB8AC3E}">
        <p14:creationId xmlns="" xmlns:p14="http://schemas.microsoft.com/office/powerpoint/2010/main" val="14450537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4320481"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产生二项分布图练习</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TextBox 17"/>
          <p:cNvSpPr txBox="1"/>
          <p:nvPr/>
        </p:nvSpPr>
        <p:spPr>
          <a:xfrm>
            <a:off x="767408" y="1412776"/>
            <a:ext cx="10213196" cy="1200329"/>
          </a:xfrm>
          <a:prstGeom prst="rect">
            <a:avLst/>
          </a:prstGeom>
          <a:noFill/>
        </p:spPr>
        <p:txBody>
          <a:bodyPr wrap="square" rtlCol="0">
            <a:spAutoFit/>
          </a:bodyPr>
          <a:lstStyle/>
          <a:p>
            <a:pPr marL="342900" indent="-342900">
              <a:lnSpc>
                <a:spcPct val="150000"/>
              </a:lnSpc>
              <a:buClr>
                <a:schemeClr val="tx1"/>
              </a:buClr>
              <a:buFont typeface="Arial" charset="0"/>
              <a:buChar char="•"/>
            </a:pPr>
            <a:r>
              <a:rPr lang="zh-CN" altLang="en-US" sz="2400" dirty="0" smtClean="0">
                <a:latin typeface="Microsoft YaHei Light" charset="-122"/>
                <a:ea typeface="Microsoft YaHei Light" charset="-122"/>
                <a:cs typeface="Microsoft YaHei Light" charset="-122"/>
              </a:rPr>
              <a:t>要求产生 </a:t>
            </a:r>
            <a:r>
              <a:rPr lang="en-US" altLang="zh-CN" sz="2400" dirty="0">
                <a:latin typeface="Microsoft YaHei Light" charset="-122"/>
                <a:ea typeface="Microsoft YaHei Light" charset="-122"/>
                <a:cs typeface="Microsoft YaHei Light" charset="-122"/>
              </a:rPr>
              <a:t>B(10,0.5) B(5,0.5) B(1,0.5</a:t>
            </a:r>
            <a:r>
              <a:rPr lang="en-US" altLang="zh-CN" sz="2400" dirty="0" smtClean="0">
                <a:latin typeface="Microsoft YaHei Light" charset="-122"/>
                <a:ea typeface="Microsoft YaHei Light" charset="-122"/>
                <a:cs typeface="Microsoft YaHei Light" charset="-122"/>
              </a:rPr>
              <a:t>)</a:t>
            </a:r>
            <a:r>
              <a:rPr lang="zh-CN" altLang="en-US" sz="2400" dirty="0" smtClean="0">
                <a:latin typeface="Microsoft YaHei Light" charset="-122"/>
                <a:ea typeface="Microsoft YaHei Light" charset="-122"/>
                <a:cs typeface="Microsoft YaHei Light" charset="-122"/>
              </a:rPr>
              <a:t> 二项分布图（分别</a:t>
            </a:r>
            <a:r>
              <a:rPr lang="zh-CN" altLang="en-US" sz="2400" dirty="0">
                <a:latin typeface="Microsoft YaHei Light" charset="-122"/>
                <a:ea typeface="Microsoft YaHei Light" charset="-122"/>
                <a:cs typeface="Microsoft YaHei Light" charset="-122"/>
              </a:rPr>
              <a:t>从二项</a:t>
            </a:r>
            <a:r>
              <a:rPr lang="zh-CN" altLang="en-US" sz="2400" dirty="0" smtClean="0">
                <a:latin typeface="Microsoft YaHei Light" charset="-122"/>
                <a:ea typeface="Microsoft YaHei Light" charset="-122"/>
                <a:cs typeface="Microsoft YaHei Light" charset="-122"/>
              </a:rPr>
              <a:t>分布</a:t>
            </a:r>
            <a:r>
              <a:rPr lang="en-US" altLang="zh-CN" sz="2400" dirty="0" smtClean="0">
                <a:latin typeface="Microsoft YaHei Light" charset="-122"/>
                <a:ea typeface="Microsoft YaHei Light" charset="-122"/>
                <a:cs typeface="Microsoft YaHei Light" charset="-122"/>
              </a:rPr>
              <a:t>B(10,0.5)</a:t>
            </a:r>
            <a:r>
              <a:rPr lang="zh-CN" altLang="en-US" sz="2400" dirty="0" smtClean="0">
                <a:latin typeface="Microsoft YaHei Light" charset="-122"/>
                <a:ea typeface="Microsoft YaHei Light" charset="-122"/>
                <a:cs typeface="Microsoft YaHei Light" charset="-122"/>
              </a:rPr>
              <a:t>、</a:t>
            </a:r>
            <a:r>
              <a:rPr lang="en-US" altLang="zh-CN" sz="2400" dirty="0" smtClean="0">
                <a:latin typeface="Microsoft YaHei Light" charset="-122"/>
                <a:ea typeface="Microsoft YaHei Light" charset="-122"/>
                <a:cs typeface="Microsoft YaHei Light" charset="-122"/>
              </a:rPr>
              <a:t>B(5,0.5)</a:t>
            </a:r>
            <a:r>
              <a:rPr lang="zh-CN" altLang="en-US" sz="2400" dirty="0" smtClean="0">
                <a:latin typeface="Microsoft YaHei Light" charset="-122"/>
                <a:ea typeface="Microsoft YaHei Light" charset="-122"/>
                <a:cs typeface="Microsoft YaHei Light" charset="-122"/>
              </a:rPr>
              <a:t>、</a:t>
            </a:r>
            <a:r>
              <a:rPr lang="en-US" altLang="zh-CN" sz="2400" dirty="0" smtClean="0">
                <a:latin typeface="Microsoft YaHei Light" charset="-122"/>
                <a:ea typeface="Microsoft YaHei Light" charset="-122"/>
                <a:cs typeface="Microsoft YaHei Light" charset="-122"/>
              </a:rPr>
              <a:t>B(1,0.5)</a:t>
            </a:r>
            <a:r>
              <a:rPr lang="zh-CN" altLang="en-US" sz="2400" dirty="0" smtClean="0">
                <a:latin typeface="Microsoft YaHei Light" charset="-122"/>
                <a:ea typeface="Microsoft YaHei Light" charset="-122"/>
                <a:cs typeface="Microsoft YaHei Light" charset="-122"/>
              </a:rPr>
              <a:t>中</a:t>
            </a:r>
            <a:r>
              <a:rPr lang="zh-CN" altLang="en-US" sz="2400" dirty="0">
                <a:latin typeface="Microsoft YaHei Light" charset="-122"/>
                <a:ea typeface="Microsoft YaHei Light" charset="-122"/>
                <a:cs typeface="Microsoft YaHei Light" charset="-122"/>
              </a:rPr>
              <a:t>产生</a:t>
            </a:r>
            <a:r>
              <a:rPr lang="en-US" altLang="zh-CN" sz="2400" dirty="0">
                <a:latin typeface="Microsoft YaHei Light" charset="-122"/>
                <a:ea typeface="Microsoft YaHei Light" charset="-122"/>
                <a:cs typeface="Microsoft YaHei Light" charset="-122"/>
              </a:rPr>
              <a:t>10000</a:t>
            </a:r>
            <a:r>
              <a:rPr lang="zh-CN" altLang="en-US" sz="2400" dirty="0">
                <a:latin typeface="Microsoft YaHei Light" charset="-122"/>
                <a:ea typeface="Microsoft YaHei Light" charset="-122"/>
                <a:cs typeface="Microsoft YaHei Light" charset="-122"/>
              </a:rPr>
              <a:t>个样本存入</a:t>
            </a:r>
            <a:r>
              <a:rPr lang="zh-CN" altLang="en-US" sz="2400" dirty="0" smtClean="0">
                <a:latin typeface="Microsoft YaHei Light" charset="-122"/>
                <a:ea typeface="Microsoft YaHei Light" charset="-122"/>
                <a:cs typeface="Microsoft YaHei Light" charset="-122"/>
              </a:rPr>
              <a:t>数组）</a:t>
            </a:r>
            <a:endParaRPr lang="en-US" altLang="zh-CN" sz="2400" dirty="0" smtClean="0">
              <a:latin typeface="Microsoft YaHei Light" charset="-122"/>
              <a:ea typeface="Microsoft YaHei Light" charset="-122"/>
              <a:cs typeface="Microsoft YaHei Light" charset="-122"/>
            </a:endParaRPr>
          </a:p>
        </p:txBody>
      </p:sp>
      <p:pic>
        <p:nvPicPr>
          <p:cNvPr id="2" name="图片 1"/>
          <p:cNvPicPr>
            <a:picLocks noChangeAspect="1"/>
          </p:cNvPicPr>
          <p:nvPr/>
        </p:nvPicPr>
        <p:blipFill rotWithShape="1">
          <a:blip r:embed="rId3">
            <a:extLst>
              <a:ext uri="{28A0092B-C50C-407E-A947-70E740481C1C}">
                <a14:useLocalDpi xmlns="" xmlns:a14="http://schemas.microsoft.com/office/drawing/2010/main" val="0"/>
              </a:ext>
            </a:extLst>
          </a:blip>
          <a:srcRect b="40044"/>
          <a:stretch/>
        </p:blipFill>
        <p:spPr>
          <a:xfrm>
            <a:off x="491316" y="2564904"/>
            <a:ext cx="10958537" cy="4111822"/>
          </a:xfrm>
          <a:prstGeom prst="rect">
            <a:avLst/>
          </a:prstGeom>
        </p:spPr>
      </p:pic>
      <p:pic>
        <p:nvPicPr>
          <p:cNvPr id="9" name="图片 8"/>
          <p:cNvPicPr>
            <a:picLocks noChangeAspect="1"/>
          </p:cNvPicPr>
          <p:nvPr/>
        </p:nvPicPr>
        <p:blipFill rotWithShape="1">
          <a:blip r:embed="rId3">
            <a:extLst>
              <a:ext uri="{28A0092B-C50C-407E-A947-70E740481C1C}">
                <a14:useLocalDpi xmlns="" xmlns:a14="http://schemas.microsoft.com/office/drawing/2010/main" val="0"/>
              </a:ext>
            </a:extLst>
          </a:blip>
          <a:srcRect t="61497" r="59382"/>
          <a:stretch/>
        </p:blipFill>
        <p:spPr>
          <a:xfrm>
            <a:off x="5874006" y="3300544"/>
            <a:ext cx="4451096" cy="2640541"/>
          </a:xfrm>
          <a:prstGeom prst="rect">
            <a:avLst/>
          </a:prstGeom>
        </p:spPr>
      </p:pic>
      <p:sp>
        <p:nvSpPr>
          <p:cNvPr id="3" name="日期占位符 2"/>
          <p:cNvSpPr>
            <a:spLocks noGrp="1"/>
          </p:cNvSpPr>
          <p:nvPr>
            <p:ph type="dt" sz="half" idx="10"/>
          </p:nvPr>
        </p:nvSpPr>
        <p:spPr/>
        <p:txBody>
          <a:bodyPr/>
          <a:lstStyle/>
          <a:p>
            <a:fld id="{A5DB21B7-CEB4-4393-8FC3-E207AE97FB0D}"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200</a:t>
            </a:fld>
            <a:endParaRPr lang="zh-CN" altLang="en-US"/>
          </a:p>
        </p:txBody>
      </p:sp>
    </p:spTree>
    <p:extLst>
      <p:ext uri="{BB962C8B-B14F-4D97-AF65-F5344CB8AC3E}">
        <p14:creationId xmlns="" xmlns:p14="http://schemas.microsoft.com/office/powerpoint/2010/main" val="124388395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TextBox 17"/>
          <p:cNvSpPr txBox="1"/>
          <p:nvPr/>
        </p:nvSpPr>
        <p:spPr>
          <a:xfrm>
            <a:off x="953786" y="1628800"/>
            <a:ext cx="10213196" cy="4524315"/>
          </a:xfrm>
          <a:prstGeom prst="rect">
            <a:avLst/>
          </a:prstGeom>
          <a:noFill/>
        </p:spPr>
        <p:txBody>
          <a:bodyPr wrap="square" rtlCol="0">
            <a:spAutoFit/>
          </a:bodyPr>
          <a:lstStyle/>
          <a:p>
            <a:pPr>
              <a:lnSpc>
                <a:spcPct val="150000"/>
              </a:lnSpc>
              <a:defRPr/>
            </a:pPr>
            <a:r>
              <a:rPr lang="zh-CN" altLang="en-US" sz="2400" dirty="0">
                <a:latin typeface="微软雅黑 Light" panose="020B0502040204020203" pitchFamily="34" charset="-122"/>
                <a:ea typeface="微软雅黑 Light" panose="020B0502040204020203" pitchFamily="34" charset="-122"/>
              </a:rPr>
              <a:t>三扇门，其中一扇门后有奖品，这扇门只有主持人知道。选手先随机选一扇门，但并不打开，主持人看到后，会打开其余两扇门中没有奖品的一扇门。然后，主持人问选手，是否要改变一开始的选择</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你会改变选择吗？</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endParaRPr lang="en-US" altLang="zh-CN" sz="2400" dirty="0">
              <a:latin typeface="微软雅黑 Light" panose="020B0502040204020203" pitchFamily="34" charset="-122"/>
              <a:ea typeface="微软雅黑 Light" panose="020B0502040204020203" pitchFamily="34" charset="-122"/>
            </a:endParaRPr>
          </a:p>
          <a:p>
            <a:pPr>
              <a:lnSpc>
                <a:spcPct val="150000"/>
              </a:lnSpc>
              <a:defRPr/>
            </a:pP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              改变 </a:t>
            </a:r>
            <a:r>
              <a:rPr lang="en-US" altLang="zh-CN" sz="2400" dirty="0" smtClean="0">
                <a:latin typeface="微软雅黑 Light" panose="020B0502040204020203" pitchFamily="34" charset="-122"/>
                <a:ea typeface="微软雅黑 Light" panose="020B0502040204020203" pitchFamily="34" charset="-122"/>
              </a:rPr>
              <a:t>2/3</a:t>
            </a:r>
            <a:r>
              <a:rPr lang="zh-CN" altLang="en-US" sz="2400" dirty="0" smtClean="0">
                <a:latin typeface="微软雅黑 Light" panose="020B0502040204020203" pitchFamily="34" charset="-122"/>
                <a:ea typeface="微软雅黑 Light" panose="020B0502040204020203" pitchFamily="34" charset="-122"/>
              </a:rPr>
              <a:t>选对</a:t>
            </a:r>
            <a:endParaRPr lang="en-US" altLang="zh-CN" sz="2400" dirty="0" smtClean="0">
              <a:latin typeface="微软雅黑 Light" panose="020B0502040204020203" pitchFamily="34" charset="-122"/>
              <a:ea typeface="微软雅黑 Light" panose="020B0502040204020203" pitchFamily="34" charset="-122"/>
            </a:endParaRPr>
          </a:p>
          <a:p>
            <a:pPr>
              <a:lnSpc>
                <a:spcPct val="150000"/>
              </a:lnSpc>
              <a:defRPr/>
            </a:pPr>
            <a:r>
              <a:rPr lang="zh-CN" altLang="en-US" sz="2400" dirty="0" smtClean="0">
                <a:latin typeface="微软雅黑 Light" panose="020B0502040204020203" pitchFamily="34" charset="-122"/>
                <a:ea typeface="微软雅黑 Light" panose="020B0502040204020203" pitchFamily="34" charset="-122"/>
              </a:rPr>
              <a:t>              不改变 </a:t>
            </a:r>
            <a:r>
              <a:rPr lang="en-US" altLang="zh-CN" sz="2400" dirty="0" smtClean="0">
                <a:latin typeface="微软雅黑 Light" panose="020B0502040204020203" pitchFamily="34" charset="-122"/>
                <a:ea typeface="微软雅黑 Light" panose="020B0502040204020203" pitchFamily="34" charset="-122"/>
              </a:rPr>
              <a:t>1/3</a:t>
            </a:r>
            <a:r>
              <a:rPr lang="zh-CN" altLang="en-US" sz="2400" dirty="0" smtClean="0">
                <a:latin typeface="微软雅黑 Light" panose="020B0502040204020203" pitchFamily="34" charset="-122"/>
                <a:ea typeface="微软雅黑 Light" panose="020B0502040204020203" pitchFamily="34" charset="-122"/>
              </a:rPr>
              <a:t>选对</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75920" y="3577728"/>
            <a:ext cx="1766061" cy="3280272"/>
          </a:xfrm>
          <a:prstGeom prst="rect">
            <a:avLst/>
          </a:prstGeom>
        </p:spPr>
      </p:pic>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106569" y="3577728"/>
            <a:ext cx="1766061" cy="3280272"/>
          </a:xfrm>
          <a:prstGeom prst="rect">
            <a:avLst/>
          </a:prstGeom>
        </p:spPr>
      </p:pic>
      <p:pic>
        <p:nvPicPr>
          <p:cNvPr id="13" name="图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872630" y="3586130"/>
            <a:ext cx="1766061" cy="3280272"/>
          </a:xfrm>
          <a:prstGeom prst="rect">
            <a:avLst/>
          </a:prstGeom>
        </p:spPr>
      </p:pic>
      <p:sp>
        <p:nvSpPr>
          <p:cNvPr id="14" name="文本框 5"/>
          <p:cNvSpPr txBox="1"/>
          <p:nvPr/>
        </p:nvSpPr>
        <p:spPr>
          <a:xfrm>
            <a:off x="7369347" y="4617699"/>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15" name="文本框 5"/>
          <p:cNvSpPr txBox="1"/>
          <p:nvPr/>
        </p:nvSpPr>
        <p:spPr>
          <a:xfrm>
            <a:off x="9045391" y="4626528"/>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16" name="文本框 5"/>
          <p:cNvSpPr txBox="1"/>
          <p:nvPr/>
        </p:nvSpPr>
        <p:spPr>
          <a:xfrm>
            <a:off x="5537003" y="4617698"/>
            <a:ext cx="1346971" cy="1200329"/>
          </a:xfrm>
          <a:prstGeom prst="rect">
            <a:avLst/>
          </a:prstGeom>
          <a:noFill/>
        </p:spPr>
        <p:txBody>
          <a:bodyPr wrap="square" rtlCol="0">
            <a:spAutoFit/>
          </a:bodyPr>
          <a:lstStyle/>
          <a:p>
            <a:r>
              <a:rPr lang="zh-CN" altLang="en-US" sz="7200" b="1" dirty="0" smtClean="0">
                <a:solidFill>
                  <a:srgbClr val="942124"/>
                </a:solidFill>
                <a:latin typeface="微软雅黑 Light" panose="020B0502040204020203" pitchFamily="34" charset="-122"/>
                <a:ea typeface="微软雅黑 Light" panose="020B0502040204020203" pitchFamily="34" charset="-122"/>
              </a:rPr>
              <a:t>？</a:t>
            </a:r>
            <a:endParaRPr lang="zh-CN" altLang="en-US" sz="7200" b="1" dirty="0">
              <a:solidFill>
                <a:srgbClr val="942124"/>
              </a:solidFill>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BA0E9A2A-23BB-405F-8C65-62D81ADC3DD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201</a:t>
            </a:fld>
            <a:endParaRPr lang="zh-CN" altLang="en-US"/>
          </a:p>
        </p:txBody>
      </p:sp>
    </p:spTree>
    <p:extLst>
      <p:ext uri="{BB962C8B-B14F-4D97-AF65-F5344CB8AC3E}">
        <p14:creationId xmlns="" xmlns:p14="http://schemas.microsoft.com/office/powerpoint/2010/main" val="4791195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318110" y="826314"/>
            <a:ext cx="7391400" cy="5651500"/>
          </a:xfrm>
          <a:prstGeom prst="rect">
            <a:avLst/>
          </a:prstGeom>
        </p:spPr>
      </p:pic>
      <p:sp>
        <p:nvSpPr>
          <p:cNvPr id="3" name="日期占位符 2"/>
          <p:cNvSpPr>
            <a:spLocks noGrp="1"/>
          </p:cNvSpPr>
          <p:nvPr>
            <p:ph type="dt" sz="half" idx="10"/>
          </p:nvPr>
        </p:nvSpPr>
        <p:spPr/>
        <p:txBody>
          <a:bodyPr/>
          <a:lstStyle/>
          <a:p>
            <a:fld id="{8799251D-7171-483B-A76F-B439F5AFC275}"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202</a:t>
            </a:fld>
            <a:endParaRPr lang="zh-CN" altLang="en-US"/>
          </a:p>
        </p:txBody>
      </p:sp>
    </p:spTree>
    <p:extLst>
      <p:ext uri="{BB962C8B-B14F-4D97-AF65-F5344CB8AC3E}">
        <p14:creationId xmlns="" xmlns:p14="http://schemas.microsoft.com/office/powerpoint/2010/main" val="11304993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4"/>
          <p:cNvSpPr/>
          <p:nvPr/>
        </p:nvSpPr>
        <p:spPr>
          <a:xfrm>
            <a:off x="479375" y="674237"/>
            <a:ext cx="2376265" cy="595228"/>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1"/>
          <p:cNvSpPr>
            <a:spLocks noChangeArrowheads="1"/>
          </p:cNvSpPr>
          <p:nvPr/>
        </p:nvSpPr>
        <p:spPr bwMode="auto">
          <a:xfrm>
            <a:off x="86239"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41402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模拟实验</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647728" y="0"/>
            <a:ext cx="7429500" cy="6642100"/>
          </a:xfrm>
          <a:prstGeom prst="rect">
            <a:avLst/>
          </a:prstGeom>
        </p:spPr>
      </p:pic>
      <p:sp>
        <p:nvSpPr>
          <p:cNvPr id="2" name="日期占位符 1"/>
          <p:cNvSpPr>
            <a:spLocks noGrp="1"/>
          </p:cNvSpPr>
          <p:nvPr>
            <p:ph type="dt" sz="half" idx="10"/>
          </p:nvPr>
        </p:nvSpPr>
        <p:spPr/>
        <p:txBody>
          <a:bodyPr/>
          <a:lstStyle/>
          <a:p>
            <a:fld id="{B25F9545-FD27-48EB-897F-17F1D1C936E7}"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203</a:t>
            </a:fld>
            <a:endParaRPr lang="zh-CN" altLang="en-US"/>
          </a:p>
        </p:txBody>
      </p:sp>
    </p:spTree>
    <p:extLst>
      <p:ext uri="{BB962C8B-B14F-4D97-AF65-F5344CB8AC3E}">
        <p14:creationId xmlns="" xmlns:p14="http://schemas.microsoft.com/office/powerpoint/2010/main" val="208309474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296220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2893376"/>
            <a:ext cx="8246168" cy="461665"/>
          </a:xfrm>
          <a:prstGeom prst="rect">
            <a:avLst/>
          </a:prstGeom>
          <a:noFill/>
        </p:spPr>
        <p:txBody>
          <a:bodyPr wrap="none" rtlCol="0">
            <a:spAutoFit/>
          </a:bodyPr>
          <a:lstStyle/>
          <a:p>
            <a:r>
              <a:rPr lang="en-US" altLang="zh-CN" sz="2400" dirty="0" err="1" smtClean="0">
                <a:latin typeface="Monaco" charset="0"/>
                <a:ea typeface="Monaco" charset="0"/>
                <a:cs typeface="Monaco" charset="0"/>
              </a:rPr>
              <a:t>ndarray</a:t>
            </a:r>
            <a:r>
              <a:rPr lang="zh-CN" altLang="en-US" sz="2400" dirty="0" smtClean="0">
                <a:latin typeface="Microsoft YaHei Light" charset="-122"/>
                <a:ea typeface="Microsoft YaHei Light" charset="-122"/>
                <a:cs typeface="Microsoft YaHei Light" charset="-122"/>
              </a:rPr>
              <a:t>相关操作：索引、切分、重构、拼接、转置与翻转</a:t>
            </a:r>
            <a:endParaRPr lang="zh-CN" altLang="en-US" sz="2400" dirty="0">
              <a:latin typeface="Microsoft YaHei Light" charset="-122"/>
              <a:ea typeface="Microsoft YaHei Light" charset="-122"/>
              <a:cs typeface="Microsoft YaHei Light" charset="-122"/>
            </a:endParaRPr>
          </a:p>
        </p:txBody>
      </p:sp>
      <p:sp>
        <p:nvSpPr>
          <p:cNvPr id="307" name="Freeform 37"/>
          <p:cNvSpPr>
            <a:spLocks noChangeArrowheads="1"/>
          </p:cNvSpPr>
          <p:nvPr/>
        </p:nvSpPr>
        <p:spPr bwMode="auto">
          <a:xfrm>
            <a:off x="1631504" y="234570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276872"/>
            <a:ext cx="4435830" cy="461665"/>
          </a:xfrm>
          <a:prstGeom prst="rect">
            <a:avLst/>
          </a:prstGeom>
          <a:noFill/>
        </p:spPr>
        <p:txBody>
          <a:bodyPr wrap="none" rtlCol="0">
            <a:spAutoFit/>
          </a:bodyPr>
          <a:lstStyle/>
          <a:p>
            <a:r>
              <a:rPr lang="en-US" altLang="zh-CN" sz="2400" dirty="0" smtClean="0">
                <a:latin typeface="微软雅黑 Light" panose="020B0502040204020203" pitchFamily="34" charset="-122"/>
                <a:ea typeface="微软雅黑 Light" panose="020B0502040204020203" pitchFamily="34" charset="-122"/>
              </a:rPr>
              <a:t>Numpy</a:t>
            </a:r>
            <a:r>
              <a:rPr lang="zh-CN" altLang="en-US" sz="2400" dirty="0" smtClean="0">
                <a:latin typeface="微软雅黑 Light" panose="020B0502040204020203" pitchFamily="34" charset="-122"/>
                <a:ea typeface="微软雅黑 Light" panose="020B0502040204020203" pitchFamily="34" charset="-122"/>
              </a:rPr>
              <a:t>基本数据结构 </a:t>
            </a:r>
            <a:r>
              <a:rPr lang="en-US" altLang="zh-CN" sz="2400" dirty="0" err="1" smtClean="0">
                <a:latin typeface="Monaco" charset="0"/>
                <a:ea typeface="Monaco" charset="0"/>
                <a:cs typeface="Monaco" charset="0"/>
              </a:rPr>
              <a:t>ndarray</a:t>
            </a:r>
            <a:endParaRPr lang="zh-CN" altLang="en-US" sz="2400" dirty="0">
              <a:latin typeface="Monaco" charset="0"/>
              <a:ea typeface="Monaco" charset="0"/>
              <a:cs typeface="Monaco" charset="0"/>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22207" y="4188296"/>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 name="TextBox 4"/>
          <p:cNvSpPr txBox="1"/>
          <p:nvPr/>
        </p:nvSpPr>
        <p:spPr>
          <a:xfrm>
            <a:off x="2126263" y="4119463"/>
            <a:ext cx="6647974"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内置操作函数：数学函数、运算函数、统计函数</a:t>
            </a:r>
            <a:endParaRPr lang="zh-CN" altLang="en-US" sz="2400" dirty="0">
              <a:latin typeface="微软雅黑 Light" panose="020B0502040204020203" pitchFamily="34" charset="-122"/>
              <a:ea typeface="微软雅黑 Light" panose="020B0502040204020203" pitchFamily="34" charset="-122"/>
            </a:endParaRPr>
          </a:p>
        </p:txBody>
      </p:sp>
      <p:sp>
        <p:nvSpPr>
          <p:cNvPr id="10" name="Freeform 37"/>
          <p:cNvSpPr>
            <a:spLocks noChangeArrowheads="1"/>
          </p:cNvSpPr>
          <p:nvPr/>
        </p:nvSpPr>
        <p:spPr bwMode="auto">
          <a:xfrm>
            <a:off x="1622207" y="3571792"/>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 name="TextBox 307"/>
          <p:cNvSpPr txBox="1"/>
          <p:nvPr/>
        </p:nvSpPr>
        <p:spPr>
          <a:xfrm>
            <a:off x="2126263" y="3502959"/>
            <a:ext cx="418576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对位运算原则，结构化的数据</a:t>
            </a:r>
            <a:endParaRPr lang="zh-CN" altLang="en-US" sz="2400" dirty="0">
              <a:latin typeface="微软雅黑 Light" panose="020B0502040204020203" pitchFamily="34" charset="-122"/>
              <a:ea typeface="微软雅黑 Light" panose="020B0502040204020203" pitchFamily="34" charset="-122"/>
            </a:endParaRPr>
          </a:p>
        </p:txBody>
      </p:sp>
      <p:sp>
        <p:nvSpPr>
          <p:cNvPr id="13" name="Freeform 37"/>
          <p:cNvSpPr>
            <a:spLocks noChangeArrowheads="1"/>
          </p:cNvSpPr>
          <p:nvPr/>
        </p:nvSpPr>
        <p:spPr bwMode="auto">
          <a:xfrm>
            <a:off x="1631504" y="4764360"/>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 name="TextBox 4"/>
          <p:cNvSpPr txBox="1"/>
          <p:nvPr/>
        </p:nvSpPr>
        <p:spPr>
          <a:xfrm>
            <a:off x="2135560" y="4695527"/>
            <a:ext cx="5782352"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线性代数模块</a:t>
            </a:r>
            <a:r>
              <a:rPr lang="en-US" altLang="zh-CN" sz="2400" dirty="0" err="1" smtClean="0">
                <a:latin typeface="Monaco" charset="0"/>
                <a:ea typeface="Monaco" charset="0"/>
                <a:cs typeface="Monaco" charset="0"/>
              </a:rPr>
              <a:t>linalg</a:t>
            </a:r>
            <a:r>
              <a:rPr lang="zh-CN" altLang="en-US" sz="2400" dirty="0" smtClean="0">
                <a:latin typeface="微软雅黑 Light" panose="020B0502040204020203" pitchFamily="34" charset="-122"/>
                <a:ea typeface="微软雅黑 Light" panose="020B0502040204020203" pitchFamily="34" charset="-122"/>
              </a:rPr>
              <a:t>，随机模块</a:t>
            </a:r>
            <a:r>
              <a:rPr lang="en-US" altLang="zh-CN" sz="2400" dirty="0" smtClean="0">
                <a:latin typeface="Monaco" charset="0"/>
                <a:ea typeface="Monaco" charset="0"/>
                <a:cs typeface="Monaco" charset="0"/>
              </a:rPr>
              <a:t>random</a:t>
            </a:r>
            <a:endParaRPr lang="zh-CN" altLang="en-US" sz="2400" dirty="0">
              <a:latin typeface="Monaco" charset="0"/>
              <a:ea typeface="Monaco" charset="0"/>
              <a:cs typeface="Monaco" charset="0"/>
            </a:endParaRPr>
          </a:p>
        </p:txBody>
      </p:sp>
      <p:sp>
        <p:nvSpPr>
          <p:cNvPr id="2" name="日期占位符 1"/>
          <p:cNvSpPr>
            <a:spLocks noGrp="1"/>
          </p:cNvSpPr>
          <p:nvPr>
            <p:ph type="dt" sz="half" idx="10"/>
          </p:nvPr>
        </p:nvSpPr>
        <p:spPr/>
        <p:txBody>
          <a:bodyPr/>
          <a:lstStyle/>
          <a:p>
            <a:fld id="{F4885B4F-A341-4E84-8420-087B9BC75B51}"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204</a:t>
            </a:fld>
            <a:endParaRPr lang="zh-CN" altLang="en-US"/>
          </a:p>
        </p:txBody>
      </p:sp>
    </p:spTree>
    <p:extLst>
      <p:ext uri="{BB962C8B-B14F-4D97-AF65-F5344CB8AC3E}">
        <p14:creationId xmlns="" xmlns:p14="http://schemas.microsoft.com/office/powerpoint/2010/main" val="151161578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案例实践 </a:t>
            </a:r>
            <a:r>
              <a:rPr lang="en-US" altLang="zh-CN" sz="3200" b="1" dirty="0" smtClean="0">
                <a:solidFill>
                  <a:srgbClr val="942124"/>
                </a:solidFill>
                <a:cs typeface="+mn-cs"/>
              </a:rPr>
              <a:t>4</a:t>
            </a:r>
            <a:r>
              <a:rPr lang="zh-CN" altLang="en-US" sz="3200" b="1" dirty="0" smtClean="0">
                <a:solidFill>
                  <a:srgbClr val="942124"/>
                </a:solidFill>
                <a:cs typeface="+mn-cs"/>
              </a:rPr>
              <a:t>：飞机失事事故探索</a:t>
            </a:r>
            <a:endParaRPr lang="zh-CN" altLang="en-US" sz="3200" b="1" dirty="0">
              <a:solidFill>
                <a:srgbClr val="942124"/>
              </a:solidFill>
              <a:cs typeface="+mn-cs"/>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AE6BABB-381B-4FB8-B9F0-C5DDDA322963}"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205</a:t>
            </a:fld>
            <a:endParaRPr lang="zh-CN" altLang="en-US"/>
          </a:p>
        </p:txBody>
      </p:sp>
      <p:graphicFrame>
        <p:nvGraphicFramePr>
          <p:cNvPr id="5" name="对象 4"/>
          <p:cNvGraphicFramePr>
            <a:graphicFrameLocks noChangeAspect="1"/>
          </p:cNvGraphicFramePr>
          <p:nvPr>
            <p:extLst>
              <p:ext uri="{D42A27DB-BD31-4B8C-83A1-F6EECF244321}">
                <p14:modId xmlns="" xmlns:p14="http://schemas.microsoft.com/office/powerpoint/2010/main" val="520841509"/>
              </p:ext>
            </p:extLst>
          </p:nvPr>
        </p:nvGraphicFramePr>
        <p:xfrm>
          <a:off x="2567608" y="2492896"/>
          <a:ext cx="817240" cy="739732"/>
        </p:xfrm>
        <a:graphic>
          <a:graphicData uri="http://schemas.openxmlformats.org/presentationml/2006/ole">
            <p:oleObj spid="_x0000_s6150" name="文档" showAsIcon="1" r:id="rId3" imgW="914400" imgH="828720" progId="Word.Document.12">
              <p:embed/>
            </p:oleObj>
          </a:graphicData>
        </a:graphic>
      </p:graphicFrame>
      <p:graphicFrame>
        <p:nvGraphicFramePr>
          <p:cNvPr id="7" name="对象 6"/>
          <p:cNvGraphicFramePr>
            <a:graphicFrameLocks noChangeAspect="1"/>
          </p:cNvGraphicFramePr>
          <p:nvPr>
            <p:extLst>
              <p:ext uri="{D42A27DB-BD31-4B8C-83A1-F6EECF244321}">
                <p14:modId xmlns="" xmlns:p14="http://schemas.microsoft.com/office/powerpoint/2010/main" val="4036154744"/>
              </p:ext>
            </p:extLst>
          </p:nvPr>
        </p:nvGraphicFramePr>
        <p:xfrm>
          <a:off x="3791744" y="2420888"/>
          <a:ext cx="914400" cy="828675"/>
        </p:xfrm>
        <a:graphic>
          <a:graphicData uri="http://schemas.openxmlformats.org/presentationml/2006/ole">
            <p:oleObj spid="_x0000_s6151" name="启用了宏的工作表" showAsIcon="1" r:id="rId4" imgW="914400" imgH="828720" progId="Excel.SheetMacroEnabled.12">
              <p:embed/>
            </p:oleObj>
          </a:graphicData>
        </a:graphic>
      </p:graphicFrame>
    </p:spTree>
    <p:extLst>
      <p:ext uri="{BB962C8B-B14F-4D97-AF65-F5344CB8AC3E}">
        <p14:creationId xmlns="" xmlns:p14="http://schemas.microsoft.com/office/powerpoint/2010/main" val="169776719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4089361" y="4140369"/>
            <a:ext cx="6529659" cy="1077218"/>
            <a:chOff x="4089358" y="4290231"/>
            <a:chExt cx="6529659" cy="1077218"/>
          </a:xfrm>
        </p:grpSpPr>
        <p:sp>
          <p:nvSpPr>
            <p:cNvPr id="20" name="矩形 19"/>
            <p:cNvSpPr/>
            <p:nvPr/>
          </p:nvSpPr>
          <p:spPr>
            <a:xfrm>
              <a:off x="4089358" y="4290231"/>
              <a:ext cx="5472780" cy="1077218"/>
            </a:xfrm>
            <a:prstGeom prst="rect">
              <a:avLst/>
            </a:prstGeom>
          </p:spPr>
          <p:txBody>
            <a:bodyPr wrap="none">
              <a:spAutoFit/>
            </a:bodyPr>
            <a:lstStyle/>
            <a:p>
              <a:r>
                <a:rPr lang="zh-CN" altLang="en-US" sz="3200" b="1" dirty="0" smtClean="0">
                  <a:solidFill>
                    <a:srgbClr val="44C570"/>
                  </a:solidFill>
                  <a:latin typeface="Microsoft YaHei" charset="-122"/>
                  <a:ea typeface="Microsoft YaHei" charset="-122"/>
                  <a:cs typeface="Microsoft YaHei" charset="-122"/>
                </a:rPr>
                <a:t>第十六部分 </a:t>
              </a:r>
              <a:r>
                <a:rPr lang="en-US" altLang="zh-CN" sz="3200" b="1" dirty="0" smtClean="0">
                  <a:solidFill>
                    <a:srgbClr val="44C570"/>
                  </a:solidFill>
                  <a:latin typeface="Microsoft YaHei" charset="-122"/>
                  <a:ea typeface="Microsoft YaHei" charset="-122"/>
                  <a:cs typeface="Microsoft YaHei" charset="-122"/>
                </a:rPr>
                <a:t>Pandas</a:t>
              </a:r>
              <a:r>
                <a:rPr lang="zh-CN" altLang="en-US" sz="3200" b="1" dirty="0">
                  <a:solidFill>
                    <a:srgbClr val="44C570"/>
                  </a:solidFill>
                  <a:latin typeface="Microsoft YaHei" charset="-122"/>
                  <a:ea typeface="Microsoft YaHei" charset="-122"/>
                  <a:cs typeface="Microsoft YaHei" charset="-122"/>
                </a:rPr>
                <a:t>数据分析</a:t>
              </a:r>
              <a:endParaRPr lang="en-US" sz="3200" b="1" dirty="0">
                <a:solidFill>
                  <a:srgbClr val="44C570"/>
                </a:solidFill>
                <a:latin typeface="Microsoft YaHei" charset="-122"/>
                <a:ea typeface="Microsoft YaHei" charset="-122"/>
                <a:cs typeface="Microsoft YaHei" charset="-122"/>
              </a:endParaRPr>
            </a:p>
            <a:p>
              <a:endParaRPr lang="en-US" sz="3200" b="1" dirty="0">
                <a:latin typeface="Songti SC Regular"/>
                <a:cs typeface="Songti SC Regular"/>
              </a:endParaRPr>
            </a:p>
          </p:txBody>
        </p:sp>
        <p:cxnSp>
          <p:nvCxnSpPr>
            <p:cNvPr id="30" name="直接连接符 29"/>
            <p:cNvCxnSpPr/>
            <p:nvPr/>
          </p:nvCxnSpPr>
          <p:spPr>
            <a:xfrm>
              <a:off x="4130557" y="4828840"/>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4">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6">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3" name="幻灯片编号占位符 2"/>
          <p:cNvSpPr>
            <a:spLocks noGrp="1"/>
          </p:cNvSpPr>
          <p:nvPr>
            <p:ph type="sldNum" sz="quarter" idx="12"/>
          </p:nvPr>
        </p:nvSpPr>
        <p:spPr/>
        <p:txBody>
          <a:bodyPr/>
          <a:lstStyle/>
          <a:p>
            <a:fld id="{370D8578-DDD4-487D-A316-C8E65CC577E1}" type="slidenum">
              <a:rPr lang="zh-CN" altLang="en-US" smtClean="0"/>
              <a:pPr/>
              <a:t>206</a:t>
            </a:fld>
            <a:endParaRPr lang="zh-CN" altLang="en-US"/>
          </a:p>
        </p:txBody>
      </p:sp>
    </p:spTree>
    <p:extLst>
      <p:ext uri="{BB962C8B-B14F-4D97-AF65-F5344CB8AC3E}">
        <p14:creationId xmlns="" xmlns:p14="http://schemas.microsoft.com/office/powerpoint/2010/main" val="940082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35360" y="1700808"/>
            <a:ext cx="6264696" cy="4524315"/>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在科学计算方面有很多不断改良的库，结合其在通用编程方面的强大实力，使其在数据处理、交互探索性计算以及数据可视化方面深受广大编程者的</a:t>
            </a:r>
            <a:r>
              <a:rPr lang="zh-CN" altLang="en-US" sz="2400" dirty="0" smtClean="0">
                <a:latin typeface="微软雅黑 Light" charset="0"/>
                <a:ea typeface="微软雅黑 Light" charset="0"/>
                <a:cs typeface="微软雅黑 Light" charset="0"/>
              </a:rPr>
              <a:t>喜爱</a:t>
            </a:r>
          </a:p>
          <a:p>
            <a:pPr marL="342900" indent="-342900">
              <a:lnSpc>
                <a:spcPct val="150000"/>
              </a:lnSpc>
              <a:buFont typeface="Wingdings" charset="2"/>
              <a:buChar char="l"/>
            </a:pP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有着一个强大的科学计算生态圈，已经完全可以媲美</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等特定编程语言</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6525105" y="1719547"/>
            <a:ext cx="5666895" cy="3908640"/>
          </a:xfrm>
          <a:prstGeom prst="rect">
            <a:avLst/>
          </a:prstGeom>
        </p:spPr>
      </p:pic>
      <p:sp>
        <p:nvSpPr>
          <p:cNvPr id="5" name="幻灯片编号占位符 4"/>
          <p:cNvSpPr>
            <a:spLocks noGrp="1"/>
          </p:cNvSpPr>
          <p:nvPr>
            <p:ph type="sldNum" sz="quarter" idx="12"/>
          </p:nvPr>
        </p:nvSpPr>
        <p:spPr/>
        <p:txBody>
          <a:bodyPr/>
          <a:lstStyle/>
          <a:p>
            <a:fld id="{370D8578-DDD4-487D-A316-C8E65CC577E1}" type="slidenum">
              <a:rPr lang="zh-CN" altLang="en-US" smtClean="0"/>
              <a:pPr/>
              <a:t>207</a:t>
            </a:fld>
            <a:endParaRPr lang="zh-CN" altLang="en-US"/>
          </a:p>
        </p:txBody>
      </p:sp>
    </p:spTree>
    <p:extLst>
      <p:ext uri="{BB962C8B-B14F-4D97-AF65-F5344CB8AC3E}">
        <p14:creationId xmlns="" xmlns:p14="http://schemas.microsoft.com/office/powerpoint/2010/main" val="200213551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--Numpy</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6559" y="1461523"/>
            <a:ext cx="11161240" cy="4385816"/>
          </a:xfrm>
          <a:prstGeom prst="rect">
            <a:avLst/>
          </a:prstGeom>
          <a:noFill/>
        </p:spPr>
        <p:txBody>
          <a:bodyPr wrap="square" rtlCol="0">
            <a:spAutoFit/>
          </a:bodyPr>
          <a:lstStyle/>
          <a:p>
            <a:pPr marL="457200" indent="-457200">
              <a:lnSpc>
                <a:spcPct val="150000"/>
              </a:lnSpc>
              <a:buFont typeface="Wingdings" charset="2"/>
              <a:buChar char="l"/>
            </a:pP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是</a:t>
            </a: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科学计算基础包，提供了以下功能（仅列举了几条</a:t>
            </a:r>
            <a:r>
              <a:rPr lang="zh-CN" altLang="en-US" sz="2800" dirty="0">
                <a:latin typeface="微软雅黑 Light" charset="0"/>
                <a:ea typeface="微软雅黑 Light" charset="0"/>
                <a:cs typeface="微软雅黑 Light" charset="0"/>
              </a:rPr>
              <a:t>）</a:t>
            </a:r>
            <a:endParaRPr lang="en-US" altLang="zh-CN" sz="28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快速高效的多维数组对象</a:t>
            </a:r>
            <a:r>
              <a:rPr lang="en-US" altLang="zh-CN" sz="2200" dirty="0" err="1">
                <a:latin typeface="微软雅黑 Light" charset="0"/>
                <a:ea typeface="微软雅黑 Light" charset="0"/>
                <a:cs typeface="微软雅黑 Light" charset="0"/>
              </a:rPr>
              <a:t>ndarray</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用于对数组执行元素级计算以及直接对数组执行数学运算的函数</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用于读写硬盘上基于数组的数据集的工具</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线性代数运算、傅里叶变换以及随机数生成</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zh-CN" altLang="en-US" sz="2200" dirty="0">
                <a:latin typeface="微软雅黑 Light" charset="0"/>
                <a:ea typeface="微软雅黑 Light" charset="0"/>
                <a:cs typeface="微软雅黑 Light" charset="0"/>
              </a:rPr>
              <a:t>用于集成由</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Fortran</a:t>
            </a:r>
            <a:r>
              <a:rPr lang="zh-CN" altLang="en-US" sz="2200" dirty="0">
                <a:latin typeface="微软雅黑 Light" charset="0"/>
                <a:ea typeface="微软雅黑 Light" charset="0"/>
                <a:cs typeface="微软雅黑 Light" charset="0"/>
              </a:rPr>
              <a:t>等语言编写的代码的工具</a:t>
            </a:r>
            <a:endParaRPr lang="en-US" altLang="zh-CN" sz="2200" dirty="0">
              <a:latin typeface="微软雅黑 Light" charset="0"/>
              <a:ea typeface="微软雅黑 Light" charset="0"/>
              <a:cs typeface="微软雅黑 Light" charset="0"/>
            </a:endParaRPr>
          </a:p>
          <a:p>
            <a:pPr marL="457200" indent="-457200">
              <a:lnSpc>
                <a:spcPct val="150000"/>
              </a:lnSpc>
              <a:buFont typeface="Wingdings" charset="2"/>
              <a:buChar char="l"/>
            </a:pPr>
            <a:r>
              <a:rPr lang="zh-CN" altLang="en-US" sz="2400" dirty="0">
                <a:latin typeface="微软雅黑 Light" charset="0"/>
                <a:ea typeface="微软雅黑 Light" charset="0"/>
                <a:cs typeface="微软雅黑 Light" charset="0"/>
              </a:rPr>
              <a:t>对于数值型数据，</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数组在存储和处理数据时要比内置的</a:t>
            </a:r>
            <a:r>
              <a:rPr lang="en-US" altLang="zh-CN" sz="2400" dirty="0">
                <a:latin typeface="微软雅黑 Light" charset="0"/>
                <a:ea typeface="微软雅黑 Light" charset="0"/>
                <a:cs typeface="微软雅黑 Light" charset="0"/>
              </a:rPr>
              <a:t>Python</a:t>
            </a:r>
            <a:r>
              <a:rPr lang="zh-CN" altLang="en-US" sz="2400" dirty="0">
                <a:latin typeface="微软雅黑 Light" charset="0"/>
                <a:ea typeface="微软雅黑 Light" charset="0"/>
                <a:cs typeface="微软雅黑 Light" charset="0"/>
              </a:rPr>
              <a:t>数据结构高效得多</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208</a:t>
            </a:fld>
            <a:endParaRPr lang="zh-CN" altLang="en-US"/>
          </a:p>
        </p:txBody>
      </p:sp>
    </p:spTree>
    <p:extLst>
      <p:ext uri="{BB962C8B-B14F-4D97-AF65-F5344CB8AC3E}">
        <p14:creationId xmlns="" xmlns:p14="http://schemas.microsoft.com/office/powerpoint/2010/main" val="15182364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a:t>
            </a:r>
            <a:r>
              <a:rPr lang="en-US" altLang="zh-CN" sz="3200" b="1" dirty="0" err="1" smtClean="0">
                <a:solidFill>
                  <a:srgbClr val="45C470"/>
                </a:solidFill>
                <a:cs typeface="+mn-cs"/>
              </a:rPr>
              <a:t>Scipy</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8972" y="1442031"/>
            <a:ext cx="10875640" cy="4755148"/>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err="1">
                <a:latin typeface="微软雅黑 Light" charset="0"/>
                <a:ea typeface="微软雅黑 Light" charset="0"/>
                <a:cs typeface="微软雅黑 Light" charset="0"/>
              </a:rPr>
              <a:t>SciPy</a:t>
            </a:r>
            <a:r>
              <a:rPr lang="zh-CN" altLang="en-US" sz="2400" dirty="0">
                <a:latin typeface="微软雅黑 Light" charset="0"/>
                <a:ea typeface="微软雅黑 Light" charset="0"/>
                <a:cs typeface="微软雅黑 Light" charset="0"/>
              </a:rPr>
              <a:t>是一组专门解决科学计算中各种标准问题域的包的集合，跟</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的有机结合完全可以替代</a:t>
            </a:r>
            <a:r>
              <a:rPr lang="en-US" altLang="zh-CN" sz="2400" dirty="0">
                <a:latin typeface="微软雅黑 Light" charset="0"/>
                <a:ea typeface="微软雅黑 Light" charset="0"/>
                <a:cs typeface="微软雅黑 Light" charset="0"/>
              </a:rPr>
              <a:t>MATLAB</a:t>
            </a:r>
            <a:r>
              <a:rPr lang="zh-CN" altLang="en-US" sz="2400" dirty="0">
                <a:latin typeface="微软雅黑 Light" charset="0"/>
                <a:ea typeface="微软雅黑 Light" charset="0"/>
                <a:cs typeface="微软雅黑 Light" charset="0"/>
              </a:rPr>
              <a:t>的计算功能</a:t>
            </a:r>
            <a:endParaRPr lang="en-US" altLang="zh-CN" sz="24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scipy.integrate</a:t>
            </a:r>
            <a:r>
              <a:rPr lang="zh-CN" altLang="en-US" sz="2200" dirty="0">
                <a:latin typeface="微软雅黑 Light" charset="0"/>
                <a:ea typeface="微软雅黑 Light" charset="0"/>
                <a:cs typeface="微软雅黑 Light" charset="0"/>
              </a:rPr>
              <a:t>：数值积分和微分方程求解器</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scipy.linalg</a:t>
            </a:r>
            <a:r>
              <a:rPr lang="zh-CN" altLang="en-US" sz="2200" dirty="0">
                <a:latin typeface="微软雅黑 Light" charset="0"/>
                <a:ea typeface="微软雅黑 Light" charset="0"/>
                <a:cs typeface="微软雅黑 Light" charset="0"/>
              </a:rPr>
              <a:t>：扩展了由</a:t>
            </a:r>
            <a:r>
              <a:rPr lang="en-US" altLang="zh-CN" sz="2200" dirty="0" err="1">
                <a:latin typeface="微软雅黑 Light" charset="0"/>
                <a:ea typeface="微软雅黑 Light" charset="0"/>
                <a:cs typeface="微软雅黑 Light" charset="0"/>
              </a:rPr>
              <a:t>numpy.linalg</a:t>
            </a:r>
            <a:r>
              <a:rPr lang="zh-CN" altLang="en-US" sz="2200" dirty="0">
                <a:latin typeface="微软雅黑 Light" charset="0"/>
                <a:ea typeface="微软雅黑 Light" charset="0"/>
                <a:cs typeface="微软雅黑 Light" charset="0"/>
              </a:rPr>
              <a:t>提供的线性代数和矩阵分解功能</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scipy.optimize</a:t>
            </a:r>
            <a:r>
              <a:rPr lang="zh-CN" altLang="en-US" sz="2200" dirty="0">
                <a:latin typeface="微软雅黑 Light" charset="0"/>
                <a:ea typeface="微软雅黑 Light" charset="0"/>
                <a:cs typeface="微软雅黑 Light" charset="0"/>
              </a:rPr>
              <a:t>：函数优化器以及根查找算法</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scipy.special</a:t>
            </a: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SPECFUN</a:t>
            </a:r>
            <a:r>
              <a:rPr lang="zh-CN" altLang="en-US" sz="2200" dirty="0">
                <a:latin typeface="微软雅黑 Light" charset="0"/>
                <a:ea typeface="微软雅黑 Light" charset="0"/>
                <a:cs typeface="微软雅黑 Light" charset="0"/>
              </a:rPr>
              <a:t>（实现了许多常用数学函数如伽玛函数的</a:t>
            </a:r>
            <a:r>
              <a:rPr lang="en-US" altLang="zh-CN" sz="2200" dirty="0">
                <a:latin typeface="微软雅黑 Light" charset="0"/>
                <a:ea typeface="微软雅黑 Light" charset="0"/>
                <a:cs typeface="微软雅黑 Light" charset="0"/>
              </a:rPr>
              <a:t>Fortran</a:t>
            </a:r>
            <a:r>
              <a:rPr lang="zh-CN" altLang="en-US" sz="2200" dirty="0">
                <a:latin typeface="微软雅黑 Light" charset="0"/>
                <a:ea typeface="微软雅黑 Light" charset="0"/>
                <a:cs typeface="微软雅黑 Light" charset="0"/>
              </a:rPr>
              <a:t>库）的包装器</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scipy.stats</a:t>
            </a:r>
            <a:r>
              <a:rPr lang="zh-CN" altLang="en-US" sz="2200" dirty="0">
                <a:latin typeface="微软雅黑 Light" charset="0"/>
                <a:ea typeface="微软雅黑 Light" charset="0"/>
                <a:cs typeface="微软雅黑 Light" charset="0"/>
              </a:rPr>
              <a:t>：标准概率分布、各种统计检验方法以及更好的描述统计法</a:t>
            </a:r>
            <a:endParaRPr lang="en-US" altLang="zh-CN" sz="2200" dirty="0">
              <a:latin typeface="微软雅黑 Light" charset="0"/>
              <a:ea typeface="微软雅黑 Light" charset="0"/>
              <a:cs typeface="微软雅黑 Light" charset="0"/>
            </a:endParaRPr>
          </a:p>
          <a:p>
            <a:pPr marL="800100" lvl="1" indent="-342900">
              <a:lnSpc>
                <a:spcPct val="150000"/>
              </a:lnSpc>
              <a:buFont typeface="Wingdings" charset="2"/>
              <a:buChar char="ü"/>
            </a:pPr>
            <a:r>
              <a:rPr lang="en-US" altLang="zh-CN" sz="2200" dirty="0" err="1">
                <a:latin typeface="微软雅黑 Light" charset="0"/>
                <a:ea typeface="微软雅黑 Light" charset="0"/>
                <a:cs typeface="微软雅黑 Light" charset="0"/>
              </a:rPr>
              <a:t>scipy.weave</a:t>
            </a:r>
            <a:r>
              <a:rPr lang="zh-CN" altLang="en-US" sz="2200" dirty="0">
                <a:latin typeface="微软雅黑 Light" charset="0"/>
                <a:ea typeface="微软雅黑 Light" charset="0"/>
                <a:cs typeface="微软雅黑 Light" charset="0"/>
              </a:rPr>
              <a:t>：利用内联</a:t>
            </a:r>
            <a:r>
              <a:rPr lang="en-US" altLang="zh-CN" sz="2200" dirty="0">
                <a:latin typeface="微软雅黑 Light" charset="0"/>
                <a:ea typeface="微软雅黑 Light" charset="0"/>
                <a:cs typeface="微软雅黑 Light" charset="0"/>
              </a:rPr>
              <a:t>C++</a:t>
            </a:r>
            <a:r>
              <a:rPr lang="zh-CN" altLang="en-US" sz="2200" dirty="0">
                <a:latin typeface="微软雅黑 Light" charset="0"/>
                <a:ea typeface="微软雅黑 Light" charset="0"/>
                <a:cs typeface="微软雅黑 Light" charset="0"/>
              </a:rPr>
              <a:t>代码加速数组计算的工具</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209</a:t>
            </a:fld>
            <a:endParaRPr lang="zh-CN" altLang="en-US"/>
          </a:p>
        </p:txBody>
      </p:sp>
    </p:spTree>
    <p:extLst>
      <p:ext uri="{BB962C8B-B14F-4D97-AF65-F5344CB8AC3E}">
        <p14:creationId xmlns="" xmlns:p14="http://schemas.microsoft.com/office/powerpoint/2010/main" val="2476870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a:t>变量名必须是大小写英文字母、数字或下</a:t>
            </a:r>
            <a:r>
              <a:rPr kumimoji="1" lang="zh-CN" altLang="en-US" sz="2400" dirty="0" smtClean="0"/>
              <a:t>划线 </a:t>
            </a:r>
            <a:r>
              <a:rPr kumimoji="1" lang="en-US" altLang="zh-CN" sz="2400" dirty="0" smtClean="0">
                <a:latin typeface="Monaco" charset="0"/>
                <a:ea typeface="Monaco" charset="0"/>
                <a:cs typeface="Monaco" charset="0"/>
              </a:rPr>
              <a:t>_</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组合，不能用数字开头，并且对大小写</a:t>
            </a:r>
            <a:r>
              <a:rPr kumimoji="1" lang="zh-CN" altLang="en-US" sz="2400" dirty="0" smtClean="0"/>
              <a:t>敏感</a:t>
            </a:r>
            <a:endParaRPr kumimoji="1" lang="en-US" altLang="zh-CN" sz="2400" dirty="0" smtClean="0"/>
          </a:p>
          <a:p>
            <a:pPr>
              <a:lnSpc>
                <a:spcPct val="150000"/>
              </a:lnSpc>
            </a:pPr>
            <a:r>
              <a:rPr kumimoji="1" lang="zh-CN" altLang="en-US" sz="2400" dirty="0"/>
              <a:t>关键字不能用于命名</a:t>
            </a:r>
            <a:r>
              <a:rPr kumimoji="1" lang="zh-CN" altLang="en-US" sz="2400" dirty="0" smtClean="0"/>
              <a:t>变量 （</a:t>
            </a:r>
            <a:r>
              <a:rPr kumimoji="1" lang="en-US" altLang="zh-CN" sz="2400" dirty="0" smtClean="0"/>
              <a:t>31</a:t>
            </a:r>
            <a:r>
              <a:rPr kumimoji="1" lang="zh-CN" altLang="en-US" sz="2400" dirty="0" smtClean="0"/>
              <a:t>个），如</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as</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assert</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break</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class</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continue</a:t>
            </a:r>
            <a:r>
              <a:rPr kumimoji="1" lang="zh-CN" altLang="en-US" sz="2400" dirty="0">
                <a:latin typeface="Monaco" charset="0"/>
                <a:ea typeface="Monaco" charset="0"/>
                <a:cs typeface="Monaco" charset="0"/>
              </a:rPr>
              <a:t>、</a:t>
            </a:r>
            <a:r>
              <a:rPr kumimoji="1" lang="en-US" altLang="zh-CN" sz="2400" dirty="0" err="1">
                <a:latin typeface="Monaco" charset="0"/>
                <a:ea typeface="Monaco" charset="0"/>
                <a:cs typeface="Monaco" charset="0"/>
              </a:rPr>
              <a:t>def</a:t>
            </a:r>
            <a:r>
              <a:rPr kumimoji="1" lang="zh-CN" altLang="en-US" sz="2400" dirty="0">
                <a:latin typeface="Monaco" charset="0"/>
                <a:ea typeface="Monaco" charset="0"/>
                <a:cs typeface="Monaco" charset="0"/>
              </a:rPr>
              <a:t>、</a:t>
            </a:r>
            <a:r>
              <a:rPr kumimoji="1" lang="en-US" altLang="zh-CN" sz="2400" dirty="0">
                <a:latin typeface="Monaco" charset="0"/>
                <a:ea typeface="Monaco" charset="0"/>
                <a:cs typeface="Monaco" charset="0"/>
              </a:rPr>
              <a:t>del</a:t>
            </a:r>
            <a:r>
              <a:rPr kumimoji="1" lang="zh-CN" altLang="en-US" sz="2400" dirty="0"/>
              <a:t>等</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变量命名规则</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783632" y="4149080"/>
            <a:ext cx="7020780" cy="2064935"/>
          </a:xfrm>
          <a:prstGeom prst="rect">
            <a:avLst/>
          </a:prstGeom>
        </p:spPr>
      </p:pic>
      <p:sp>
        <p:nvSpPr>
          <p:cNvPr id="4" name="日期占位符 3"/>
          <p:cNvSpPr>
            <a:spLocks noGrp="1"/>
          </p:cNvSpPr>
          <p:nvPr>
            <p:ph type="dt" sz="half" idx="10"/>
          </p:nvPr>
        </p:nvSpPr>
        <p:spPr/>
        <p:txBody>
          <a:bodyPr/>
          <a:lstStyle/>
          <a:p>
            <a:fld id="{F3233E11-EA0E-48D4-A931-0452207AE0F7}"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21</a:t>
            </a:fld>
            <a:endParaRPr lang="zh-CN" altLang="en-US"/>
          </a:p>
        </p:txBody>
      </p:sp>
    </p:spTree>
    <p:extLst>
      <p:ext uri="{BB962C8B-B14F-4D97-AF65-F5344CB8AC3E}">
        <p14:creationId xmlns="" xmlns:p14="http://schemas.microsoft.com/office/powerpoint/2010/main" val="29325095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08992" y="415657"/>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45C470"/>
                </a:solidFill>
                <a:cs typeface="+mn-cs"/>
              </a:rPr>
              <a:t>Python</a:t>
            </a:r>
            <a:r>
              <a:rPr lang="zh-CN" altLang="en-US" sz="3200" b="1" dirty="0" smtClean="0">
                <a:solidFill>
                  <a:srgbClr val="45C470"/>
                </a:solidFill>
                <a:cs typeface="+mn-cs"/>
              </a:rPr>
              <a:t>科学计算生态圈</a:t>
            </a:r>
            <a:r>
              <a:rPr lang="en-US" altLang="zh-CN" sz="3200" b="1" dirty="0" smtClean="0">
                <a:solidFill>
                  <a:srgbClr val="45C470"/>
                </a:solidFill>
                <a:cs typeface="+mn-cs"/>
              </a:rPr>
              <a:t>--Pandas</a:t>
            </a:r>
            <a:endParaRPr lang="zh-CN" altLang="en-US" sz="3200" b="1" dirty="0">
              <a:solidFill>
                <a:srgbClr val="45C470"/>
              </a:solidFill>
              <a:cs typeface="+mn-cs"/>
            </a:endParaRPr>
          </a:p>
        </p:txBody>
      </p:sp>
      <p:sp>
        <p:nvSpPr>
          <p:cNvPr id="10" name="矩形 9"/>
          <p:cNvSpPr/>
          <p:nvPr/>
        </p:nvSpPr>
        <p:spPr>
          <a:xfrm>
            <a:off x="-24680" y="548680"/>
            <a:ext cx="675795" cy="432048"/>
          </a:xfrm>
          <a:prstGeom prst="rect">
            <a:avLst/>
          </a:prstGeom>
          <a:solidFill>
            <a:srgbClr val="3BBC5D"/>
          </a:solidFill>
          <a:ln>
            <a:solidFill>
              <a:srgbClr val="3BBC5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651115" y="1700808"/>
            <a:ext cx="10773477" cy="3970318"/>
          </a:xfrm>
          <a:prstGeom prst="rect">
            <a:avLst/>
          </a:prstGeom>
          <a:noFill/>
        </p:spPr>
        <p:txBody>
          <a:bodyPr wrap="square" rtlCol="0">
            <a:spAutoFit/>
          </a:bodyPr>
          <a:lstStyle/>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提供了使我们能够快速便捷地处理结构化数据的大量数据结构和函数</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兼具</a:t>
            </a:r>
            <a:r>
              <a:rPr lang="en-US" altLang="zh-CN" sz="2400" dirty="0" err="1">
                <a:latin typeface="微软雅黑 Light" charset="0"/>
                <a:ea typeface="微软雅黑 Light" charset="0"/>
                <a:cs typeface="微软雅黑 Light" charset="0"/>
              </a:rPr>
              <a:t>NumPy</a:t>
            </a:r>
            <a:r>
              <a:rPr lang="zh-CN" altLang="en-US" sz="2400" dirty="0">
                <a:latin typeface="微软雅黑 Light" charset="0"/>
                <a:ea typeface="微软雅黑 Light" charset="0"/>
                <a:cs typeface="微软雅黑 Light" charset="0"/>
              </a:rPr>
              <a:t>高性能的数组计算功能以及电子表格和关系型数据库灵活的数据处理功能</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zh-CN" altLang="en-US" sz="2400" dirty="0">
                <a:latin typeface="微软雅黑 Light" charset="0"/>
                <a:ea typeface="微软雅黑 Light" charset="0"/>
                <a:cs typeface="微软雅黑 Light" charset="0"/>
              </a:rPr>
              <a:t>对于金融行业的用户，</a:t>
            </a: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提供了大量适合于金融数据的高性能时间序列功能和工具</a:t>
            </a:r>
            <a:endParaRPr lang="en-US" altLang="zh-CN" sz="2400" dirty="0">
              <a:latin typeface="微软雅黑 Light" charset="0"/>
              <a:ea typeface="微软雅黑 Light" charset="0"/>
              <a:cs typeface="微软雅黑 Light" charset="0"/>
            </a:endParaRPr>
          </a:p>
          <a:p>
            <a:pPr marL="342900" indent="-342900">
              <a:lnSpc>
                <a:spcPct val="150000"/>
              </a:lnSpc>
              <a:buFont typeface="Wingdings" charset="2"/>
              <a:buChar char="l"/>
            </a:pPr>
            <a:r>
              <a:rPr lang="zh-CN" altLang="en-US" sz="2400" dirty="0">
                <a:latin typeface="微软雅黑 Light" charset="0"/>
                <a:ea typeface="微软雅黑 Light" charset="0"/>
                <a:cs typeface="微软雅黑 Light" charset="0"/>
              </a:rPr>
              <a:t>学统计的人会对</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语言比较熟悉，</a:t>
            </a:r>
            <a:r>
              <a:rPr lang="en-US" altLang="zh-CN" sz="2400" dirty="0">
                <a:latin typeface="微软雅黑 Light" charset="0"/>
                <a:ea typeface="微软雅黑 Light" charset="0"/>
                <a:cs typeface="微软雅黑 Light" charset="0"/>
              </a:rPr>
              <a:t>R</a:t>
            </a:r>
            <a:r>
              <a:rPr lang="zh-CN" altLang="en-US" sz="2400" dirty="0">
                <a:latin typeface="微软雅黑 Light" charset="0"/>
                <a:ea typeface="微软雅黑 Light" charset="0"/>
                <a:cs typeface="微软雅黑 Light" charset="0"/>
              </a:rPr>
              <a:t>提供的</a:t>
            </a:r>
            <a:r>
              <a:rPr lang="en-US" altLang="zh-CN" sz="2400" dirty="0" err="1">
                <a:latin typeface="微软雅黑 Light" charset="0"/>
                <a:ea typeface="微软雅黑 Light" charset="0"/>
                <a:cs typeface="微软雅黑 Light" charset="0"/>
              </a:rPr>
              <a:t>data.frame</a:t>
            </a:r>
            <a:r>
              <a:rPr lang="zh-CN" altLang="en-US" sz="2400" dirty="0">
                <a:latin typeface="微软雅黑 Light" charset="0"/>
                <a:ea typeface="微软雅黑 Light" charset="0"/>
                <a:cs typeface="微软雅黑 Light" charset="0"/>
              </a:rPr>
              <a:t>对象功能仅仅是</a:t>
            </a:r>
            <a:r>
              <a:rPr lang="en-US" altLang="zh-CN" sz="2400" dirty="0">
                <a:latin typeface="微软雅黑 Light" charset="0"/>
                <a:ea typeface="微软雅黑 Light" charset="0"/>
                <a:cs typeface="微软雅黑 Light" charset="0"/>
              </a:rPr>
              <a:t>pandas</a:t>
            </a:r>
            <a:r>
              <a:rPr lang="zh-CN" altLang="en-US" sz="2400" dirty="0">
                <a:latin typeface="微软雅黑 Light" charset="0"/>
                <a:ea typeface="微软雅黑 Light" charset="0"/>
                <a:cs typeface="微软雅黑 Light" charset="0"/>
              </a:rPr>
              <a:t>的</a:t>
            </a:r>
            <a:r>
              <a:rPr lang="en-US" altLang="zh-CN" sz="2400" dirty="0" err="1">
                <a:latin typeface="微软雅黑 Light" charset="0"/>
                <a:ea typeface="微软雅黑 Light" charset="0"/>
                <a:cs typeface="微软雅黑 Light" charset="0"/>
              </a:rPr>
              <a:t>DataFrame</a:t>
            </a:r>
            <a:r>
              <a:rPr lang="zh-CN" altLang="en-US" sz="2400" dirty="0">
                <a:latin typeface="微软雅黑 Light" charset="0"/>
                <a:ea typeface="微软雅黑 Light" charset="0"/>
                <a:cs typeface="微软雅黑 Light" charset="0"/>
              </a:rPr>
              <a:t>所提供的功能的一个子集</a:t>
            </a:r>
          </a:p>
        </p:txBody>
      </p:sp>
      <p:sp>
        <p:nvSpPr>
          <p:cNvPr id="3" name="文本框 2"/>
          <p:cNvSpPr txBox="1"/>
          <p:nvPr/>
        </p:nvSpPr>
        <p:spPr>
          <a:xfrm>
            <a:off x="6600056" y="2852936"/>
            <a:ext cx="184731" cy="369332"/>
          </a:xfrm>
          <a:prstGeom prst="rect">
            <a:avLst/>
          </a:prstGeom>
          <a:noFill/>
        </p:spPr>
        <p:txBody>
          <a:bodyPr wrap="none" rtlCol="0">
            <a:spAutoFit/>
          </a:bodyPr>
          <a:lstStyle/>
          <a:p>
            <a:endParaRPr kumimoji="1" lang="zh-CN" altLang="en-US" dirty="0"/>
          </a:p>
        </p:txBody>
      </p:sp>
      <p:sp>
        <p:nvSpPr>
          <p:cNvPr id="4" name="幻灯片编号占位符 3"/>
          <p:cNvSpPr>
            <a:spLocks noGrp="1"/>
          </p:cNvSpPr>
          <p:nvPr>
            <p:ph type="sldNum" sz="quarter" idx="12"/>
          </p:nvPr>
        </p:nvSpPr>
        <p:spPr/>
        <p:txBody>
          <a:bodyPr/>
          <a:lstStyle/>
          <a:p>
            <a:fld id="{370D8578-DDD4-487D-A316-C8E65CC577E1}" type="slidenum">
              <a:rPr lang="zh-CN" altLang="en-US" smtClean="0"/>
              <a:pPr/>
              <a:t>210</a:t>
            </a:fld>
            <a:endParaRPr lang="zh-CN" altLang="en-US"/>
          </a:p>
        </p:txBody>
      </p:sp>
    </p:spTree>
    <p:extLst>
      <p:ext uri="{BB962C8B-B14F-4D97-AF65-F5344CB8AC3E}">
        <p14:creationId xmlns="" xmlns:p14="http://schemas.microsoft.com/office/powerpoint/2010/main" val="392274015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211</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198903563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数据文件操作</a:t>
            </a:r>
            <a:r>
              <a:rPr lang="en-US" altLang="zh-CN" sz="2800" dirty="0" smtClean="0">
                <a:solidFill>
                  <a:schemeClr val="bg1"/>
                </a:solidFill>
                <a:latin typeface="Microsoft YaHei Light" charset="-122"/>
                <a:ea typeface="Microsoft YaHei Light" charset="-122"/>
                <a:cs typeface="Microsoft YaHei Light" charset="-122"/>
              </a:rPr>
              <a:t>——</a:t>
            </a:r>
            <a:r>
              <a:rPr lang="zh-CN" altLang="en-US" sz="2800" dirty="0" smtClean="0">
                <a:solidFill>
                  <a:schemeClr val="bg1"/>
                </a:solidFill>
                <a:latin typeface="Microsoft YaHei Light" charset="-122"/>
                <a:ea typeface="Microsoft YaHei Light" charset="-122"/>
                <a:cs typeface="Microsoft YaHei Light" charset="-122"/>
              </a:rPr>
              <a:t>读入数据</a:t>
            </a:r>
            <a:endParaRPr lang="en-US" sz="2800" dirty="0">
              <a:solidFill>
                <a:srgbClr val="FFFFFF"/>
              </a:solidFill>
              <a:latin typeface="Microsoft YaHei Light" charset="-122"/>
              <a:ea typeface="Microsoft YaHei Light" charset="-122"/>
              <a:cs typeface="Microsoft YaHei Light" charset="-122"/>
            </a:endParaRPr>
          </a:p>
        </p:txBody>
      </p:sp>
      <p:sp>
        <p:nvSpPr>
          <p:cNvPr id="17" name="内容占位符 11"/>
          <p:cNvSpPr>
            <a:spLocks noGrp="1"/>
          </p:cNvSpPr>
          <p:nvPr>
            <p:ph idx="4294967295"/>
          </p:nvPr>
        </p:nvSpPr>
        <p:spPr>
          <a:xfrm>
            <a:off x="435736" y="1526227"/>
            <a:ext cx="8900624" cy="4525963"/>
          </a:xfrm>
        </p:spPr>
        <p:txBody>
          <a:bodyPr/>
          <a:lstStyle/>
          <a:p>
            <a:pPr eaLnBrk="1" hangingPunct="1">
              <a:lnSpc>
                <a:spcPct val="130000"/>
              </a:lnSpc>
            </a:pPr>
            <a:r>
              <a:rPr lang="en-US" altLang="zh-CN" sz="2200" dirty="0" smtClean="0">
                <a:latin typeface="Microsoft YaHei Light" charset="-122"/>
                <a:ea typeface="Microsoft YaHei Light" charset="-122"/>
                <a:cs typeface="Microsoft YaHei Light" charset="-122"/>
              </a:rPr>
              <a:t>pandas</a:t>
            </a:r>
            <a:r>
              <a:rPr lang="zh-CN" altLang="en-US" sz="2200" dirty="0" smtClean="0">
                <a:latin typeface="Microsoft YaHei Light" charset="-122"/>
                <a:ea typeface="Microsoft YaHei Light" charset="-122"/>
                <a:cs typeface="Microsoft YaHei Light" charset="-122"/>
              </a:rPr>
              <a:t>提供了一些用于将表格型数据读取为</a:t>
            </a:r>
            <a:r>
              <a:rPr lang="en-US" altLang="zh-CN" sz="2200" dirty="0" err="1" smtClean="0">
                <a:latin typeface="Microsoft YaHei Light" charset="-122"/>
                <a:ea typeface="Microsoft YaHei Light" charset="-122"/>
                <a:cs typeface="Microsoft YaHei Light" charset="-122"/>
              </a:rPr>
              <a:t>DataFrame</a:t>
            </a:r>
            <a:r>
              <a:rPr lang="zh-CN" altLang="en-US" sz="2200" dirty="0" smtClean="0">
                <a:latin typeface="Microsoft YaHei Light" charset="-122"/>
                <a:ea typeface="Microsoft YaHei Light" charset="-122"/>
                <a:cs typeface="Microsoft YaHei Light" charset="-122"/>
              </a:rPr>
              <a:t>对象的函数，常用的函数为</a:t>
            </a:r>
            <a:r>
              <a:rPr lang="en-US" altLang="zh-CN" sz="2200" dirty="0" err="1" smtClean="0">
                <a:latin typeface="Microsoft YaHei Light" charset="-122"/>
                <a:ea typeface="Microsoft YaHei Light" charset="-122"/>
                <a:cs typeface="Microsoft YaHei Light" charset="-122"/>
              </a:rPr>
              <a:t>read_csv</a:t>
            </a:r>
            <a:r>
              <a:rPr lang="zh-CN" altLang="en-US" sz="2200" dirty="0" smtClean="0">
                <a:latin typeface="Microsoft YaHei Light" charset="-122"/>
                <a:ea typeface="Microsoft YaHei Light" charset="-122"/>
                <a:cs typeface="Microsoft YaHei Light" charset="-122"/>
              </a:rPr>
              <a:t>和</a:t>
            </a:r>
            <a:r>
              <a:rPr lang="en-US" altLang="zh-CN" sz="2200" dirty="0" err="1" smtClean="0">
                <a:latin typeface="Microsoft YaHei Light" charset="-122"/>
                <a:ea typeface="Microsoft YaHei Light" charset="-122"/>
                <a:cs typeface="Microsoft YaHei Light" charset="-122"/>
              </a:rPr>
              <a:t>read_table</a:t>
            </a:r>
            <a:endParaRPr lang="en-US" altLang="zh-CN" sz="2200" dirty="0" smtClean="0">
              <a:latin typeface="Microsoft YaHei Light" charset="-122"/>
              <a:ea typeface="Microsoft YaHei Light" charset="-122"/>
              <a:cs typeface="Microsoft YaHei Light" charset="-122"/>
            </a:endParaRPr>
          </a:p>
          <a:p>
            <a:pPr eaLnBrk="1" hangingPunct="1">
              <a:lnSpc>
                <a:spcPct val="130000"/>
              </a:lnSpc>
            </a:pPr>
            <a:r>
              <a:rPr lang="zh-CN" altLang="en-US" sz="2200" dirty="0" smtClean="0">
                <a:latin typeface="Microsoft YaHei Light" charset="-122"/>
                <a:ea typeface="Microsoft YaHei Light" charset="-122"/>
                <a:cs typeface="Microsoft YaHei Light" charset="-122"/>
              </a:rPr>
              <a:t>函数的选项可以划分为几个大类</a:t>
            </a:r>
            <a:endParaRPr lang="en-US" altLang="zh-CN" sz="22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索引：将一个或多个列当做返回的</a:t>
            </a:r>
            <a:r>
              <a:rPr lang="en-US" altLang="zh-CN" sz="1900" dirty="0" err="1" smtClean="0">
                <a:latin typeface="Microsoft YaHei Light" charset="-122"/>
                <a:ea typeface="Microsoft YaHei Light" charset="-122"/>
                <a:cs typeface="Microsoft YaHei Light" charset="-122"/>
              </a:rPr>
              <a:t>DataFrame</a:t>
            </a:r>
            <a:r>
              <a:rPr lang="zh-CN" altLang="en-US" sz="1900" dirty="0" smtClean="0">
                <a:latin typeface="Microsoft YaHei Light" charset="-122"/>
                <a:ea typeface="Microsoft YaHei Light" charset="-122"/>
                <a:cs typeface="Microsoft YaHei Light" charset="-122"/>
              </a:rPr>
              <a:t>处理，以及是否从文件、用户获取列名</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类型推断和数据转换：包括用户定义值的转换、缺失值标记列表等</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日期解析：包括组合功能，比如将分散在多个列中的日期时间信息组合起来</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迭代：支持对大文件进行逐块迭代</a:t>
            </a:r>
            <a:endParaRPr lang="en-US" altLang="zh-CN" sz="1900" dirty="0" smtClean="0">
              <a:latin typeface="Microsoft YaHei Light" charset="-122"/>
              <a:ea typeface="Microsoft YaHei Light" charset="-122"/>
              <a:cs typeface="Microsoft YaHei Light" charset="-122"/>
            </a:endParaRPr>
          </a:p>
          <a:p>
            <a:pPr lvl="1" eaLnBrk="1" hangingPunct="1">
              <a:lnSpc>
                <a:spcPct val="130000"/>
              </a:lnSpc>
            </a:pPr>
            <a:r>
              <a:rPr lang="zh-CN" altLang="en-US" sz="1900" dirty="0" smtClean="0">
                <a:latin typeface="Microsoft YaHei Light" charset="-122"/>
                <a:ea typeface="Microsoft YaHei Light" charset="-122"/>
                <a:cs typeface="Microsoft YaHei Light" charset="-122"/>
              </a:rPr>
              <a:t>不规整数据问题：跳过一些行、页脚、注释或其他一些不重要的东西</a:t>
            </a:r>
            <a:endParaRPr lang="en-US" altLang="zh-CN" sz="1900" dirty="0" smtClean="0">
              <a:latin typeface="Microsoft YaHei Light" charset="-122"/>
              <a:ea typeface="Microsoft YaHei Light" charset="-122"/>
              <a:cs typeface="Microsoft YaHei Light" charset="-122"/>
            </a:endParaRPr>
          </a:p>
        </p:txBody>
      </p:sp>
    </p:spTree>
    <p:extLst>
      <p:ext uri="{BB962C8B-B14F-4D97-AF65-F5344CB8AC3E}">
        <p14:creationId xmlns="" xmlns:p14="http://schemas.microsoft.com/office/powerpoint/2010/main" val="258178858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4" name="Text Box 4"/>
          <p:cNvSpPr txBox="1">
            <a:spLocks noChangeArrowheads="1"/>
          </p:cNvSpPr>
          <p:nvPr/>
        </p:nvSpPr>
        <p:spPr bwMode="auto">
          <a:xfrm>
            <a:off x="623218" y="1556792"/>
            <a:ext cx="8929166" cy="1446550"/>
          </a:xfrm>
          <a:prstGeom prst="rect">
            <a:avLst/>
          </a:prstGeom>
          <a:noFill/>
          <a:ln w="9525">
            <a:noFill/>
            <a:miter lim="800000"/>
            <a:headEnd/>
            <a:tailEnd/>
          </a:ln>
        </p:spPr>
        <p:txBody>
          <a:bodyPr wrap="square">
            <a:spAutoFit/>
          </a:bodyPr>
          <a:lstStyle/>
          <a:p>
            <a:pPr>
              <a:spcBef>
                <a:spcPct val="50000"/>
              </a:spcBef>
            </a:pPr>
            <a:r>
              <a:rPr lang="en-US" altLang="zh-CN" sz="2200" dirty="0" smtClean="0">
                <a:latin typeface="Microsoft YaHei Light" charset="-122"/>
                <a:ea typeface="Microsoft YaHei Light" charset="-122"/>
                <a:cs typeface="Microsoft YaHei Light" charset="-122"/>
              </a:rPr>
              <a:t>Pandas</a:t>
            </a:r>
            <a:r>
              <a:rPr lang="zh-CN" altLang="en-US" sz="2200" dirty="0">
                <a:latin typeface="Microsoft YaHei Light" charset="-122"/>
                <a:ea typeface="Microsoft YaHei Light" charset="-122"/>
                <a:cs typeface="Microsoft YaHei Light" charset="-122"/>
              </a:rPr>
              <a:t>提供了一些用于将表格型数据读取位</a:t>
            </a:r>
            <a:r>
              <a:rPr lang="en-US" altLang="zh-CN" sz="2200" dirty="0" err="1">
                <a:latin typeface="Microsoft YaHei Light" charset="-122"/>
                <a:ea typeface="Microsoft YaHei Light" charset="-122"/>
                <a:cs typeface="Microsoft YaHei Light" charset="-122"/>
              </a:rPr>
              <a:t>DataFrame</a:t>
            </a:r>
            <a:r>
              <a:rPr lang="zh-CN" altLang="en-US" sz="2200" dirty="0">
                <a:latin typeface="Microsoft YaHei Light" charset="-122"/>
                <a:ea typeface="Microsoft YaHei Light" charset="-122"/>
                <a:cs typeface="Microsoft YaHei Light" charset="-122"/>
              </a:rPr>
              <a:t>对象的函数。其中最常用的为</a:t>
            </a:r>
            <a:r>
              <a:rPr lang="en-US" altLang="zh-CN" sz="2200" dirty="0" err="1">
                <a:latin typeface="Microsoft YaHei Light" charset="-122"/>
                <a:ea typeface="Microsoft YaHei Light" charset="-122"/>
                <a:cs typeface="Microsoft YaHei Light" charset="-122"/>
              </a:rPr>
              <a:t>read_csv</a:t>
            </a:r>
            <a:r>
              <a:rPr lang="zh-CN" altLang="en-US" sz="2200" dirty="0">
                <a:latin typeface="Microsoft YaHei Light" charset="-122"/>
                <a:ea typeface="Microsoft YaHei Light" charset="-122"/>
                <a:cs typeface="Microsoft YaHei Light" charset="-122"/>
              </a:rPr>
              <a:t>和</a:t>
            </a:r>
            <a:r>
              <a:rPr lang="en-US" altLang="zh-CN" sz="2200" dirty="0" err="1">
                <a:latin typeface="Microsoft YaHei Light" charset="-122"/>
                <a:ea typeface="Microsoft YaHei Light" charset="-122"/>
                <a:cs typeface="Microsoft YaHei Light" charset="-122"/>
              </a:rPr>
              <a:t>read_table</a:t>
            </a:r>
            <a:r>
              <a:rPr lang="zh-CN" altLang="en-US" sz="2200" dirty="0">
                <a:latin typeface="Microsoft YaHei Light" charset="-122"/>
                <a:ea typeface="Microsoft YaHei Light" charset="-122"/>
                <a:cs typeface="Microsoft YaHei Light" charset="-122"/>
              </a:rPr>
              <a:t>。</a:t>
            </a:r>
            <a:r>
              <a:rPr lang="en-US" altLang="zh-CN" sz="2200" dirty="0" err="1">
                <a:latin typeface="Microsoft YaHei Light" charset="-122"/>
                <a:ea typeface="Microsoft YaHei Light" charset="-122"/>
                <a:cs typeface="Microsoft YaHei Light" charset="-122"/>
              </a:rPr>
              <a:t>read_csv</a:t>
            </a:r>
            <a:r>
              <a:rPr lang="en-US" altLang="zh-CN" sz="2200" dirty="0">
                <a:latin typeface="Microsoft YaHei Light" charset="-122"/>
                <a:ea typeface="Microsoft YaHei Light" charset="-122"/>
                <a:cs typeface="Microsoft YaHei Light" charset="-122"/>
              </a:rPr>
              <a:t> </a:t>
            </a:r>
            <a:r>
              <a:rPr lang="zh-CN" altLang="en-US" sz="2200" dirty="0">
                <a:latin typeface="Microsoft YaHei Light" charset="-122"/>
                <a:ea typeface="Microsoft YaHei Light" charset="-122"/>
                <a:cs typeface="Microsoft YaHei Light" charset="-122"/>
              </a:rPr>
              <a:t>从文件、</a:t>
            </a:r>
            <a:r>
              <a:rPr lang="en-US" altLang="zh-CN" sz="2200" dirty="0">
                <a:latin typeface="Microsoft YaHei Light" charset="-122"/>
                <a:ea typeface="Microsoft YaHei Light" charset="-122"/>
                <a:cs typeface="Microsoft YaHei Light" charset="-122"/>
              </a:rPr>
              <a:t>URL</a:t>
            </a:r>
            <a:r>
              <a:rPr lang="zh-CN" altLang="en-US" sz="2200" dirty="0">
                <a:latin typeface="Microsoft YaHei Light" charset="-122"/>
                <a:ea typeface="Microsoft YaHei Light" charset="-122"/>
                <a:cs typeface="Microsoft YaHei Light" charset="-122"/>
              </a:rPr>
              <a:t>、文件型对象中加载带分隔符的数据。默认分隔符为逗号。</a:t>
            </a:r>
            <a:r>
              <a:rPr lang="en-US" altLang="zh-CN" sz="2200" dirty="0" err="1">
                <a:latin typeface="Microsoft YaHei Light" charset="-122"/>
                <a:ea typeface="Microsoft YaHei Light" charset="-122"/>
                <a:cs typeface="Microsoft YaHei Light" charset="-122"/>
              </a:rPr>
              <a:t>read_table</a:t>
            </a:r>
            <a:r>
              <a:rPr lang="zh-CN" altLang="en-US" sz="2200" dirty="0">
                <a:latin typeface="Microsoft YaHei Light" charset="-122"/>
                <a:ea typeface="Microsoft YaHei Light" charset="-122"/>
                <a:cs typeface="Microsoft YaHei Light" charset="-122"/>
              </a:rPr>
              <a:t>从文件、</a:t>
            </a:r>
            <a:r>
              <a:rPr lang="en-US" altLang="zh-CN" sz="2200" dirty="0">
                <a:latin typeface="Microsoft YaHei Light" charset="-122"/>
                <a:ea typeface="Microsoft YaHei Light" charset="-122"/>
                <a:cs typeface="Microsoft YaHei Light" charset="-122"/>
              </a:rPr>
              <a:t>URL</a:t>
            </a:r>
            <a:r>
              <a:rPr lang="zh-CN" altLang="en-US" sz="2200" dirty="0">
                <a:latin typeface="Microsoft YaHei Light" charset="-122"/>
                <a:ea typeface="Microsoft YaHei Light" charset="-122"/>
                <a:cs typeface="Microsoft YaHei Light" charset="-122"/>
              </a:rPr>
              <a:t>、文件型对象中加载带分隔符的数据。默认分隔符为制表符（“</a:t>
            </a:r>
            <a:r>
              <a:rPr lang="en-US" altLang="zh-CN" sz="2200" dirty="0">
                <a:latin typeface="Microsoft YaHei Light" charset="-122"/>
                <a:ea typeface="Microsoft YaHei Light" charset="-122"/>
                <a:cs typeface="Microsoft YaHei Light" charset="-122"/>
              </a:rPr>
              <a:t>\t”</a:t>
            </a:r>
            <a:r>
              <a:rPr lang="zh-CN" altLang="en-US" sz="2200" dirty="0">
                <a:latin typeface="Microsoft YaHei Light" charset="-122"/>
                <a:ea typeface="Microsoft YaHei Light" charset="-122"/>
                <a:cs typeface="Microsoft YaHei Light" charset="-122"/>
              </a:rPr>
              <a:t>）</a:t>
            </a:r>
          </a:p>
        </p:txBody>
      </p:sp>
      <p:sp>
        <p:nvSpPr>
          <p:cNvPr id="15" name="Text Box 8"/>
          <p:cNvSpPr txBox="1">
            <a:spLocks noChangeArrowheads="1"/>
          </p:cNvSpPr>
          <p:nvPr/>
        </p:nvSpPr>
        <p:spPr bwMode="auto">
          <a:xfrm>
            <a:off x="694655" y="3188742"/>
            <a:ext cx="5976938" cy="2976562"/>
          </a:xfrm>
          <a:prstGeom prst="rect">
            <a:avLst/>
          </a:prstGeom>
          <a:noFill/>
          <a:ln w="9525">
            <a:noFill/>
            <a:miter lim="800000"/>
            <a:headEnd/>
            <a:tailEnd/>
          </a:ln>
        </p:spPr>
        <p:txBody>
          <a:bodyPr>
            <a:spAutoFit/>
          </a:bodyPr>
          <a:lstStyle/>
          <a:p>
            <a:r>
              <a:rPr lang="en-US" altLang="zh-CN" dirty="0"/>
              <a:t>In[19]:</a:t>
            </a:r>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err="1"/>
              <a:t>df.head</a:t>
            </a:r>
            <a:r>
              <a:rPr lang="en-US" altLang="zh-CN" dirty="0"/>
              <a:t>()</a:t>
            </a:r>
          </a:p>
          <a:p>
            <a:r>
              <a:rPr lang="en-US" altLang="zh-CN" dirty="0"/>
              <a:t>Out[19]: </a:t>
            </a:r>
          </a:p>
          <a:p>
            <a:r>
              <a:rPr lang="en-US" altLang="zh-CN" dirty="0"/>
              <a:t>   </a:t>
            </a:r>
            <a:r>
              <a:rPr lang="en-US" altLang="zh-CN" dirty="0" err="1"/>
              <a:t>sepal_len</a:t>
            </a:r>
            <a:r>
              <a:rPr lang="en-US" altLang="zh-CN" dirty="0"/>
              <a:t>  </a:t>
            </a:r>
            <a:r>
              <a:rPr lang="en-US" altLang="zh-CN" dirty="0" err="1"/>
              <a:t>sepal_wh</a:t>
            </a:r>
            <a:r>
              <a:rPr lang="en-US" altLang="zh-CN" dirty="0"/>
              <a:t>  </a:t>
            </a:r>
            <a:r>
              <a:rPr lang="en-US" altLang="zh-CN" dirty="0" err="1"/>
              <a:t>petal_len</a:t>
            </a:r>
            <a:r>
              <a:rPr lang="en-US" altLang="zh-CN" dirty="0"/>
              <a:t>  </a:t>
            </a:r>
            <a:r>
              <a:rPr lang="en-US" altLang="zh-CN" dirty="0" err="1"/>
              <a:t>petal_wh</a:t>
            </a:r>
            <a:r>
              <a:rPr lang="en-US" altLang="zh-CN" dirty="0"/>
              <a:t>  target</a:t>
            </a:r>
          </a:p>
          <a:p>
            <a:r>
              <a:rPr lang="en-US" altLang="zh-CN" dirty="0"/>
              <a:t>0        5.1       3.5        1.4       0.2       0</a:t>
            </a:r>
          </a:p>
          <a:p>
            <a:r>
              <a:rPr lang="en-US" altLang="zh-CN" dirty="0"/>
              <a:t>1        4.9       3.0        1.4       0.2       0</a:t>
            </a:r>
          </a:p>
          <a:p>
            <a:r>
              <a:rPr lang="en-US" altLang="zh-CN" dirty="0"/>
              <a:t>2        4.7       3.2        1.3       0.2       0</a:t>
            </a:r>
          </a:p>
          <a:p>
            <a:r>
              <a:rPr lang="en-US" altLang="zh-CN" dirty="0"/>
              <a:t>3        4.6       3.1        1.5       0.2       0</a:t>
            </a:r>
          </a:p>
          <a:p>
            <a:r>
              <a:rPr lang="en-US" altLang="zh-CN" dirty="0"/>
              <a:t>4        5.0       3.6        1.4       0.2       0</a:t>
            </a:r>
          </a:p>
          <a:p>
            <a:pPr>
              <a:spcBef>
                <a:spcPct val="50000"/>
              </a:spcBef>
            </a:pPr>
            <a:endParaRPr lang="zh-CN" altLang="en-US" dirty="0"/>
          </a:p>
        </p:txBody>
      </p:sp>
    </p:spTree>
    <p:extLst>
      <p:ext uri="{BB962C8B-B14F-4D97-AF65-F5344CB8AC3E}">
        <p14:creationId xmlns="" xmlns:p14="http://schemas.microsoft.com/office/powerpoint/2010/main" val="264750589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530696" y="1597818"/>
            <a:ext cx="851763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Tx/>
              <a:buNone/>
            </a:pPr>
            <a:r>
              <a:rPr lang="en-US" altLang="zh-CN" sz="2400" dirty="0" smtClean="0"/>
              <a:t>  </a:t>
            </a:r>
            <a:r>
              <a:rPr lang="zh-CN" altLang="en-US" sz="2200" dirty="0" smtClean="0"/>
              <a:t>使用</a:t>
            </a:r>
            <a:r>
              <a:rPr lang="en-US" altLang="zh-CN" sz="2200" dirty="0" err="1" smtClean="0"/>
              <a:t>read_table</a:t>
            </a:r>
            <a:r>
              <a:rPr lang="zh-CN" altLang="en-US" sz="2200" dirty="0" smtClean="0"/>
              <a:t>从文件、</a:t>
            </a:r>
            <a:r>
              <a:rPr lang="en-US" altLang="zh-CN" sz="2200" dirty="0" smtClean="0"/>
              <a:t>URL</a:t>
            </a:r>
            <a:r>
              <a:rPr lang="zh-CN" altLang="en-US" sz="2200" dirty="0" smtClean="0"/>
              <a:t>、文件型对象中加载带分隔符的数据。默认分隔符为制表符（“</a:t>
            </a:r>
            <a:r>
              <a:rPr lang="en-US" altLang="zh-CN" sz="2200" dirty="0" smtClean="0"/>
              <a:t>\t”</a:t>
            </a:r>
            <a:r>
              <a:rPr lang="zh-CN" altLang="en-US" sz="2200" dirty="0" smtClean="0"/>
              <a:t>）</a:t>
            </a:r>
          </a:p>
          <a:p>
            <a:pPr>
              <a:buFont typeface="Arial" charset="0"/>
              <a:buNone/>
            </a:pPr>
            <a:endParaRPr lang="zh-CN" altLang="en-US" sz="2200" dirty="0" smtClean="0"/>
          </a:p>
        </p:txBody>
      </p:sp>
      <p:sp>
        <p:nvSpPr>
          <p:cNvPr id="14" name="Text Box 7"/>
          <p:cNvSpPr txBox="1">
            <a:spLocks noChangeArrowheads="1"/>
          </p:cNvSpPr>
          <p:nvPr/>
        </p:nvSpPr>
        <p:spPr bwMode="auto">
          <a:xfrm>
            <a:off x="767408" y="2565400"/>
            <a:ext cx="5905500" cy="2976563"/>
          </a:xfrm>
          <a:prstGeom prst="rect">
            <a:avLst/>
          </a:prstGeom>
          <a:noFill/>
          <a:ln w="9525">
            <a:noFill/>
            <a:miter lim="800000"/>
            <a:headEnd/>
            <a:tailEnd/>
          </a:ln>
        </p:spPr>
        <p:txBody>
          <a:bodyPr>
            <a:spAutoFit/>
          </a:bodyPr>
          <a:lstStyle/>
          <a:p>
            <a:r>
              <a:rPr lang="en-US" altLang="zh-CN" dirty="0">
                <a:latin typeface="Arial" charset="0"/>
              </a:rPr>
              <a:t>In[20]:</a:t>
            </a:r>
            <a:r>
              <a:rPr lang="en-US" altLang="zh-CN" dirty="0" err="1">
                <a:latin typeface="Arial" charset="0"/>
              </a:rPr>
              <a:t>df</a:t>
            </a:r>
            <a:r>
              <a:rPr lang="en-US" altLang="zh-CN" dirty="0">
                <a:latin typeface="Arial" charset="0"/>
              </a:rPr>
              <a:t> = </a:t>
            </a:r>
            <a:r>
              <a:rPr lang="en-US" altLang="zh-CN" dirty="0" err="1">
                <a:latin typeface="Arial" charset="0"/>
              </a:rPr>
              <a:t>pd.read_table</a:t>
            </a:r>
            <a:r>
              <a:rPr lang="en-US" altLang="zh-CN" dirty="0">
                <a:latin typeface="Arial" charset="0"/>
              </a:rPr>
              <a:t>('./iris.csv',</a:t>
            </a:r>
            <a:r>
              <a:rPr lang="en-US" altLang="zh-CN" dirty="0" err="1">
                <a:latin typeface="Arial" charset="0"/>
              </a:rPr>
              <a:t>sep</a:t>
            </a:r>
            <a:r>
              <a:rPr lang="en-US" altLang="zh-CN" dirty="0">
                <a:latin typeface="Arial" charset="0"/>
              </a:rPr>
              <a:t>=',')</a:t>
            </a:r>
          </a:p>
          <a:p>
            <a:r>
              <a:rPr lang="en-US" altLang="zh-CN" dirty="0" err="1">
                <a:latin typeface="Arial" charset="0"/>
              </a:rPr>
              <a:t>df.head</a:t>
            </a:r>
            <a:r>
              <a:rPr lang="en-US" altLang="zh-CN" dirty="0">
                <a:latin typeface="Arial" charset="0"/>
              </a:rPr>
              <a:t>()</a:t>
            </a:r>
          </a:p>
          <a:p>
            <a:r>
              <a:rPr lang="en-US" altLang="zh-CN" dirty="0">
                <a:latin typeface="Arial" charset="0"/>
              </a:rPr>
              <a:t>Out[20]: </a:t>
            </a:r>
          </a:p>
          <a:p>
            <a:r>
              <a:rPr lang="en-US" altLang="zh-CN" dirty="0">
                <a:latin typeface="Arial" charset="0"/>
              </a:rPr>
              <a:t>   </a:t>
            </a:r>
            <a:r>
              <a:rPr lang="en-US" altLang="zh-CN" dirty="0" err="1">
                <a:latin typeface="Arial" charset="0"/>
              </a:rPr>
              <a:t>sepal_len</a:t>
            </a:r>
            <a:r>
              <a:rPr lang="en-US" altLang="zh-CN" dirty="0">
                <a:latin typeface="Arial" charset="0"/>
              </a:rPr>
              <a:t>  </a:t>
            </a:r>
            <a:r>
              <a:rPr lang="en-US" altLang="zh-CN" dirty="0" err="1">
                <a:latin typeface="Arial" charset="0"/>
              </a:rPr>
              <a:t>sepal_wh</a:t>
            </a:r>
            <a:r>
              <a:rPr lang="en-US" altLang="zh-CN" dirty="0">
                <a:latin typeface="Arial" charset="0"/>
              </a:rPr>
              <a:t>  </a:t>
            </a:r>
            <a:r>
              <a:rPr lang="en-US" altLang="zh-CN" dirty="0" err="1">
                <a:latin typeface="Arial" charset="0"/>
              </a:rPr>
              <a:t>petal_len</a:t>
            </a:r>
            <a:r>
              <a:rPr lang="en-US" altLang="zh-CN" dirty="0">
                <a:latin typeface="Arial" charset="0"/>
              </a:rPr>
              <a:t>  </a:t>
            </a:r>
            <a:r>
              <a:rPr lang="en-US" altLang="zh-CN" dirty="0" err="1">
                <a:latin typeface="Arial" charset="0"/>
              </a:rPr>
              <a:t>petal_wh</a:t>
            </a:r>
            <a:r>
              <a:rPr lang="en-US" altLang="zh-CN" dirty="0">
                <a:latin typeface="Arial" charset="0"/>
              </a:rPr>
              <a:t>  target</a:t>
            </a:r>
          </a:p>
          <a:p>
            <a:r>
              <a:rPr lang="en-US" altLang="zh-CN" dirty="0">
                <a:latin typeface="Arial" charset="0"/>
              </a:rPr>
              <a:t>0        5.1       3.5        1.4       0.2       0</a:t>
            </a:r>
          </a:p>
          <a:p>
            <a:r>
              <a:rPr lang="en-US" altLang="zh-CN" dirty="0">
                <a:latin typeface="Arial" charset="0"/>
              </a:rPr>
              <a:t>1        4.9       3.0        1.4       0.2       0</a:t>
            </a:r>
          </a:p>
          <a:p>
            <a:r>
              <a:rPr lang="en-US" altLang="zh-CN" dirty="0">
                <a:latin typeface="Arial" charset="0"/>
              </a:rPr>
              <a:t>2        4.7       3.2        1.3       0.2       0</a:t>
            </a:r>
          </a:p>
          <a:p>
            <a:r>
              <a:rPr lang="en-US" altLang="zh-CN" dirty="0">
                <a:latin typeface="Arial" charset="0"/>
              </a:rPr>
              <a:t>3        4.6       3.1        1.5       0.2       0</a:t>
            </a:r>
          </a:p>
          <a:p>
            <a:r>
              <a:rPr lang="en-US" altLang="zh-CN" dirty="0">
                <a:latin typeface="Arial" charset="0"/>
              </a:rPr>
              <a:t>4        5.0       3.6        1.4       0.2       0</a:t>
            </a:r>
            <a:endParaRPr lang="zh-CN" altLang="en-US" dirty="0">
              <a:latin typeface="Arial" charset="0"/>
            </a:endParaRPr>
          </a:p>
          <a:p>
            <a:pPr>
              <a:spcBef>
                <a:spcPct val="50000"/>
              </a:spcBef>
            </a:pPr>
            <a:endParaRPr lang="zh-CN" altLang="en-US" dirty="0">
              <a:latin typeface="Arial" charset="0"/>
            </a:endParaRPr>
          </a:p>
        </p:txBody>
      </p:sp>
    </p:spTree>
    <p:extLst>
      <p:ext uri="{BB962C8B-B14F-4D97-AF65-F5344CB8AC3E}">
        <p14:creationId xmlns="" xmlns:p14="http://schemas.microsoft.com/office/powerpoint/2010/main" val="217162050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70752" y="1597818"/>
            <a:ext cx="10897855" cy="4758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2200" dirty="0" err="1" smtClean="0"/>
              <a:t>read_csv</a:t>
            </a:r>
            <a:r>
              <a:rPr lang="en-US" altLang="zh-CN" sz="2200" dirty="0" smtClean="0"/>
              <a:t>/</a:t>
            </a:r>
            <a:r>
              <a:rPr lang="en-US" altLang="zh-CN" sz="2200" dirty="0" err="1" smtClean="0"/>
              <a:t>read_table</a:t>
            </a:r>
            <a:r>
              <a:rPr lang="zh-CN" altLang="en-US" sz="2200" dirty="0" smtClean="0"/>
              <a:t>常用参数介绍：</a:t>
            </a:r>
          </a:p>
          <a:p>
            <a:r>
              <a:rPr lang="zh-CN" altLang="en-US" sz="2200" dirty="0" smtClean="0"/>
              <a:t> </a:t>
            </a:r>
            <a:r>
              <a:rPr lang="en-US" altLang="zh-CN" sz="2200" dirty="0" smtClean="0"/>
              <a:t>path </a:t>
            </a:r>
            <a:r>
              <a:rPr lang="zh-CN" altLang="en-US" sz="2200" dirty="0" smtClean="0"/>
              <a:t>：表示文件系统位置、</a:t>
            </a:r>
            <a:r>
              <a:rPr lang="en-US" altLang="zh-CN" sz="2200" dirty="0" smtClean="0"/>
              <a:t>URL</a:t>
            </a:r>
            <a:r>
              <a:rPr lang="zh-CN" altLang="en-US" sz="2200" dirty="0" smtClean="0"/>
              <a:t>、文件型对象的字符串</a:t>
            </a:r>
          </a:p>
          <a:p>
            <a:r>
              <a:rPr lang="zh-CN" altLang="en-US" sz="2200" dirty="0" smtClean="0"/>
              <a:t> </a:t>
            </a:r>
            <a:r>
              <a:rPr lang="en-US" altLang="zh-CN" sz="2200" dirty="0" err="1" smtClean="0"/>
              <a:t>sep</a:t>
            </a:r>
            <a:r>
              <a:rPr lang="en-US" altLang="zh-CN" sz="2200" dirty="0" smtClean="0"/>
              <a:t>/delimiter</a:t>
            </a:r>
            <a:r>
              <a:rPr lang="zh-CN" altLang="en-US" sz="2200" dirty="0" smtClean="0"/>
              <a:t>：用于对行中个字段进行拆分的字符序列或正则表达式</a:t>
            </a:r>
          </a:p>
          <a:p>
            <a:r>
              <a:rPr lang="zh-CN" altLang="en-US" sz="2200" dirty="0" smtClean="0"/>
              <a:t> </a:t>
            </a:r>
            <a:r>
              <a:rPr lang="en-US" altLang="zh-CN" sz="2200" dirty="0" smtClean="0"/>
              <a:t>header</a:t>
            </a:r>
            <a:r>
              <a:rPr lang="zh-CN" altLang="en-US" sz="2200" dirty="0" smtClean="0"/>
              <a:t>：用做列名的行号。默认为</a:t>
            </a:r>
            <a:r>
              <a:rPr lang="en-US" altLang="zh-CN" sz="2200" dirty="0" smtClean="0"/>
              <a:t>0</a:t>
            </a:r>
            <a:r>
              <a:rPr lang="zh-CN" altLang="en-US" sz="2200" dirty="0" smtClean="0"/>
              <a:t>（第一行），若无</a:t>
            </a:r>
            <a:r>
              <a:rPr lang="en-US" altLang="zh-CN" sz="2200" dirty="0" smtClean="0"/>
              <a:t>header</a:t>
            </a:r>
            <a:r>
              <a:rPr lang="zh-CN" altLang="en-US" sz="2200" dirty="0" smtClean="0"/>
              <a:t>行，设为</a:t>
            </a:r>
            <a:r>
              <a:rPr lang="en-US" altLang="zh-CN" sz="2200" dirty="0" smtClean="0"/>
              <a:t>None</a:t>
            </a:r>
          </a:p>
          <a:p>
            <a:r>
              <a:rPr lang="zh-CN" altLang="en-US" sz="2200" dirty="0" smtClean="0"/>
              <a:t> </a:t>
            </a:r>
            <a:r>
              <a:rPr lang="en-US" altLang="zh-CN" sz="2200" dirty="0" smtClean="0"/>
              <a:t>names</a:t>
            </a:r>
            <a:r>
              <a:rPr lang="zh-CN" altLang="en-US" sz="2200" dirty="0" smtClean="0"/>
              <a:t>：用于结果的列名列表，结合</a:t>
            </a:r>
            <a:r>
              <a:rPr lang="en-US" altLang="zh-CN" sz="2200" dirty="0" smtClean="0"/>
              <a:t>header=None </a:t>
            </a:r>
          </a:p>
          <a:p>
            <a:r>
              <a:rPr lang="en-US" altLang="zh-CN" sz="2200" dirty="0" smtClean="0"/>
              <a:t> </a:t>
            </a:r>
            <a:r>
              <a:rPr lang="en-US" altLang="zh-CN" sz="2200" dirty="0" err="1" smtClean="0"/>
              <a:t>skiprows</a:t>
            </a:r>
            <a:r>
              <a:rPr lang="en-US" altLang="zh-CN" sz="2200" dirty="0" smtClean="0"/>
              <a:t>: </a:t>
            </a:r>
            <a:r>
              <a:rPr lang="zh-CN" altLang="en-US" sz="2200" dirty="0" smtClean="0"/>
              <a:t>需要忽略的行数  </a:t>
            </a:r>
          </a:p>
          <a:p>
            <a:r>
              <a:rPr lang="en-US" altLang="zh-CN" sz="2200" dirty="0" smtClean="0"/>
              <a:t> </a:t>
            </a:r>
            <a:r>
              <a:rPr lang="en-US" altLang="zh-CN" sz="2200" dirty="0" err="1" smtClean="0"/>
              <a:t>na_values</a:t>
            </a:r>
            <a:r>
              <a:rPr lang="zh-CN" altLang="en-US" sz="2200" dirty="0" smtClean="0"/>
              <a:t>：一组用于替换</a:t>
            </a:r>
            <a:r>
              <a:rPr lang="en-US" altLang="zh-CN" sz="2200" dirty="0" smtClean="0"/>
              <a:t>NA</a:t>
            </a:r>
            <a:r>
              <a:rPr lang="zh-CN" altLang="en-US" sz="2200" dirty="0" smtClean="0"/>
              <a:t>的值</a:t>
            </a:r>
          </a:p>
          <a:p>
            <a:r>
              <a:rPr lang="zh-CN" altLang="en-US" sz="2200" dirty="0" smtClean="0"/>
              <a:t> </a:t>
            </a:r>
            <a:r>
              <a:rPr lang="en-US" altLang="zh-CN" sz="2200" dirty="0" err="1" smtClean="0"/>
              <a:t>nrows</a:t>
            </a:r>
            <a:r>
              <a:rPr lang="zh-CN" altLang="en-US" sz="2200" dirty="0" smtClean="0"/>
              <a:t>：需要读取的行数（从文件开始处算起）</a:t>
            </a:r>
          </a:p>
          <a:p>
            <a:r>
              <a:rPr lang="zh-CN" altLang="en-US" sz="2200" dirty="0" smtClean="0"/>
              <a:t> </a:t>
            </a:r>
            <a:r>
              <a:rPr lang="en-US" altLang="zh-CN" sz="2200" dirty="0" smtClean="0"/>
              <a:t>verbose</a:t>
            </a:r>
            <a:r>
              <a:rPr lang="zh-CN" altLang="en-US" sz="2200" dirty="0" smtClean="0"/>
              <a:t>：打印各种解析器信息，比如“非数值列中缺失值的数量”</a:t>
            </a:r>
          </a:p>
          <a:p>
            <a:r>
              <a:rPr lang="zh-CN" altLang="en-US" sz="2200" dirty="0" smtClean="0"/>
              <a:t> </a:t>
            </a:r>
            <a:r>
              <a:rPr lang="en-US" altLang="zh-CN" sz="2200" dirty="0" smtClean="0"/>
              <a:t>encoding</a:t>
            </a:r>
            <a:r>
              <a:rPr lang="zh-CN" altLang="en-US" sz="2200" dirty="0" smtClean="0"/>
              <a:t>：用于</a:t>
            </a:r>
            <a:r>
              <a:rPr lang="en-US" altLang="zh-CN" sz="2200" dirty="0" err="1" smtClean="0"/>
              <a:t>unicode</a:t>
            </a:r>
            <a:r>
              <a:rPr lang="zh-CN" altLang="en-US" sz="2200" dirty="0" smtClean="0"/>
              <a:t>的文本格式编码。例如，“</a:t>
            </a:r>
            <a:r>
              <a:rPr lang="en-US" altLang="zh-CN" sz="2200" dirty="0" smtClean="0"/>
              <a:t>utf-8”</a:t>
            </a:r>
            <a:r>
              <a:rPr lang="zh-CN" altLang="en-US" sz="2200" dirty="0" smtClean="0"/>
              <a:t>表示用</a:t>
            </a:r>
            <a:r>
              <a:rPr lang="en-US" altLang="zh-CN" sz="2200" dirty="0" smtClean="0"/>
              <a:t>UTF-8 </a:t>
            </a:r>
            <a:r>
              <a:rPr lang="zh-CN" altLang="en-US" sz="2200" dirty="0" smtClean="0"/>
              <a:t>编码的文本</a:t>
            </a:r>
          </a:p>
        </p:txBody>
      </p:sp>
    </p:spTree>
    <p:extLst>
      <p:ext uri="{BB962C8B-B14F-4D97-AF65-F5344CB8AC3E}">
        <p14:creationId xmlns="" xmlns:p14="http://schemas.microsoft.com/office/powerpoint/2010/main" val="162369594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824041"/>
            <a:ext cx="922898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在处理不规则文件时，</a:t>
            </a:r>
            <a:r>
              <a:rPr lang="en-US" altLang="zh-CN" sz="2200" dirty="0" err="1" smtClean="0"/>
              <a:t>skiprows</a:t>
            </a:r>
            <a:r>
              <a:rPr lang="zh-CN" altLang="en-US" sz="2200" dirty="0" smtClean="0"/>
              <a:t>可以帮助跳过文件中的若干行。</a:t>
            </a:r>
          </a:p>
        </p:txBody>
      </p:sp>
      <p:sp>
        <p:nvSpPr>
          <p:cNvPr id="12" name="Text Box 4"/>
          <p:cNvSpPr txBox="1">
            <a:spLocks noChangeArrowheads="1"/>
          </p:cNvSpPr>
          <p:nvPr/>
        </p:nvSpPr>
        <p:spPr bwMode="auto">
          <a:xfrm>
            <a:off x="690364" y="2420888"/>
            <a:ext cx="4608513" cy="2563812"/>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('iris.csv',</a:t>
            </a:r>
            <a:r>
              <a:rPr lang="en-US" altLang="zh-CN" dirty="0" err="1"/>
              <a:t>skiprows</a:t>
            </a:r>
            <a:r>
              <a:rPr lang="en-US" altLang="zh-CN" dirty="0"/>
              <a:t>=[0,2,3])</a:t>
            </a:r>
          </a:p>
          <a:p>
            <a:r>
              <a:rPr lang="en-US" altLang="zh-CN" dirty="0" err="1"/>
              <a:t>df.head</a:t>
            </a:r>
            <a:r>
              <a:rPr lang="en-US" altLang="zh-CN" dirty="0"/>
              <a:t>()</a:t>
            </a:r>
          </a:p>
          <a:p>
            <a:r>
              <a:rPr lang="en-US" altLang="zh-CN" dirty="0"/>
              <a:t>Out[57]: </a:t>
            </a:r>
          </a:p>
          <a:p>
            <a:r>
              <a:rPr lang="en-US" altLang="zh-CN" dirty="0"/>
              <a:t>   5.1  3.5  1.4  0.2  0</a:t>
            </a:r>
          </a:p>
          <a:p>
            <a:r>
              <a:rPr lang="en-US" altLang="zh-CN" dirty="0"/>
              <a:t>0  4.6  3.1  1.5  0.2  0</a:t>
            </a:r>
          </a:p>
          <a:p>
            <a:r>
              <a:rPr lang="en-US" altLang="zh-CN" dirty="0"/>
              <a:t>1  5.0  3.6  1.4  0.2  0</a:t>
            </a:r>
          </a:p>
          <a:p>
            <a:r>
              <a:rPr lang="en-US" altLang="zh-CN" dirty="0"/>
              <a:t>2  5.4  3.9  1.7  0.4  0</a:t>
            </a:r>
          </a:p>
          <a:p>
            <a:r>
              <a:rPr lang="en-US" altLang="zh-CN" dirty="0"/>
              <a:t>3  4.6  3.4  1.4  0.3  0</a:t>
            </a:r>
          </a:p>
          <a:p>
            <a:r>
              <a:rPr lang="en-US" altLang="zh-CN" dirty="0"/>
              <a:t>4  5.0  3.4  1.5  0.2  0</a:t>
            </a:r>
            <a:endParaRPr lang="zh-CN" altLang="en-US" dirty="0"/>
          </a:p>
        </p:txBody>
      </p:sp>
    </p:spTree>
    <p:extLst>
      <p:ext uri="{BB962C8B-B14F-4D97-AF65-F5344CB8AC3E}">
        <p14:creationId xmlns="" xmlns:p14="http://schemas.microsoft.com/office/powerpoint/2010/main" val="234981169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156336" y="1597818"/>
            <a:ext cx="925203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400" dirty="0" smtClean="0"/>
              <a:t>     </a:t>
            </a:r>
            <a:r>
              <a:rPr lang="zh-CN" altLang="en-US" sz="2200" dirty="0" smtClean="0"/>
              <a:t>可以在读取文件时处理数据中的缺失值，要用到参数</a:t>
            </a:r>
            <a:r>
              <a:rPr lang="en-US" altLang="zh-CN" sz="2200" dirty="0" err="1" smtClean="0"/>
              <a:t>na_values</a:t>
            </a:r>
            <a:r>
              <a:rPr lang="zh-CN" altLang="en-US" sz="2200" dirty="0" smtClean="0"/>
              <a:t>。</a:t>
            </a:r>
          </a:p>
        </p:txBody>
      </p:sp>
      <p:sp>
        <p:nvSpPr>
          <p:cNvPr id="12" name="Text Box 4"/>
          <p:cNvSpPr txBox="1">
            <a:spLocks noChangeArrowheads="1"/>
          </p:cNvSpPr>
          <p:nvPr/>
        </p:nvSpPr>
        <p:spPr bwMode="auto">
          <a:xfrm>
            <a:off x="670753" y="2276872"/>
            <a:ext cx="7416800" cy="2563813"/>
          </a:xfrm>
          <a:prstGeom prst="rect">
            <a:avLst/>
          </a:prstGeom>
          <a:noFill/>
          <a:ln w="9525">
            <a:noFill/>
            <a:miter lim="800000"/>
            <a:headEnd/>
            <a:tailEnd/>
          </a:ln>
        </p:spPr>
        <p:txBody>
          <a:bodyPr>
            <a:spAutoFit/>
          </a:bodyPr>
          <a:lstStyle/>
          <a:p>
            <a:r>
              <a:rPr lang="en-US" altLang="zh-CN"/>
              <a:t>tips = </a:t>
            </a:r>
            <a:r>
              <a:rPr lang="en-US" altLang="zh-CN" dirty="0" err="1"/>
              <a:t>pd.read_csv</a:t>
            </a:r>
            <a:r>
              <a:rPr lang="en-US" altLang="zh-CN" dirty="0"/>
              <a:t>('</a:t>
            </a:r>
            <a:r>
              <a:rPr lang="en-US" altLang="zh-CN" dirty="0" err="1"/>
              <a:t>tips.csv</a:t>
            </a:r>
            <a:r>
              <a:rPr lang="en-US" altLang="zh-CN" dirty="0"/>
              <a:t>')</a:t>
            </a:r>
          </a:p>
          <a:p>
            <a:r>
              <a:rPr lang="en-US" altLang="zh-CN" dirty="0" err="1"/>
              <a:t>tips.head</a:t>
            </a:r>
            <a:r>
              <a:rPr lang="en-US" altLang="zh-CN" dirty="0"/>
              <a:t>()</a:t>
            </a:r>
          </a:p>
          <a:p>
            <a:r>
              <a:rPr lang="en-US" altLang="zh-CN" dirty="0"/>
              <a:t>Out[70]: </a:t>
            </a:r>
          </a:p>
          <a:p>
            <a:r>
              <a:rPr lang="en-US" altLang="zh-CN" dirty="0"/>
              <a:t>   Unnamed: 0  </a:t>
            </a:r>
            <a:r>
              <a:rPr lang="en-US" altLang="zh-CN" dirty="0" err="1"/>
              <a:t>total_bill</a:t>
            </a:r>
            <a:r>
              <a:rPr lang="en-US" altLang="zh-CN" dirty="0"/>
              <a:t>   tip     sex smoker  day    time  size</a:t>
            </a:r>
          </a:p>
          <a:p>
            <a:r>
              <a:rPr lang="en-US" altLang="zh-CN" dirty="0"/>
              <a:t>0           0       16.99  1.01  Female     No  Sun  Dinner     2</a:t>
            </a:r>
          </a:p>
          <a:p>
            <a:r>
              <a:rPr lang="en-US" altLang="zh-CN" dirty="0"/>
              <a:t>1           1       10.34  1.66    Male     No  Sun  Dinner     3</a:t>
            </a:r>
          </a:p>
          <a:p>
            <a:r>
              <a:rPr lang="en-US" altLang="zh-CN" dirty="0"/>
              <a:t>2           2       21.01  3.50    Male     No  Sun  Dinner     3</a:t>
            </a:r>
          </a:p>
          <a:p>
            <a:r>
              <a:rPr lang="en-US" altLang="zh-CN" dirty="0"/>
              <a:t>3           3       23.68  3.31    Male     No  Sun  Dinner     2</a:t>
            </a:r>
          </a:p>
          <a:p>
            <a:r>
              <a:rPr lang="en-US" altLang="zh-CN" dirty="0"/>
              <a:t>4           4       24.59  3.61  Female     No  Sun  Dinner     4</a:t>
            </a:r>
            <a:endParaRPr lang="zh-CN" altLang="en-US" dirty="0"/>
          </a:p>
        </p:txBody>
      </p:sp>
    </p:spTree>
    <p:extLst>
      <p:ext uri="{BB962C8B-B14F-4D97-AF65-F5344CB8AC3E}">
        <p14:creationId xmlns="" xmlns:p14="http://schemas.microsoft.com/office/powerpoint/2010/main" val="378005555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597818"/>
            <a:ext cx="1153266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mtClean="0"/>
              <a:t>    </a:t>
            </a:r>
            <a:r>
              <a:rPr lang="en-US" altLang="zh-CN" sz="2400" smtClean="0"/>
              <a:t>na_values</a:t>
            </a:r>
            <a:r>
              <a:rPr lang="zh-CN" altLang="en-US" sz="2400" smtClean="0"/>
              <a:t>可以接受一组表示缺失值的字符串，用字典将列的特定值指定为</a:t>
            </a:r>
            <a:r>
              <a:rPr lang="en-US" altLang="zh-CN" sz="2400" smtClean="0"/>
              <a:t>NaN</a:t>
            </a:r>
            <a:r>
              <a:rPr lang="zh-CN" altLang="en-US" sz="2400" smtClean="0"/>
              <a:t>。</a:t>
            </a:r>
            <a:r>
              <a:rPr lang="zh-CN" altLang="en-US" smtClean="0"/>
              <a:t>    </a:t>
            </a:r>
            <a:endParaRPr lang="zh-CN" altLang="en-US" dirty="0" smtClean="0"/>
          </a:p>
        </p:txBody>
      </p:sp>
      <p:sp>
        <p:nvSpPr>
          <p:cNvPr id="12" name="Text Box 4"/>
          <p:cNvSpPr txBox="1">
            <a:spLocks noChangeArrowheads="1"/>
          </p:cNvSpPr>
          <p:nvPr/>
        </p:nvSpPr>
        <p:spPr bwMode="auto">
          <a:xfrm>
            <a:off x="767408" y="2351280"/>
            <a:ext cx="6985000" cy="2838450"/>
          </a:xfrm>
          <a:prstGeom prst="rect">
            <a:avLst/>
          </a:prstGeom>
          <a:noFill/>
          <a:ln w="9525">
            <a:noFill/>
            <a:miter lim="800000"/>
            <a:headEnd/>
            <a:tailEnd/>
          </a:ln>
        </p:spPr>
        <p:txBody>
          <a:bodyPr>
            <a:spAutoFit/>
          </a:bodyPr>
          <a:lstStyle/>
          <a:p>
            <a:r>
              <a:rPr lang="en-US" altLang="zh-CN">
                <a:latin typeface="Arial" charset="0"/>
              </a:rPr>
              <a:t>map_id</a:t>
            </a:r>
            <a:r>
              <a:rPr lang="en-US" altLang="zh-CN" dirty="0">
                <a:latin typeface="Arial" charset="0"/>
              </a:rPr>
              <a:t> = {'sex':['Female'],'size':[3]}</a:t>
            </a:r>
          </a:p>
          <a:p>
            <a:r>
              <a:rPr lang="en-US" altLang="zh-CN" dirty="0">
                <a:latin typeface="Arial" charset="0"/>
              </a:rPr>
              <a:t>tips = </a:t>
            </a:r>
            <a:r>
              <a:rPr lang="en-US" altLang="zh-CN" dirty="0" err="1">
                <a:latin typeface="Arial" charset="0"/>
              </a:rPr>
              <a:t>pd.read_csv</a:t>
            </a:r>
            <a:r>
              <a:rPr lang="en-US" altLang="zh-CN" dirty="0">
                <a:latin typeface="Arial" charset="0"/>
              </a:rPr>
              <a:t>('tips.csv',</a:t>
            </a:r>
            <a:r>
              <a:rPr lang="en-US" altLang="zh-CN" dirty="0" err="1">
                <a:latin typeface="Arial" charset="0"/>
              </a:rPr>
              <a:t>na_values</a:t>
            </a:r>
            <a:r>
              <a:rPr lang="en-US" altLang="zh-CN" dirty="0">
                <a:latin typeface="Arial" charset="0"/>
              </a:rPr>
              <a:t>=</a:t>
            </a:r>
            <a:r>
              <a:rPr lang="en-US" altLang="zh-CN" dirty="0" err="1">
                <a:latin typeface="Arial" charset="0"/>
              </a:rPr>
              <a:t>map_id</a:t>
            </a:r>
            <a:r>
              <a:rPr lang="en-US" altLang="zh-CN" dirty="0">
                <a:latin typeface="Arial" charset="0"/>
              </a:rPr>
              <a:t>)</a:t>
            </a:r>
          </a:p>
          <a:p>
            <a:r>
              <a:rPr lang="en-US" altLang="zh-CN" dirty="0" err="1">
                <a:latin typeface="Arial" charset="0"/>
              </a:rPr>
              <a:t>tips.head</a:t>
            </a:r>
            <a:r>
              <a:rPr lang="en-US" altLang="zh-CN" dirty="0">
                <a:latin typeface="Arial" charset="0"/>
              </a:rPr>
              <a:t>()</a:t>
            </a:r>
          </a:p>
          <a:p>
            <a:r>
              <a:rPr lang="en-US" altLang="zh-CN" dirty="0">
                <a:latin typeface="Arial" charset="0"/>
              </a:rPr>
              <a:t>Out[71]: </a:t>
            </a:r>
          </a:p>
          <a:p>
            <a:r>
              <a:rPr lang="en-US" altLang="zh-CN" dirty="0">
                <a:latin typeface="Arial" charset="0"/>
              </a:rPr>
              <a:t>   Unnamed: 0  </a:t>
            </a:r>
            <a:r>
              <a:rPr lang="en-US" altLang="zh-CN" dirty="0" err="1">
                <a:latin typeface="Arial" charset="0"/>
              </a:rPr>
              <a:t>total_bill</a:t>
            </a:r>
            <a:r>
              <a:rPr lang="en-US" altLang="zh-CN" dirty="0">
                <a:latin typeface="Arial" charset="0"/>
              </a:rPr>
              <a:t>   tip   sex smoker  day    time  size</a:t>
            </a:r>
          </a:p>
          <a:p>
            <a:r>
              <a:rPr lang="en-US" altLang="zh-CN" dirty="0">
                <a:latin typeface="Arial" charset="0"/>
              </a:rPr>
              <a:t>0           0       16.99  1.01   </a:t>
            </a:r>
            <a:r>
              <a:rPr lang="en-US" altLang="zh-CN" dirty="0" err="1">
                <a:latin typeface="Arial" charset="0"/>
              </a:rPr>
              <a:t>NaN</a:t>
            </a:r>
            <a:r>
              <a:rPr lang="en-US" altLang="zh-CN" dirty="0">
                <a:latin typeface="Arial" charset="0"/>
              </a:rPr>
              <a:t>     No  Sun  Dinner     2</a:t>
            </a:r>
          </a:p>
          <a:p>
            <a:r>
              <a:rPr lang="en-US" altLang="zh-CN" dirty="0">
                <a:latin typeface="Arial" charset="0"/>
              </a:rPr>
              <a:t>1           1       10.34  1.66  Male     No  Sun  Dinner   </a:t>
            </a:r>
            <a:r>
              <a:rPr lang="en-US" altLang="zh-CN" dirty="0" err="1">
                <a:latin typeface="Arial" charset="0"/>
              </a:rPr>
              <a:t>NaN</a:t>
            </a:r>
            <a:endParaRPr lang="en-US" altLang="zh-CN" dirty="0">
              <a:latin typeface="Arial" charset="0"/>
            </a:endParaRPr>
          </a:p>
          <a:p>
            <a:r>
              <a:rPr lang="en-US" altLang="zh-CN" dirty="0">
                <a:latin typeface="Arial" charset="0"/>
              </a:rPr>
              <a:t>2           2       21.01  3.50  Male     No  Sun  Dinner   </a:t>
            </a:r>
            <a:r>
              <a:rPr lang="en-US" altLang="zh-CN" dirty="0" err="1">
                <a:latin typeface="Arial" charset="0"/>
              </a:rPr>
              <a:t>NaN</a:t>
            </a:r>
            <a:endParaRPr lang="en-US" altLang="zh-CN" dirty="0">
              <a:latin typeface="Arial" charset="0"/>
            </a:endParaRPr>
          </a:p>
          <a:p>
            <a:r>
              <a:rPr lang="en-US" altLang="zh-CN" dirty="0">
                <a:latin typeface="Arial" charset="0"/>
              </a:rPr>
              <a:t>3           3       23.68  3.31  Male     No  Sun  Dinner     2</a:t>
            </a:r>
          </a:p>
          <a:p>
            <a:r>
              <a:rPr lang="en-US" altLang="zh-CN" dirty="0">
                <a:latin typeface="Arial" charset="0"/>
              </a:rPr>
              <a:t>4           4       24.59  3.61   </a:t>
            </a:r>
            <a:r>
              <a:rPr lang="en-US" altLang="zh-CN" dirty="0" err="1">
                <a:latin typeface="Arial" charset="0"/>
              </a:rPr>
              <a:t>NaN</a:t>
            </a:r>
            <a:r>
              <a:rPr lang="en-US" altLang="zh-CN" dirty="0">
                <a:latin typeface="Arial" charset="0"/>
              </a:rPr>
              <a:t>     No  Sun  Dinner     4</a:t>
            </a:r>
            <a:endParaRPr lang="zh-CN" altLang="en-US" dirty="0">
              <a:latin typeface="Arial" charset="0"/>
            </a:endParaRPr>
          </a:p>
        </p:txBody>
      </p:sp>
    </p:spTree>
    <p:extLst>
      <p:ext uri="{BB962C8B-B14F-4D97-AF65-F5344CB8AC3E}">
        <p14:creationId xmlns="" xmlns:p14="http://schemas.microsoft.com/office/powerpoint/2010/main" val="983183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219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文件读写</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35376" y="1597818"/>
            <a:ext cx="1250471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在处理较大文件时，有两种方式：通过</a:t>
            </a:r>
            <a:r>
              <a:rPr lang="en-US" altLang="zh-CN" sz="2200" dirty="0" err="1" smtClean="0"/>
              <a:t>nrows</a:t>
            </a:r>
            <a:r>
              <a:rPr lang="zh-CN" altLang="en-US" sz="2200" dirty="0" smtClean="0"/>
              <a:t>指定读取的行；</a:t>
            </a:r>
            <a:endParaRPr lang="en-US" altLang="zh-CN" sz="2200" dirty="0" smtClean="0"/>
          </a:p>
          <a:p>
            <a:pPr>
              <a:buFont typeface="Arial" charset="0"/>
              <a:buNone/>
            </a:pPr>
            <a:r>
              <a:rPr lang="en-US" altLang="zh-CN" sz="2200" dirty="0"/>
              <a:t> </a:t>
            </a:r>
            <a:r>
              <a:rPr lang="en-US" altLang="zh-CN" sz="2200" dirty="0" smtClean="0"/>
              <a:t>    </a:t>
            </a:r>
            <a:r>
              <a:rPr lang="zh-CN" altLang="en-US" sz="2200" dirty="0" smtClean="0"/>
              <a:t>通过设置</a:t>
            </a:r>
            <a:r>
              <a:rPr lang="en-US" altLang="zh-CN" sz="2200" dirty="0" err="1" smtClean="0"/>
              <a:t>chunksize</a:t>
            </a:r>
            <a:r>
              <a:rPr lang="zh-CN" altLang="en-US" sz="2200" dirty="0" smtClean="0"/>
              <a:t>，逐块读取。</a:t>
            </a:r>
          </a:p>
        </p:txBody>
      </p:sp>
      <p:sp>
        <p:nvSpPr>
          <p:cNvPr id="12" name="Text Box 4"/>
          <p:cNvSpPr txBox="1">
            <a:spLocks noChangeArrowheads="1"/>
          </p:cNvSpPr>
          <p:nvPr/>
        </p:nvSpPr>
        <p:spPr bwMode="auto">
          <a:xfrm>
            <a:off x="838944" y="2565400"/>
            <a:ext cx="6553200" cy="2289175"/>
          </a:xfrm>
          <a:prstGeom prst="rect">
            <a:avLst/>
          </a:prstGeom>
          <a:noFill/>
          <a:ln w="9525">
            <a:noFill/>
            <a:miter lim="800000"/>
            <a:headEnd/>
            <a:tailEnd/>
          </a:ln>
        </p:spPr>
        <p:txBody>
          <a:bodyPr>
            <a:spAutoFit/>
          </a:bodyPr>
          <a:lstStyle/>
          <a:p>
            <a:r>
              <a:rPr lang="en-US" altLang="zh-CN"/>
              <a:t>In[66]:</a:t>
            </a:r>
            <a:r>
              <a:rPr lang="en-US" altLang="zh-CN" dirty="0" err="1"/>
              <a:t>chunker</a:t>
            </a:r>
            <a:r>
              <a:rPr lang="en-US" altLang="zh-CN" dirty="0"/>
              <a:t> = </a:t>
            </a:r>
            <a:r>
              <a:rPr lang="en-US" altLang="zh-CN" dirty="0" err="1"/>
              <a:t>pd.read_csv</a:t>
            </a:r>
            <a:r>
              <a:rPr lang="en-US" altLang="zh-CN" dirty="0"/>
              <a:t>('</a:t>
            </a:r>
            <a:r>
              <a:rPr lang="en-US" altLang="zh-CN" dirty="0" err="1"/>
              <a:t>iris.csv</a:t>
            </a:r>
            <a:r>
              <a:rPr lang="en-US" altLang="zh-CN" dirty="0"/>
              <a:t>', </a:t>
            </a:r>
            <a:r>
              <a:rPr lang="en-US" altLang="zh-CN" dirty="0" err="1"/>
              <a:t>chunksize</a:t>
            </a:r>
            <a:r>
              <a:rPr lang="en-US" altLang="zh-CN" dirty="0"/>
              <a:t>=50)</a:t>
            </a:r>
          </a:p>
          <a:p>
            <a:r>
              <a:rPr lang="en-US" altLang="zh-CN" dirty="0"/>
              <a:t>#</a:t>
            </a:r>
            <a:r>
              <a:rPr lang="zh-CN" altLang="en-US" dirty="0"/>
              <a:t>输出每一块的长度</a:t>
            </a:r>
          </a:p>
          <a:p>
            <a:r>
              <a:rPr lang="en-US" altLang="zh-CN" dirty="0"/>
              <a:t>for piece in </a:t>
            </a:r>
            <a:r>
              <a:rPr lang="en-US" altLang="zh-CN" dirty="0" err="1"/>
              <a:t>chunker</a:t>
            </a:r>
            <a:r>
              <a:rPr lang="en-US" altLang="zh-CN" dirty="0"/>
              <a:t>:</a:t>
            </a:r>
          </a:p>
          <a:p>
            <a:r>
              <a:rPr lang="en-US" altLang="zh-CN" dirty="0"/>
              <a:t>    print </a:t>
            </a:r>
            <a:r>
              <a:rPr lang="en-US" altLang="zh-CN" dirty="0" err="1"/>
              <a:t>len</a:t>
            </a:r>
            <a:r>
              <a:rPr lang="en-US" altLang="zh-CN" dirty="0"/>
              <a:t>(piece)</a:t>
            </a:r>
          </a:p>
          <a:p>
            <a:r>
              <a:rPr lang="en-US" altLang="zh-CN" dirty="0"/>
              <a:t>Out[66]:</a:t>
            </a:r>
          </a:p>
          <a:p>
            <a:r>
              <a:rPr lang="en-US" altLang="zh-CN" dirty="0"/>
              <a:t>50</a:t>
            </a:r>
          </a:p>
          <a:p>
            <a:r>
              <a:rPr lang="en-US" altLang="zh-CN" dirty="0"/>
              <a:t>50</a:t>
            </a:r>
          </a:p>
          <a:p>
            <a:r>
              <a:rPr lang="en-US" altLang="zh-CN" dirty="0"/>
              <a:t>50</a:t>
            </a:r>
            <a:endParaRPr lang="zh-CN" altLang="en-US" dirty="0"/>
          </a:p>
        </p:txBody>
      </p:sp>
      <p:sp>
        <p:nvSpPr>
          <p:cNvPr id="14" name="Text Box 5"/>
          <p:cNvSpPr txBox="1">
            <a:spLocks noChangeArrowheads="1"/>
          </p:cNvSpPr>
          <p:nvPr/>
        </p:nvSpPr>
        <p:spPr bwMode="auto">
          <a:xfrm>
            <a:off x="4698000" y="3669802"/>
            <a:ext cx="4967288" cy="2289175"/>
          </a:xfrm>
          <a:prstGeom prst="rect">
            <a:avLst/>
          </a:prstGeom>
          <a:noFill/>
          <a:ln w="9525">
            <a:noFill/>
            <a:miter lim="800000"/>
            <a:headEnd/>
            <a:tailEnd/>
          </a:ln>
        </p:spPr>
        <p:txBody>
          <a:bodyPr>
            <a:spAutoFit/>
          </a:bodyPr>
          <a:lstStyle/>
          <a:p>
            <a:r>
              <a:rPr lang="en-US" altLang="zh-CN"/>
              <a:t>In[79]:</a:t>
            </a:r>
            <a:r>
              <a:rPr lang="en-US" altLang="zh-CN" dirty="0" err="1"/>
              <a:t>pd.read_csv</a:t>
            </a:r>
            <a:r>
              <a:rPr lang="en-US" altLang="zh-CN" dirty="0"/>
              <a:t>('iris.csv',</a:t>
            </a:r>
            <a:r>
              <a:rPr lang="en-US" altLang="zh-CN" dirty="0" err="1"/>
              <a:t>nrows</a:t>
            </a:r>
            <a:r>
              <a:rPr lang="en-US" altLang="zh-CN" dirty="0"/>
              <a:t>=5)</a:t>
            </a:r>
          </a:p>
          <a:p>
            <a:r>
              <a:rPr lang="en-US" altLang="zh-CN" dirty="0"/>
              <a:t>Out[79]: </a:t>
            </a:r>
          </a:p>
          <a:p>
            <a:r>
              <a:rPr lang="en-US" altLang="zh-CN" dirty="0"/>
              <a:t>   </a:t>
            </a:r>
            <a:r>
              <a:rPr lang="en-US" altLang="zh-CN" dirty="0" err="1"/>
              <a:t>sepal_len</a:t>
            </a:r>
            <a:r>
              <a:rPr lang="en-US" altLang="zh-CN" dirty="0"/>
              <a:t>  </a:t>
            </a:r>
            <a:r>
              <a:rPr lang="en-US" altLang="zh-CN" dirty="0" err="1"/>
              <a:t>sepal_wh</a:t>
            </a:r>
            <a:r>
              <a:rPr lang="en-US" altLang="zh-CN" dirty="0"/>
              <a:t>  </a:t>
            </a:r>
            <a:r>
              <a:rPr lang="en-US" altLang="zh-CN" dirty="0" err="1"/>
              <a:t>petal_len</a:t>
            </a:r>
            <a:r>
              <a:rPr lang="en-US" altLang="zh-CN" dirty="0"/>
              <a:t>  </a:t>
            </a:r>
            <a:r>
              <a:rPr lang="en-US" altLang="zh-CN" dirty="0" err="1"/>
              <a:t>petal_wh</a:t>
            </a:r>
            <a:r>
              <a:rPr lang="en-US" altLang="zh-CN" dirty="0"/>
              <a:t>  target</a:t>
            </a:r>
          </a:p>
          <a:p>
            <a:r>
              <a:rPr lang="en-US" altLang="zh-CN" dirty="0"/>
              <a:t>0        5.1       3.5        1.4       0.2       0</a:t>
            </a:r>
          </a:p>
          <a:p>
            <a:r>
              <a:rPr lang="en-US" altLang="zh-CN" dirty="0"/>
              <a:t>1        4.9       3.0        1.4       0.2       0</a:t>
            </a:r>
          </a:p>
          <a:p>
            <a:r>
              <a:rPr lang="en-US" altLang="zh-CN" dirty="0"/>
              <a:t>2        4.7       3.2        1.3       0.2       0</a:t>
            </a:r>
          </a:p>
          <a:p>
            <a:r>
              <a:rPr lang="en-US" altLang="zh-CN" dirty="0"/>
              <a:t>3        4.6       3.1        1.5       0.2       0</a:t>
            </a:r>
          </a:p>
          <a:p>
            <a:r>
              <a:rPr lang="en-US" altLang="zh-CN" dirty="0"/>
              <a:t>4        5.0       3.6        1.4       0.2       0</a:t>
            </a:r>
            <a:endParaRPr lang="zh-CN" altLang="en-US" dirty="0"/>
          </a:p>
        </p:txBody>
      </p:sp>
    </p:spTree>
    <p:extLst>
      <p:ext uri="{BB962C8B-B14F-4D97-AF65-F5344CB8AC3E}">
        <p14:creationId xmlns="" xmlns:p14="http://schemas.microsoft.com/office/powerpoint/2010/main" val="3267302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通过赋值运算符</a:t>
            </a:r>
            <a:r>
              <a:rPr kumimoji="1" lang="zh-CN" altLang="en-US" sz="2400" dirty="0"/>
              <a:t> </a:t>
            </a:r>
            <a:r>
              <a:rPr kumimoji="1" lang="en-US" altLang="zh-CN" sz="2400" dirty="0" smtClean="0">
                <a:latin typeface="Monaco" charset="0"/>
                <a:ea typeface="Monaco" charset="0"/>
                <a:cs typeface="Monaco" charset="0"/>
              </a:rPr>
              <a:t>=</a:t>
            </a:r>
            <a:r>
              <a:rPr kumimoji="1" lang="zh-CN" altLang="en-US" sz="2400" dirty="0" smtClean="0"/>
              <a:t> 变量名和想要赋予变量的值连接起来，变量的赋值操作就完成了声明和定义的的过程，在其他语言中需要制定类型；</a:t>
            </a:r>
            <a:endParaRPr kumimoji="1" lang="en-US" altLang="zh-CN" sz="2400" dirty="0" smtClean="0"/>
          </a:p>
          <a:p>
            <a:pPr>
              <a:lnSpc>
                <a:spcPct val="150000"/>
              </a:lnSpc>
            </a:pPr>
            <a:r>
              <a:rPr lang="zh-CN" altLang="en-US" sz="2400" dirty="0"/>
              <a:t>同一变量可以反复赋值，而且可以是不同类型的</a:t>
            </a:r>
            <a:r>
              <a:rPr lang="zh-CN" altLang="en-US" sz="2400" dirty="0" smtClean="0"/>
              <a:t>变量，</a:t>
            </a:r>
            <a:r>
              <a:rPr lang="zh-CN" altLang="en-US" sz="2400" dirty="0"/>
              <a:t>这也是</a:t>
            </a:r>
            <a:r>
              <a:rPr lang="en-US" altLang="zh-CN" sz="2400" dirty="0"/>
              <a:t>Python</a:t>
            </a:r>
            <a:r>
              <a:rPr lang="zh-CN" altLang="en-US" sz="2400" dirty="0"/>
              <a:t>语言称之为动态语言的原因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变量赋值</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6836" y="4364398"/>
            <a:ext cx="7922023" cy="2088232"/>
          </a:xfrm>
          <a:prstGeom prst="rect">
            <a:avLst/>
          </a:prstGeom>
        </p:spPr>
      </p:pic>
      <p:sp>
        <p:nvSpPr>
          <p:cNvPr id="3" name="日期占位符 2"/>
          <p:cNvSpPr>
            <a:spLocks noGrp="1"/>
          </p:cNvSpPr>
          <p:nvPr>
            <p:ph type="dt" sz="half" idx="10"/>
          </p:nvPr>
        </p:nvSpPr>
        <p:spPr/>
        <p:txBody>
          <a:bodyPr/>
          <a:lstStyle/>
          <a:p>
            <a:fld id="{1697951C-07E4-457E-97BA-88E556AEE468}"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22</a:t>
            </a:fld>
            <a:endParaRPr lang="zh-CN" altLang="en-US"/>
          </a:p>
        </p:txBody>
      </p:sp>
    </p:spTree>
    <p:extLst>
      <p:ext uri="{BB962C8B-B14F-4D97-AF65-F5344CB8AC3E}">
        <p14:creationId xmlns="" xmlns:p14="http://schemas.microsoft.com/office/powerpoint/2010/main" val="26132550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数据文件操作</a:t>
            </a:r>
            <a:r>
              <a:rPr lang="en-US" altLang="zh-CN" sz="2800" dirty="0">
                <a:solidFill>
                  <a:schemeClr val="bg1"/>
                </a:solidFill>
                <a:latin typeface="Microsoft YaHei Light" charset="-122"/>
                <a:ea typeface="Microsoft YaHei Light" charset="-122"/>
                <a:cs typeface="Microsoft YaHei Light" charset="-122"/>
              </a:rPr>
              <a:t>——</a:t>
            </a:r>
            <a:r>
              <a:rPr lang="zh-CN" altLang="en-US" sz="2800" dirty="0">
                <a:solidFill>
                  <a:schemeClr val="bg1"/>
                </a:solidFill>
                <a:latin typeface="Microsoft YaHei Light" charset="-122"/>
                <a:ea typeface="Microsoft YaHei Light" charset="-122"/>
                <a:cs typeface="Microsoft YaHei Light" charset="-122"/>
              </a:rPr>
              <a:t>写出数据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692150" y="1469367"/>
            <a:ext cx="8356178" cy="1383569"/>
          </a:xfrm>
        </p:spPr>
        <p:txBody>
          <a:bodyPr>
            <a:normAutofit/>
          </a:bodyPr>
          <a:lstStyle/>
          <a:p>
            <a:pPr eaLnBrk="1" hangingPunct="1">
              <a:lnSpc>
                <a:spcPct val="150000"/>
              </a:lnSpc>
              <a:buFont typeface="Arial" charset="0"/>
              <a:buNone/>
            </a:pPr>
            <a:r>
              <a:rPr lang="zh-CN" altLang="en-US" sz="2200" dirty="0" smtClean="0"/>
              <a:t>使用</a:t>
            </a:r>
            <a:r>
              <a:rPr lang="en-US" altLang="zh-CN" sz="2200" dirty="0" err="1" smtClean="0"/>
              <a:t>to_csv</a:t>
            </a:r>
            <a:r>
              <a:rPr lang="zh-CN" altLang="en-US" sz="2200" dirty="0" smtClean="0"/>
              <a:t>写出数据到文件，默认会写出行和列的标签，</a:t>
            </a:r>
            <a:endParaRPr lang="en-US" altLang="zh-CN" sz="2200" dirty="0"/>
          </a:p>
          <a:p>
            <a:pPr eaLnBrk="1" hangingPunct="1">
              <a:lnSpc>
                <a:spcPct val="150000"/>
              </a:lnSpc>
              <a:buFont typeface="Arial" charset="0"/>
              <a:buNone/>
            </a:pPr>
            <a:r>
              <a:rPr lang="zh-CN" altLang="en-US" sz="2200" dirty="0" smtClean="0"/>
              <a:t>可以设置</a:t>
            </a:r>
            <a:r>
              <a:rPr lang="en-US" altLang="zh-CN" sz="2200" dirty="0" smtClean="0"/>
              <a:t> index</a:t>
            </a:r>
            <a:r>
              <a:rPr lang="zh-CN" altLang="en-US" sz="2200" dirty="0" smtClean="0"/>
              <a:t>和</a:t>
            </a:r>
            <a:r>
              <a:rPr lang="en-US" altLang="zh-CN" sz="2200" dirty="0" smtClean="0"/>
              <a:t>header</a:t>
            </a:r>
            <a:r>
              <a:rPr lang="zh-CN" altLang="en-US" sz="2200" dirty="0" smtClean="0"/>
              <a:t>选项进行选择。</a:t>
            </a:r>
            <a:endParaRPr lang="en-US" altLang="zh-CN" sz="2200" dirty="0" smtClean="0"/>
          </a:p>
        </p:txBody>
      </p:sp>
      <p:sp>
        <p:nvSpPr>
          <p:cNvPr id="12" name="文本框 2"/>
          <p:cNvSpPr txBox="1">
            <a:spLocks noChangeArrowheads="1"/>
          </p:cNvSpPr>
          <p:nvPr/>
        </p:nvSpPr>
        <p:spPr bwMode="auto">
          <a:xfrm>
            <a:off x="767408" y="2822798"/>
            <a:ext cx="8686800" cy="2838450"/>
          </a:xfrm>
          <a:prstGeom prst="rect">
            <a:avLst/>
          </a:prstGeom>
          <a:noFill/>
          <a:ln w="9525">
            <a:noFill/>
            <a:miter lim="800000"/>
            <a:headEnd/>
            <a:tailEnd/>
          </a:ln>
        </p:spPr>
        <p:txBody>
          <a:bodyPr>
            <a:spAutoFit/>
          </a:bodyPr>
          <a:lstStyle/>
          <a:p>
            <a:r>
              <a:rPr lang="en-US" altLang="zh-CN" dirty="0"/>
              <a:t>In[10]:</a:t>
            </a:r>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err="1"/>
              <a:t>df.to_csv</a:t>
            </a:r>
            <a:r>
              <a:rPr lang="en-US" altLang="zh-CN" dirty="0"/>
              <a:t>('</a:t>
            </a:r>
            <a:r>
              <a:rPr lang="en-US" altLang="zh-CN" dirty="0" err="1"/>
              <a:t>out.csv</a:t>
            </a:r>
            <a:r>
              <a:rPr lang="en-US" altLang="zh-CN" dirty="0"/>
              <a:t>')</a:t>
            </a:r>
          </a:p>
          <a:p>
            <a:r>
              <a:rPr lang="en-US" altLang="zh-CN" dirty="0"/>
              <a:t>!type </a:t>
            </a:r>
            <a:r>
              <a:rPr lang="en-US" altLang="zh-CN" dirty="0" err="1"/>
              <a:t>out.csv</a:t>
            </a:r>
            <a:endParaRPr lang="en-US" altLang="zh-CN" dirty="0"/>
          </a:p>
          <a:p>
            <a:endParaRPr lang="en-US" altLang="zh-CN" dirty="0"/>
          </a:p>
          <a:p>
            <a:r>
              <a:rPr lang="en-US" altLang="zh-CN" dirty="0"/>
              <a:t>Out[10]:,</a:t>
            </a:r>
            <a:r>
              <a:rPr lang="en-US" altLang="zh-CN" dirty="0" err="1"/>
              <a:t>a,b,c,d</a:t>
            </a:r>
            <a:endParaRPr lang="en-US" altLang="zh-CN" dirty="0"/>
          </a:p>
          <a:p>
            <a:r>
              <a:rPr lang="en-US" altLang="zh-CN" dirty="0" err="1"/>
              <a:t>Sepal_len,sepal_wh,petal_len,petal</a:t>
            </a:r>
            <a:r>
              <a:rPr lang="en-US" altLang="zh-CN" dirty="0"/>
              <a:t> </a:t>
            </a:r>
            <a:r>
              <a:rPr lang="en-US" altLang="zh-CN" dirty="0" err="1"/>
              <a:t>wh,target</a:t>
            </a:r>
            <a:endParaRPr lang="en-US" altLang="zh-CN" dirty="0"/>
          </a:p>
          <a:p>
            <a:r>
              <a:rPr lang="en-US" altLang="zh-CN" dirty="0"/>
              <a:t>5.1,3.5,1.4,0.2,0</a:t>
            </a:r>
          </a:p>
          <a:p>
            <a:r>
              <a:rPr lang="en-US" altLang="zh-CN" dirty="0"/>
              <a:t>4.9,3.0,1.4,0.2,0</a:t>
            </a:r>
          </a:p>
          <a:p>
            <a:r>
              <a:rPr lang="en-US" altLang="zh-CN" dirty="0"/>
              <a:t>4.7,3.2,1.3,0.2,0</a:t>
            </a:r>
          </a:p>
          <a:p>
            <a:r>
              <a:rPr lang="en-US" altLang="zh-CN" dirty="0"/>
              <a:t>4.6,3.1,1.5,0.2,0</a:t>
            </a:r>
            <a:endParaRPr lang="zh-CN" altLang="en-US" dirty="0"/>
          </a:p>
        </p:txBody>
      </p:sp>
      <p:sp>
        <p:nvSpPr>
          <p:cNvPr id="14" name="文本框 3"/>
          <p:cNvSpPr txBox="1">
            <a:spLocks noChangeArrowheads="1"/>
          </p:cNvSpPr>
          <p:nvPr/>
        </p:nvSpPr>
        <p:spPr bwMode="auto">
          <a:xfrm>
            <a:off x="4368014" y="4857366"/>
            <a:ext cx="7056438" cy="1739900"/>
          </a:xfrm>
          <a:prstGeom prst="rect">
            <a:avLst/>
          </a:prstGeom>
          <a:noFill/>
          <a:ln w="9525">
            <a:noFill/>
            <a:miter lim="800000"/>
            <a:headEnd/>
            <a:tailEnd/>
          </a:ln>
        </p:spPr>
        <p:txBody>
          <a:bodyPr>
            <a:spAutoFit/>
          </a:bodyPr>
          <a:lstStyle/>
          <a:p>
            <a:r>
              <a:rPr lang="en-US" altLang="zh-CN" dirty="0"/>
              <a:t>In[11]:</a:t>
            </a:r>
            <a:r>
              <a:rPr lang="en-US" altLang="zh-CN" dirty="0" err="1"/>
              <a:t>df.to_csv</a:t>
            </a:r>
            <a:r>
              <a:rPr lang="en-US" altLang="zh-CN" dirty="0"/>
              <a:t>('</a:t>
            </a:r>
            <a:r>
              <a:rPr lang="en-US" altLang="zh-CN" dirty="0" err="1"/>
              <a:t>out.csv',index</a:t>
            </a:r>
            <a:r>
              <a:rPr lang="en-US" altLang="zh-CN" dirty="0"/>
              <a:t>=</a:t>
            </a:r>
            <a:r>
              <a:rPr lang="en-US" altLang="zh-CN" dirty="0" err="1"/>
              <a:t>False,header</a:t>
            </a:r>
            <a:r>
              <a:rPr lang="en-US" altLang="zh-CN" dirty="0"/>
              <a:t>=False)</a:t>
            </a:r>
          </a:p>
          <a:p>
            <a:r>
              <a:rPr lang="en-US" altLang="zh-CN" dirty="0"/>
              <a:t>!type </a:t>
            </a:r>
            <a:r>
              <a:rPr lang="en-US" altLang="zh-CN" dirty="0" err="1"/>
              <a:t>out.csv</a:t>
            </a:r>
            <a:endParaRPr lang="en-US" altLang="zh-CN" dirty="0"/>
          </a:p>
          <a:p>
            <a:r>
              <a:rPr lang="en-US" altLang="zh-CN" dirty="0"/>
              <a:t>5.1,3.5,1.4,0.2,0</a:t>
            </a:r>
          </a:p>
          <a:p>
            <a:r>
              <a:rPr lang="en-US" altLang="zh-CN" dirty="0"/>
              <a:t>4.9,3.0,1.4,0.2,0</a:t>
            </a:r>
          </a:p>
          <a:p>
            <a:r>
              <a:rPr lang="en-US" altLang="zh-CN" dirty="0"/>
              <a:t>4.7,3.2,1.3,0.2,0</a:t>
            </a:r>
          </a:p>
          <a:p>
            <a:r>
              <a:rPr lang="en-US" altLang="zh-CN" dirty="0"/>
              <a:t>4.6,3.1,1.5,0.2,0</a:t>
            </a:r>
          </a:p>
        </p:txBody>
      </p:sp>
    </p:spTree>
    <p:extLst>
      <p:ext uri="{BB962C8B-B14F-4D97-AF65-F5344CB8AC3E}">
        <p14:creationId xmlns="" xmlns:p14="http://schemas.microsoft.com/office/powerpoint/2010/main" val="140487677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文件读写小结</a:t>
            </a:r>
            <a:endParaRPr lang="en-US" sz="2800" dirty="0">
              <a:solidFill>
                <a:srgbClr val="FFFFFF"/>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9768" y="2492896"/>
            <a:ext cx="6007100" cy="3162300"/>
          </a:xfrm>
          <a:prstGeom prst="rect">
            <a:avLst/>
          </a:prstGeom>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26868" y="2492896"/>
            <a:ext cx="5207000" cy="1828800"/>
          </a:xfrm>
          <a:prstGeom prst="rect">
            <a:avLst/>
          </a:prstGeom>
        </p:spPr>
      </p:pic>
    </p:spTree>
    <p:extLst>
      <p:ext uri="{BB962C8B-B14F-4D97-AF65-F5344CB8AC3E}">
        <p14:creationId xmlns="" xmlns:p14="http://schemas.microsoft.com/office/powerpoint/2010/main" val="366208575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文件读写小结</a:t>
            </a:r>
            <a:endParaRPr lang="en-US" sz="2800" dirty="0">
              <a:solidFill>
                <a:srgbClr val="FFFFFF"/>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65498" y="1759621"/>
            <a:ext cx="6667500" cy="1562100"/>
          </a:xfrm>
          <a:prstGeom prst="rect">
            <a:avLst/>
          </a:prstGeom>
        </p:spPr>
      </p:pic>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65498" y="3700312"/>
            <a:ext cx="6121400" cy="2768600"/>
          </a:xfrm>
          <a:prstGeom prst="rect">
            <a:avLst/>
          </a:prstGeom>
        </p:spPr>
      </p:pic>
    </p:spTree>
    <p:extLst>
      <p:ext uri="{BB962C8B-B14F-4D97-AF65-F5344CB8AC3E}">
        <p14:creationId xmlns="" xmlns:p14="http://schemas.microsoft.com/office/powerpoint/2010/main" val="140755071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223</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93248468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158750" y="1484784"/>
            <a:ext cx="924961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为了便于分析，连续数据常常被离散化或拆分为“</a:t>
            </a:r>
            <a:r>
              <a:rPr lang="en-US" altLang="zh-CN" sz="2200" dirty="0" smtClean="0"/>
              <a:t>bin”</a:t>
            </a:r>
            <a:r>
              <a:rPr lang="zh-CN" altLang="en-US" sz="2200" dirty="0" smtClean="0"/>
              <a:t>。要实现该功能，需要使用</a:t>
            </a:r>
            <a:r>
              <a:rPr lang="en-US" altLang="zh-CN" sz="2200" dirty="0" smtClean="0"/>
              <a:t>pandas</a:t>
            </a:r>
            <a:r>
              <a:rPr lang="zh-CN" altLang="en-US" sz="2200" dirty="0" smtClean="0"/>
              <a:t>的</a:t>
            </a:r>
            <a:r>
              <a:rPr lang="en-US" altLang="zh-CN" sz="2200" dirty="0" smtClean="0"/>
              <a:t>cut</a:t>
            </a:r>
            <a:r>
              <a:rPr lang="zh-CN" altLang="en-US" sz="2200" dirty="0" smtClean="0"/>
              <a:t>函数。</a:t>
            </a:r>
            <a:r>
              <a:rPr lang="en-US" altLang="zh-CN" sz="2200" dirty="0" smtClean="0"/>
              <a:t>pandas</a:t>
            </a:r>
            <a:r>
              <a:rPr lang="zh-CN" altLang="en-US" sz="2200" dirty="0" smtClean="0"/>
              <a:t>返回的是一个特殊的</a:t>
            </a:r>
            <a:r>
              <a:rPr lang="en-US" altLang="zh-CN" sz="2200" dirty="0" smtClean="0"/>
              <a:t>Categorical</a:t>
            </a:r>
            <a:r>
              <a:rPr lang="zh-CN" altLang="en-US" sz="2200" dirty="0" smtClean="0"/>
              <a:t>对象，可以将其看做一组表示“</a:t>
            </a:r>
            <a:r>
              <a:rPr lang="en-US" altLang="zh-CN" sz="2200" dirty="0" smtClean="0"/>
              <a:t>bin”</a:t>
            </a:r>
            <a:r>
              <a:rPr lang="zh-CN" altLang="en-US" sz="2200" dirty="0" smtClean="0"/>
              <a:t>名称的字符串。实际上，它含有一个表示不同分类名称的</a:t>
            </a:r>
            <a:r>
              <a:rPr lang="en-US" altLang="zh-CN" sz="2200" dirty="0" smtClean="0"/>
              <a:t>levels</a:t>
            </a:r>
            <a:r>
              <a:rPr lang="zh-CN" altLang="en-US" sz="2200" dirty="0" smtClean="0"/>
              <a:t>数组以及一个为要划分特征数据进行标号的</a:t>
            </a:r>
            <a:r>
              <a:rPr lang="en-US" altLang="zh-CN" sz="2200" dirty="0" smtClean="0"/>
              <a:t>labels</a:t>
            </a:r>
            <a:r>
              <a:rPr lang="zh-CN" altLang="en-US" sz="2200" dirty="0" smtClean="0"/>
              <a:t>属性：</a:t>
            </a:r>
          </a:p>
          <a:p>
            <a:pPr>
              <a:buFont typeface="Arial" charset="0"/>
              <a:buNone/>
            </a:pPr>
            <a:endParaRPr lang="zh-CN" altLang="en-US" sz="2200" dirty="0" smtClean="0"/>
          </a:p>
          <a:p>
            <a:pPr>
              <a:buFont typeface="Arial" charset="0"/>
              <a:buNone/>
            </a:pPr>
            <a:endParaRPr lang="zh-CN" altLang="en-US" sz="2200" dirty="0" smtClean="0"/>
          </a:p>
        </p:txBody>
      </p:sp>
      <p:sp>
        <p:nvSpPr>
          <p:cNvPr id="12" name="文本框 2"/>
          <p:cNvSpPr txBox="1">
            <a:spLocks noChangeArrowheads="1"/>
          </p:cNvSpPr>
          <p:nvPr/>
        </p:nvSpPr>
        <p:spPr bwMode="auto">
          <a:xfrm>
            <a:off x="407368" y="3209627"/>
            <a:ext cx="5903913" cy="3387725"/>
          </a:xfrm>
          <a:prstGeom prst="rect">
            <a:avLst/>
          </a:prstGeom>
          <a:noFill/>
          <a:ln w="9525">
            <a:noFill/>
            <a:miter lim="800000"/>
            <a:headEnd/>
            <a:tailEnd/>
          </a:ln>
        </p:spPr>
        <p:txBody>
          <a:bodyPr>
            <a:spAutoFit/>
          </a:bodyPr>
          <a:lstStyle/>
          <a:p>
            <a:r>
              <a:rPr lang="en-US" altLang="zh-CN" dirty="0" err="1"/>
              <a:t>sl</a:t>
            </a:r>
            <a:r>
              <a:rPr lang="en-US" altLang="zh-CN" dirty="0"/>
              <a:t> = </a:t>
            </a:r>
            <a:r>
              <a:rPr lang="en-US" altLang="zh-CN" dirty="0" err="1"/>
              <a:t>df</a:t>
            </a:r>
            <a:r>
              <a:rPr lang="en-US" altLang="zh-CN" dirty="0"/>
              <a:t>[</a:t>
            </a:r>
            <a:r>
              <a:rPr lang="en-US" altLang="zh-CN" dirty="0" err="1"/>
              <a:t>u'sepal_len</a:t>
            </a:r>
            <a:r>
              <a:rPr lang="en-US" altLang="zh-CN" dirty="0"/>
              <a:t>']</a:t>
            </a:r>
          </a:p>
          <a:p>
            <a:r>
              <a:rPr lang="en-US" altLang="zh-CN" dirty="0"/>
              <a:t>bins = [4,5,6,7,8]</a:t>
            </a:r>
          </a:p>
          <a:p>
            <a:r>
              <a:rPr lang="en-US" altLang="zh-CN" dirty="0"/>
              <a:t>cats = </a:t>
            </a:r>
            <a:r>
              <a:rPr lang="en-US" altLang="zh-CN" dirty="0" err="1"/>
              <a:t>pd.cut</a:t>
            </a:r>
            <a:r>
              <a:rPr lang="en-US" altLang="zh-CN" dirty="0"/>
              <a:t>(</a:t>
            </a:r>
            <a:r>
              <a:rPr lang="en-US" altLang="zh-CN" dirty="0" err="1"/>
              <a:t>sl</a:t>
            </a:r>
            <a:r>
              <a:rPr lang="en-US" altLang="zh-CN" dirty="0"/>
              <a:t>, bins)</a:t>
            </a:r>
          </a:p>
          <a:p>
            <a:r>
              <a:rPr lang="en-US" altLang="zh-CN"/>
              <a:t>cats[:5]</a:t>
            </a:r>
          </a:p>
          <a:p>
            <a:r>
              <a:rPr lang="en-US" altLang="zh-CN" dirty="0"/>
              <a:t>Out[19]: </a:t>
            </a:r>
          </a:p>
          <a:p>
            <a:r>
              <a:rPr lang="en-US" altLang="zh-CN" dirty="0"/>
              <a:t>0    (5, 6]</a:t>
            </a:r>
          </a:p>
          <a:p>
            <a:r>
              <a:rPr lang="en-US" altLang="zh-CN" dirty="0"/>
              <a:t>1    (4, 5]</a:t>
            </a:r>
          </a:p>
          <a:p>
            <a:r>
              <a:rPr lang="en-US" altLang="zh-CN" dirty="0"/>
              <a:t>2    (4, 5]</a:t>
            </a:r>
          </a:p>
          <a:p>
            <a:r>
              <a:rPr lang="en-US" altLang="zh-CN" dirty="0"/>
              <a:t>3    (4, 5]</a:t>
            </a:r>
          </a:p>
          <a:p>
            <a:r>
              <a:rPr lang="en-US" altLang="zh-CN" dirty="0"/>
              <a:t>4    (4, 5]</a:t>
            </a:r>
          </a:p>
          <a:p>
            <a:r>
              <a:rPr lang="en-US" altLang="zh-CN" dirty="0"/>
              <a:t>Name: sepal length (cm), </a:t>
            </a:r>
            <a:r>
              <a:rPr lang="en-US" altLang="zh-CN" dirty="0" err="1"/>
              <a:t>dtype</a:t>
            </a:r>
            <a:r>
              <a:rPr lang="en-US" altLang="zh-CN" dirty="0"/>
              <a:t>: category</a:t>
            </a:r>
          </a:p>
          <a:p>
            <a:r>
              <a:rPr lang="en-US" altLang="zh-CN" dirty="0"/>
              <a:t>Categories (4, object): [(4, 5] &lt; (5, 6] &lt; (6, 7] &lt; (7, 8]]</a:t>
            </a:r>
            <a:endParaRPr lang="zh-CN" altLang="en-US" dirty="0"/>
          </a:p>
        </p:txBody>
      </p:sp>
    </p:spTree>
    <p:extLst>
      <p:ext uri="{BB962C8B-B14F-4D97-AF65-F5344CB8AC3E}">
        <p14:creationId xmlns="" xmlns:p14="http://schemas.microsoft.com/office/powerpoint/2010/main" val="204023730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67990" y="1639341"/>
            <a:ext cx="894037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与</a:t>
            </a:r>
            <a:r>
              <a:rPr lang="zh-CN" altLang="en-US" sz="2200" dirty="0" smtClean="0"/>
              <a:t>“区间”的数学符号一样，圆括号表示开区间，二方括号表示闭区间，可以通过</a:t>
            </a:r>
            <a:r>
              <a:rPr lang="en-US" altLang="zh-CN" sz="2200" dirty="0" smtClean="0"/>
              <a:t>right</a:t>
            </a:r>
            <a:r>
              <a:rPr lang="zh-CN" altLang="en-US" sz="2200" dirty="0" smtClean="0"/>
              <a:t>参数修改区间。</a:t>
            </a:r>
          </a:p>
        </p:txBody>
      </p:sp>
      <p:sp>
        <p:nvSpPr>
          <p:cNvPr id="12" name="Text Box 4"/>
          <p:cNvSpPr txBox="1">
            <a:spLocks noChangeArrowheads="1"/>
          </p:cNvSpPr>
          <p:nvPr/>
        </p:nvSpPr>
        <p:spPr bwMode="auto">
          <a:xfrm>
            <a:off x="767408" y="2579985"/>
            <a:ext cx="5473700" cy="2289175"/>
          </a:xfrm>
          <a:prstGeom prst="rect">
            <a:avLst/>
          </a:prstGeom>
          <a:noFill/>
          <a:ln w="9525">
            <a:noFill/>
            <a:miter lim="800000"/>
            <a:headEnd/>
            <a:tailEnd/>
          </a:ln>
        </p:spPr>
        <p:txBody>
          <a:bodyPr>
            <a:spAutoFit/>
          </a:bodyPr>
          <a:lstStyle/>
          <a:p>
            <a:r>
              <a:rPr lang="en-US" altLang="zh-CN" dirty="0" err="1"/>
              <a:t>pd.cut</a:t>
            </a:r>
            <a:r>
              <a:rPr lang="en-US" altLang="zh-CN" dirty="0"/>
              <a:t>(</a:t>
            </a:r>
            <a:r>
              <a:rPr lang="en-US" altLang="zh-CN" dirty="0" err="1"/>
              <a:t>sl,bins,right</a:t>
            </a:r>
            <a:r>
              <a:rPr lang="en-US" altLang="zh-CN" dirty="0"/>
              <a:t>=False)</a:t>
            </a:r>
          </a:p>
          <a:p>
            <a:r>
              <a:rPr lang="en-US" altLang="zh-CN" dirty="0"/>
              <a:t>Out[53]: </a:t>
            </a:r>
          </a:p>
          <a:p>
            <a:r>
              <a:rPr lang="en-US" altLang="zh-CN" dirty="0"/>
              <a:t>0      [5, 6)</a:t>
            </a:r>
          </a:p>
          <a:p>
            <a:r>
              <a:rPr lang="en-US" altLang="zh-CN" dirty="0"/>
              <a:t>1      [4, 5)</a:t>
            </a:r>
          </a:p>
          <a:p>
            <a:r>
              <a:rPr lang="en-US" altLang="zh-CN" dirty="0"/>
              <a:t>2      [4, 5)</a:t>
            </a:r>
          </a:p>
          <a:p>
            <a:r>
              <a:rPr lang="en-US" altLang="zh-CN" dirty="0"/>
              <a:t>3      [4, 5)</a:t>
            </a:r>
          </a:p>
          <a:p>
            <a:r>
              <a:rPr lang="en-US" altLang="zh-CN" dirty="0"/>
              <a:t>4      [5, 6)</a:t>
            </a:r>
          </a:p>
          <a:p>
            <a:r>
              <a:rPr lang="en-US" altLang="zh-CN" dirty="0"/>
              <a:t>5      [5, 6)</a:t>
            </a:r>
            <a:endParaRPr lang="zh-CN" altLang="en-US" dirty="0"/>
          </a:p>
        </p:txBody>
      </p:sp>
    </p:spTree>
    <p:extLst>
      <p:ext uri="{BB962C8B-B14F-4D97-AF65-F5344CB8AC3E}">
        <p14:creationId xmlns="" xmlns:p14="http://schemas.microsoft.com/office/powerpoint/2010/main" val="8538902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变量离散化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97818"/>
            <a:ext cx="914501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a:t>
            </a:r>
            <a:r>
              <a:rPr lang="en-US" altLang="zh-CN" sz="2200" dirty="0" err="1" smtClean="0"/>
              <a:t>qcut</a:t>
            </a:r>
            <a:r>
              <a:rPr lang="zh-CN" altLang="en-US" sz="2200" dirty="0" smtClean="0"/>
              <a:t>是一个非常类似于</a:t>
            </a:r>
            <a:r>
              <a:rPr lang="en-US" altLang="zh-CN" sz="2200" dirty="0" smtClean="0"/>
              <a:t>cut</a:t>
            </a:r>
            <a:r>
              <a:rPr lang="zh-CN" altLang="en-US" sz="2200" dirty="0" smtClean="0"/>
              <a:t>的函数，它可以根据样本分位数对数据进</a:t>
            </a:r>
            <a:r>
              <a:rPr lang="en-US" altLang="zh-CN" sz="2200" dirty="0" smtClean="0"/>
              <a:t>bin</a:t>
            </a:r>
            <a:r>
              <a:rPr lang="zh-CN" altLang="en-US" sz="2200" dirty="0" smtClean="0"/>
              <a:t>划分。相比</a:t>
            </a:r>
            <a:r>
              <a:rPr lang="en-US" altLang="zh-CN" sz="2200" dirty="0" smtClean="0"/>
              <a:t>cut</a:t>
            </a:r>
            <a:r>
              <a:rPr lang="zh-CN" altLang="en-US" sz="2200" dirty="0" smtClean="0"/>
              <a:t>，</a:t>
            </a:r>
            <a:r>
              <a:rPr lang="en-US" altLang="zh-CN" sz="2200" dirty="0" err="1" smtClean="0"/>
              <a:t>qcut</a:t>
            </a:r>
            <a:r>
              <a:rPr lang="zh-CN" altLang="en-US" sz="2200" dirty="0" smtClean="0"/>
              <a:t>使用样本分位数，可以得到大小基本相等的</a:t>
            </a:r>
            <a:r>
              <a:rPr lang="en-US" altLang="zh-CN" sz="2200" dirty="0" smtClean="0"/>
              <a:t>bin</a:t>
            </a:r>
            <a:r>
              <a:rPr lang="zh-CN" altLang="en-US" sz="2200" dirty="0" smtClean="0"/>
              <a:t>。</a:t>
            </a:r>
          </a:p>
          <a:p>
            <a:pPr>
              <a:buFont typeface="Arial" charset="0"/>
              <a:buNone/>
            </a:pPr>
            <a:endParaRPr lang="zh-CN" altLang="en-US" sz="2200" dirty="0" smtClean="0"/>
          </a:p>
        </p:txBody>
      </p:sp>
      <p:sp>
        <p:nvSpPr>
          <p:cNvPr id="12" name="文本框 2"/>
          <p:cNvSpPr txBox="1">
            <a:spLocks noChangeArrowheads="1"/>
          </p:cNvSpPr>
          <p:nvPr/>
        </p:nvSpPr>
        <p:spPr bwMode="auto">
          <a:xfrm>
            <a:off x="780118" y="2780928"/>
            <a:ext cx="6401525" cy="2862322"/>
          </a:xfrm>
          <a:prstGeom prst="rect">
            <a:avLst/>
          </a:prstGeom>
          <a:noFill/>
          <a:ln w="9525">
            <a:noFill/>
            <a:miter lim="800000"/>
            <a:headEnd/>
            <a:tailEnd/>
          </a:ln>
        </p:spPr>
        <p:txBody>
          <a:bodyPr wrap="square">
            <a:spAutoFit/>
          </a:bodyPr>
          <a:lstStyle/>
          <a:p>
            <a:r>
              <a:rPr lang="en-US" altLang="zh-CN" dirty="0"/>
              <a:t>cats = </a:t>
            </a:r>
            <a:r>
              <a:rPr lang="en-US" altLang="zh-CN" dirty="0" err="1"/>
              <a:t>pd.qcut</a:t>
            </a:r>
            <a:r>
              <a:rPr lang="en-US" altLang="zh-CN" dirty="0"/>
              <a:t>(sl,4)</a:t>
            </a:r>
          </a:p>
          <a:p>
            <a:r>
              <a:rPr lang="en-US" altLang="zh-CN" dirty="0" err="1"/>
              <a:t>cats.head</a:t>
            </a:r>
            <a:r>
              <a:rPr lang="en-US" altLang="zh-CN" dirty="0"/>
              <a:t>() </a:t>
            </a:r>
          </a:p>
          <a:p>
            <a:r>
              <a:rPr lang="en-US" altLang="zh-CN" dirty="0"/>
              <a:t>Out[55]: </a:t>
            </a:r>
          </a:p>
          <a:p>
            <a:r>
              <a:rPr lang="en-US" altLang="zh-CN" dirty="0"/>
              <a:t>0    [4.3, 5.1]</a:t>
            </a:r>
          </a:p>
          <a:p>
            <a:r>
              <a:rPr lang="en-US" altLang="zh-CN" dirty="0"/>
              <a:t>1    [4.3, 5.1]</a:t>
            </a:r>
          </a:p>
          <a:p>
            <a:r>
              <a:rPr lang="en-US" altLang="zh-CN" dirty="0"/>
              <a:t>2    [4.3, 5.1]</a:t>
            </a:r>
          </a:p>
          <a:p>
            <a:r>
              <a:rPr lang="en-US" altLang="zh-CN" dirty="0"/>
              <a:t>3    [4.3, 5.1]</a:t>
            </a:r>
          </a:p>
          <a:p>
            <a:r>
              <a:rPr lang="en-US" altLang="zh-CN" dirty="0"/>
              <a:t>4    [4.3, 5.1]</a:t>
            </a:r>
          </a:p>
          <a:p>
            <a:r>
              <a:rPr lang="en-US" altLang="zh-CN" dirty="0"/>
              <a:t>Name: sepal length (cm), </a:t>
            </a:r>
            <a:r>
              <a:rPr lang="en-US" altLang="zh-CN" dirty="0" err="1"/>
              <a:t>dtype</a:t>
            </a:r>
            <a:r>
              <a:rPr lang="en-US" altLang="zh-CN" dirty="0"/>
              <a:t>: category</a:t>
            </a:r>
          </a:p>
          <a:p>
            <a:r>
              <a:rPr lang="en-US" altLang="zh-CN" dirty="0"/>
              <a:t>Categories (4, object): [[4.3, 5.1] &lt; (5.1, 5.8] &lt; (5.8, 6.4] &lt; (6.4, 7.9]]</a:t>
            </a:r>
            <a:endParaRPr lang="zh-CN" altLang="en-US" dirty="0"/>
          </a:p>
        </p:txBody>
      </p:sp>
      <p:sp>
        <p:nvSpPr>
          <p:cNvPr id="14" name="Text Box 5"/>
          <p:cNvSpPr txBox="1">
            <a:spLocks noChangeArrowheads="1"/>
          </p:cNvSpPr>
          <p:nvPr/>
        </p:nvSpPr>
        <p:spPr bwMode="auto">
          <a:xfrm>
            <a:off x="6843042" y="2834107"/>
            <a:ext cx="4032250" cy="2014538"/>
          </a:xfrm>
          <a:prstGeom prst="rect">
            <a:avLst/>
          </a:prstGeom>
          <a:noFill/>
          <a:ln w="9525">
            <a:noFill/>
            <a:miter lim="800000"/>
            <a:headEnd/>
            <a:tailEnd/>
          </a:ln>
        </p:spPr>
        <p:txBody>
          <a:bodyPr>
            <a:spAutoFit/>
          </a:bodyPr>
          <a:lstStyle/>
          <a:p>
            <a:r>
              <a:rPr lang="en-US" altLang="zh-CN" dirty="0" err="1"/>
              <a:t>pd.value_counts</a:t>
            </a:r>
            <a:r>
              <a:rPr lang="en-US" altLang="zh-CN" dirty="0"/>
              <a:t>(cats)</a:t>
            </a:r>
          </a:p>
          <a:p>
            <a:r>
              <a:rPr lang="en-US" altLang="zh-CN" dirty="0"/>
              <a:t>Out[56]: </a:t>
            </a:r>
          </a:p>
          <a:p>
            <a:r>
              <a:rPr lang="en-US" altLang="zh-CN" dirty="0"/>
              <a:t>[4.3, 5.1]    41</a:t>
            </a:r>
          </a:p>
          <a:p>
            <a:r>
              <a:rPr lang="en-US" altLang="zh-CN" dirty="0"/>
              <a:t>(5.1, 5.8]    39</a:t>
            </a:r>
          </a:p>
          <a:p>
            <a:r>
              <a:rPr lang="en-US" altLang="zh-CN" dirty="0"/>
              <a:t>(6.4, 7.9]    35</a:t>
            </a:r>
          </a:p>
          <a:p>
            <a:r>
              <a:rPr lang="en-US" altLang="zh-CN" dirty="0"/>
              <a:t>(5.8, 6.4]    35</a:t>
            </a:r>
          </a:p>
          <a:p>
            <a:r>
              <a:rPr lang="en-US" altLang="zh-CN" dirty="0" err="1"/>
              <a:t>dtype</a:t>
            </a:r>
            <a:r>
              <a:rPr lang="en-US" altLang="zh-CN" dirty="0"/>
              <a:t>: int64</a:t>
            </a:r>
            <a:endParaRPr lang="zh-CN" altLang="en-US" dirty="0"/>
          </a:p>
        </p:txBody>
      </p:sp>
    </p:spTree>
    <p:extLst>
      <p:ext uri="{BB962C8B-B14F-4D97-AF65-F5344CB8AC3E}">
        <p14:creationId xmlns="" xmlns:p14="http://schemas.microsoft.com/office/powerpoint/2010/main" val="22982857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227</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216737089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1"/>
          </p:nvPr>
        </p:nvSpPr>
        <p:spPr>
          <a:xfrm>
            <a:off x="467420" y="1600200"/>
            <a:ext cx="9517012" cy="4525963"/>
          </a:xfrm>
        </p:spPr>
        <p:txBody>
          <a:bodyPr>
            <a:normAutofit fontScale="92500" lnSpcReduction="20000"/>
          </a:bodyPr>
          <a:lstStyle/>
          <a:p>
            <a:pPr eaLnBrk="1" hangingPunct="1">
              <a:lnSpc>
                <a:spcPct val="130000"/>
              </a:lnSpc>
              <a:buFont typeface="Arial" charset="0"/>
              <a:buNone/>
            </a:pPr>
            <a:r>
              <a:rPr lang="en-US" altLang="zh-CN" sz="2000" dirty="0" smtClean="0"/>
              <a:t>   </a:t>
            </a:r>
            <a:r>
              <a:rPr lang="en-US" altLang="zh-CN" sz="2400" dirty="0" smtClean="0"/>
              <a:t>pandas</a:t>
            </a:r>
            <a:r>
              <a:rPr lang="zh-CN" altLang="en-US" sz="2400" dirty="0" smtClean="0"/>
              <a:t>使用浮点值</a:t>
            </a:r>
            <a:r>
              <a:rPr lang="en-US" altLang="zh-CN" sz="2400" dirty="0" err="1" smtClean="0"/>
              <a:t>NaN</a:t>
            </a:r>
            <a:r>
              <a:rPr lang="zh-CN" altLang="en-US" sz="2400" dirty="0" smtClean="0"/>
              <a:t>（</a:t>
            </a:r>
            <a:r>
              <a:rPr lang="en-US" altLang="zh-CN" sz="2400" dirty="0" smtClean="0"/>
              <a:t>Not a Number</a:t>
            </a:r>
            <a:r>
              <a:rPr lang="zh-CN" altLang="en-US" sz="2400" dirty="0" smtClean="0"/>
              <a:t>）表示浮点和非浮点数组中的</a:t>
            </a:r>
            <a:r>
              <a:rPr lang="en-US" altLang="zh-CN" sz="2400" dirty="0" smtClean="0"/>
              <a:t>   </a:t>
            </a:r>
            <a:r>
              <a:rPr lang="zh-CN" altLang="en-US" sz="2400" dirty="0" smtClean="0"/>
              <a:t>缺失数据，它只是一个便于被检测出来的标记而已；</a:t>
            </a:r>
            <a:r>
              <a:rPr lang="en-US" altLang="zh-CN" sz="2400" dirty="0" smtClean="0"/>
              <a:t>Python</a:t>
            </a:r>
            <a:r>
              <a:rPr lang="zh-CN" altLang="en-US" sz="2400" dirty="0" smtClean="0"/>
              <a:t>内置的</a:t>
            </a:r>
            <a:r>
              <a:rPr lang="en-US" altLang="zh-CN" sz="2400" dirty="0" smtClean="0"/>
              <a:t>None</a:t>
            </a:r>
            <a:r>
              <a:rPr lang="zh-CN" altLang="en-US" sz="2400" dirty="0" smtClean="0"/>
              <a:t>值也会被当做</a:t>
            </a:r>
            <a:r>
              <a:rPr lang="en-US" altLang="zh-CN" sz="2400" dirty="0" smtClean="0"/>
              <a:t>NA</a:t>
            </a:r>
            <a:r>
              <a:rPr lang="zh-CN" altLang="en-US" sz="2400" dirty="0" smtClean="0"/>
              <a:t>处理</a:t>
            </a:r>
            <a:endParaRPr lang="en-US" altLang="zh-CN" sz="2400" dirty="0" smtClean="0"/>
          </a:p>
          <a:p>
            <a:pPr eaLnBrk="1" hangingPunct="1">
              <a:lnSpc>
                <a:spcPct val="130000"/>
              </a:lnSpc>
              <a:buFont typeface="Arial" charset="0"/>
              <a:buNone/>
            </a:pPr>
            <a:endParaRPr lang="en-US" altLang="zh-CN" sz="2400" dirty="0" smtClean="0"/>
          </a:p>
          <a:p>
            <a:pPr marL="457200" lvl="1" indent="0" eaLnBrk="1" hangingPunct="1">
              <a:lnSpc>
                <a:spcPct val="130000"/>
              </a:lnSpc>
              <a:buFont typeface="Arial" charset="0"/>
              <a:buNone/>
            </a:pPr>
            <a:r>
              <a:rPr lang="en-US" altLang="zh-CN" sz="1800" dirty="0" smtClean="0">
                <a:latin typeface="+mn-lt"/>
              </a:rPr>
              <a:t>In [2]: </a:t>
            </a:r>
            <a:r>
              <a:rPr lang="en-US" altLang="zh-CN" sz="1800" dirty="0" err="1" smtClean="0">
                <a:latin typeface="+mn-lt"/>
              </a:rPr>
              <a:t>string_data</a:t>
            </a:r>
            <a:r>
              <a:rPr lang="en-US" altLang="zh-CN" sz="1800" dirty="0" smtClean="0">
                <a:latin typeface="+mn-lt"/>
              </a:rPr>
              <a:t>=Series([</a:t>
            </a:r>
            <a:r>
              <a:rPr lang="en-US" altLang="zh-CN" sz="1800" dirty="0" err="1" smtClean="0">
                <a:latin typeface="+mn-lt"/>
              </a:rPr>
              <a:t>None,'b',np.nan,'d</a:t>
            </a:r>
            <a:r>
              <a:rPr lang="en-US" altLang="zh-CN" sz="1800" dirty="0" smtClean="0">
                <a:latin typeface="+mn-lt"/>
              </a:rPr>
              <a:t>'])</a:t>
            </a:r>
          </a:p>
          <a:p>
            <a:pPr marL="457200" lvl="1" indent="0" eaLnBrk="1" hangingPunct="1">
              <a:lnSpc>
                <a:spcPct val="130000"/>
              </a:lnSpc>
              <a:buFont typeface="Arial" charset="0"/>
              <a:buNone/>
            </a:pPr>
            <a:r>
              <a:rPr lang="en-US" altLang="zh-CN" sz="1800" dirty="0" smtClean="0">
                <a:latin typeface="+mn-lt"/>
              </a:rPr>
              <a:t>In [3]: </a:t>
            </a:r>
            <a:r>
              <a:rPr lang="en-US" altLang="zh-CN" sz="1800" dirty="0" err="1" smtClean="0">
                <a:latin typeface="+mn-lt"/>
              </a:rPr>
              <a:t>string_data</a:t>
            </a:r>
            <a:r>
              <a:rPr lang="en-US" altLang="zh-CN" sz="1800" dirty="0" smtClean="0">
                <a:latin typeface="+mn-lt"/>
              </a:rPr>
              <a:t>				In [4]: </a:t>
            </a:r>
            <a:r>
              <a:rPr lang="en-US" altLang="zh-CN" sz="1800" dirty="0" err="1" smtClean="0">
                <a:latin typeface="+mn-lt"/>
              </a:rPr>
              <a:t>string_data.isnull</a:t>
            </a:r>
            <a:r>
              <a:rPr lang="en-US" altLang="zh-CN" sz="1800" dirty="0" smtClean="0">
                <a:latin typeface="+mn-lt"/>
              </a:rPr>
              <a:t>()</a:t>
            </a:r>
          </a:p>
          <a:p>
            <a:pPr marL="457200" lvl="1" indent="0" eaLnBrk="1" hangingPunct="1">
              <a:lnSpc>
                <a:spcPct val="130000"/>
              </a:lnSpc>
              <a:buFont typeface="Arial" charset="0"/>
              <a:buNone/>
            </a:pPr>
            <a:r>
              <a:rPr lang="en-US" altLang="zh-CN" sz="1800" dirty="0" smtClean="0">
                <a:latin typeface="+mn-lt"/>
              </a:rPr>
              <a:t>Out[3]: 					Out[4]: </a:t>
            </a:r>
          </a:p>
          <a:p>
            <a:pPr marL="457200" lvl="1" indent="0" eaLnBrk="1" hangingPunct="1">
              <a:lnSpc>
                <a:spcPct val="130000"/>
              </a:lnSpc>
              <a:buFont typeface="Arial" charset="0"/>
              <a:buNone/>
            </a:pPr>
            <a:r>
              <a:rPr lang="en-US" altLang="zh-CN" sz="1800" dirty="0" smtClean="0">
                <a:latin typeface="+mn-lt"/>
              </a:rPr>
              <a:t>0    None					0     True</a:t>
            </a:r>
          </a:p>
          <a:p>
            <a:pPr marL="457200" lvl="1" indent="0" eaLnBrk="1" hangingPunct="1">
              <a:lnSpc>
                <a:spcPct val="130000"/>
              </a:lnSpc>
              <a:buFont typeface="Arial" charset="0"/>
              <a:buNone/>
            </a:pPr>
            <a:r>
              <a:rPr lang="en-US" altLang="zh-CN" sz="1800" dirty="0" smtClean="0">
                <a:latin typeface="+mn-lt"/>
              </a:rPr>
              <a:t>1       b					1    False</a:t>
            </a:r>
          </a:p>
          <a:p>
            <a:pPr marL="457200" lvl="1" indent="0" eaLnBrk="1" hangingPunct="1">
              <a:lnSpc>
                <a:spcPct val="130000"/>
              </a:lnSpc>
              <a:buFont typeface="Arial" charset="0"/>
              <a:buNone/>
            </a:pPr>
            <a:r>
              <a:rPr lang="en-US" altLang="zh-CN" sz="1800" dirty="0" smtClean="0">
                <a:latin typeface="+mn-lt"/>
              </a:rPr>
              <a:t>2     </a:t>
            </a:r>
            <a:r>
              <a:rPr lang="en-US" altLang="zh-CN" sz="1800" dirty="0" err="1" smtClean="0">
                <a:latin typeface="+mn-lt"/>
              </a:rPr>
              <a:t>NaN</a:t>
            </a:r>
            <a:r>
              <a:rPr lang="en-US" altLang="zh-CN" sz="1800" dirty="0" smtClean="0">
                <a:latin typeface="+mn-lt"/>
              </a:rPr>
              <a:t>					2     True</a:t>
            </a:r>
          </a:p>
          <a:p>
            <a:pPr marL="457200" lvl="1" indent="0" eaLnBrk="1" hangingPunct="1">
              <a:lnSpc>
                <a:spcPct val="130000"/>
              </a:lnSpc>
              <a:buFont typeface="Arial" charset="0"/>
              <a:buNone/>
            </a:pPr>
            <a:r>
              <a:rPr lang="en-US" altLang="zh-CN" sz="1800" dirty="0" smtClean="0">
                <a:latin typeface="+mn-lt"/>
              </a:rPr>
              <a:t>3       d					3    False</a:t>
            </a:r>
          </a:p>
          <a:p>
            <a:pPr marL="457200" lvl="1" indent="0" eaLnBrk="1" hangingPunct="1">
              <a:lnSpc>
                <a:spcPct val="130000"/>
              </a:lnSpc>
              <a:buFont typeface="Arial" charset="0"/>
              <a:buNone/>
            </a:pPr>
            <a:r>
              <a:rPr lang="en-US" altLang="zh-CN" sz="1800" dirty="0" err="1" smtClean="0">
                <a:latin typeface="+mn-lt"/>
              </a:rPr>
              <a:t>dtype</a:t>
            </a:r>
            <a:r>
              <a:rPr lang="en-US" altLang="zh-CN" sz="1800" dirty="0" smtClean="0">
                <a:latin typeface="+mn-lt"/>
              </a:rPr>
              <a:t>: object					</a:t>
            </a:r>
            <a:r>
              <a:rPr lang="en-US" altLang="zh-CN" sz="1800" dirty="0" err="1" smtClean="0">
                <a:latin typeface="+mn-lt"/>
              </a:rPr>
              <a:t>dtype</a:t>
            </a:r>
            <a:r>
              <a:rPr lang="en-US" altLang="zh-CN" sz="1800" dirty="0" smtClean="0">
                <a:latin typeface="+mn-lt"/>
              </a:rPr>
              <a:t>: </a:t>
            </a:r>
            <a:r>
              <a:rPr lang="en-US" altLang="zh-CN" sz="1800" dirty="0" err="1" smtClean="0">
                <a:latin typeface="+mn-lt"/>
              </a:rPr>
              <a:t>bool</a:t>
            </a:r>
            <a:endParaRPr lang="en-US" altLang="zh-CN" sz="1800" dirty="0" smtClean="0">
              <a:latin typeface="+mn-lt"/>
            </a:endParaRPr>
          </a:p>
        </p:txBody>
      </p:sp>
    </p:spTree>
    <p:extLst>
      <p:ext uri="{BB962C8B-B14F-4D97-AF65-F5344CB8AC3E}">
        <p14:creationId xmlns="" xmlns:p14="http://schemas.microsoft.com/office/powerpoint/2010/main" val="44590065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229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a:t>
            </a:r>
            <a:r>
              <a:rPr lang="zh-CN" altLang="en-US" sz="2800" dirty="0" smtClean="0">
                <a:solidFill>
                  <a:schemeClr val="bg1"/>
                </a:solidFill>
                <a:latin typeface="Microsoft YaHei Light" charset="-122"/>
                <a:ea typeface="Microsoft YaHei Light" charset="-122"/>
                <a:cs typeface="Microsoft YaHei Light" charset="-122"/>
              </a:rPr>
              <a:t>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6227"/>
            <a:ext cx="9537079"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charset="0"/>
              <a:buNone/>
            </a:pPr>
            <a:r>
              <a:rPr lang="zh-CN" altLang="en-US" sz="2000" dirty="0" smtClean="0"/>
              <a:t>   对于</a:t>
            </a:r>
            <a:r>
              <a:rPr lang="en-US" altLang="zh-CN" sz="2000" dirty="0" err="1" smtClean="0"/>
              <a:t>DataFrame</a:t>
            </a:r>
            <a:r>
              <a:rPr lang="zh-CN" altLang="en-US" sz="2000" dirty="0" smtClean="0"/>
              <a:t>对象，</a:t>
            </a:r>
            <a:r>
              <a:rPr lang="en-US" altLang="zh-CN" sz="2000" dirty="0" err="1" smtClean="0"/>
              <a:t>dropna</a:t>
            </a:r>
            <a:r>
              <a:rPr lang="zh-CN" altLang="en-US" sz="2000" dirty="0" smtClean="0"/>
              <a:t>默认丢弃任何含有缺失值的行，</a:t>
            </a:r>
            <a:r>
              <a:rPr lang="en-US" altLang="zh-CN" sz="2000" dirty="0" smtClean="0"/>
              <a:t>how=‘all’</a:t>
            </a:r>
            <a:r>
              <a:rPr lang="zh-CN" altLang="en-US" sz="2000" dirty="0" smtClean="0"/>
              <a:t>只丢弃全为</a:t>
            </a:r>
            <a:r>
              <a:rPr lang="en-US" altLang="zh-CN" sz="2000" dirty="0" smtClean="0"/>
              <a:t>NA</a:t>
            </a:r>
            <a:r>
              <a:rPr lang="zh-CN" altLang="en-US" sz="2000" dirty="0" smtClean="0"/>
              <a:t>的那些行，</a:t>
            </a:r>
            <a:r>
              <a:rPr lang="en-US" altLang="zh-CN" sz="2000" dirty="0" smtClean="0"/>
              <a:t>axis=1</a:t>
            </a:r>
            <a:r>
              <a:rPr lang="zh-CN" altLang="en-US" sz="2000" dirty="0" smtClean="0"/>
              <a:t>指定丢弃列</a:t>
            </a:r>
            <a:endParaRPr lang="en-US" altLang="zh-CN" sz="2000" dirty="0" smtClean="0"/>
          </a:p>
          <a:p>
            <a:pPr>
              <a:buFont typeface="Arial" charset="0"/>
              <a:buNone/>
            </a:pPr>
            <a:endParaRPr lang="en-US" altLang="zh-CN" dirty="0" smtClean="0"/>
          </a:p>
        </p:txBody>
      </p:sp>
      <p:sp>
        <p:nvSpPr>
          <p:cNvPr id="12" name="Text Box 4"/>
          <p:cNvSpPr txBox="1">
            <a:spLocks noChangeArrowheads="1"/>
          </p:cNvSpPr>
          <p:nvPr/>
        </p:nvSpPr>
        <p:spPr bwMode="auto">
          <a:xfrm>
            <a:off x="670753" y="2708920"/>
            <a:ext cx="4248150" cy="3113087"/>
          </a:xfrm>
          <a:prstGeom prst="rect">
            <a:avLst/>
          </a:prstGeom>
          <a:noFill/>
          <a:ln w="9525">
            <a:noFill/>
            <a:miter lim="800000"/>
            <a:headEnd/>
            <a:tailEnd/>
          </a:ln>
        </p:spPr>
        <p:txBody>
          <a:bodyPr>
            <a:spAutoFit/>
          </a:bodyPr>
          <a:lstStyle/>
          <a:p>
            <a:r>
              <a:rPr lang="en-US" altLang="zh-CN" dirty="0"/>
              <a:t>teenager = </a:t>
            </a:r>
            <a:r>
              <a:rPr lang="en-US" altLang="zh-CN" dirty="0" err="1"/>
              <a:t>pd.read_csv</a:t>
            </a:r>
            <a:r>
              <a:rPr lang="en-US" altLang="zh-CN" dirty="0"/>
              <a:t>('</a:t>
            </a:r>
            <a:r>
              <a:rPr lang="en-US" altLang="zh-CN" dirty="0" err="1"/>
              <a:t>teenager_sns.csv</a:t>
            </a:r>
            <a:r>
              <a:rPr lang="en-US" altLang="zh-CN" dirty="0"/>
              <a:t>')</a:t>
            </a:r>
          </a:p>
          <a:p>
            <a:r>
              <a:rPr lang="en-US" altLang="zh-CN" dirty="0"/>
              <a:t>teenager = </a:t>
            </a:r>
            <a:r>
              <a:rPr lang="en-US" altLang="zh-CN" dirty="0" err="1"/>
              <a:t>teenager.ix</a:t>
            </a:r>
            <a:r>
              <a:rPr lang="en-US" altLang="zh-CN" dirty="0"/>
              <a:t>[:,[0,1,2,3,4]]</a:t>
            </a:r>
          </a:p>
          <a:p>
            <a:r>
              <a:rPr lang="en-US" altLang="zh-CN" dirty="0" err="1"/>
              <a:t>teenager.head</a:t>
            </a:r>
            <a:r>
              <a:rPr lang="en-US" altLang="zh-CN" dirty="0"/>
              <a:t>()</a:t>
            </a:r>
          </a:p>
          <a:p>
            <a:r>
              <a:rPr lang="en-US" altLang="zh-CN" dirty="0"/>
              <a:t>Out[9]: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endParaRPr lang="zh-CN" altLang="en-US" dirty="0"/>
          </a:p>
        </p:txBody>
      </p:sp>
      <p:sp>
        <p:nvSpPr>
          <p:cNvPr id="14" name="Text Box 5"/>
          <p:cNvSpPr txBox="1">
            <a:spLocks noChangeArrowheads="1"/>
          </p:cNvSpPr>
          <p:nvPr/>
        </p:nvSpPr>
        <p:spPr bwMode="auto">
          <a:xfrm>
            <a:off x="5555754" y="2721532"/>
            <a:ext cx="4284662" cy="2289175"/>
          </a:xfrm>
          <a:prstGeom prst="rect">
            <a:avLst/>
          </a:prstGeom>
          <a:noFill/>
          <a:ln w="9525">
            <a:noFill/>
            <a:miter lim="800000"/>
            <a:headEnd/>
            <a:tailEnd/>
          </a:ln>
        </p:spPr>
        <p:txBody>
          <a:bodyPr>
            <a:spAutoFit/>
          </a:bodyPr>
          <a:lstStyle/>
          <a:p>
            <a:r>
              <a:rPr lang="en-US" altLang="zh-CN" dirty="0" err="1"/>
              <a:t>teenager.dropna</a:t>
            </a:r>
            <a:r>
              <a:rPr lang="en-US" altLang="zh-CN" dirty="0"/>
              <a:t>().head()</a:t>
            </a:r>
          </a:p>
          <a:p>
            <a:r>
              <a:rPr lang="en-US" altLang="zh-CN" dirty="0"/>
              <a:t>Out[10]: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3      2006      F  18.875        0           0</a:t>
            </a:r>
          </a:p>
          <a:p>
            <a:r>
              <a:rPr lang="en-US" altLang="zh-CN" dirty="0"/>
              <a:t>6      2006      F  18.930       72           0</a:t>
            </a:r>
          </a:p>
          <a:p>
            <a:r>
              <a:rPr lang="en-US" altLang="zh-CN" dirty="0"/>
              <a:t>7      2006      M  18.322       17           0</a:t>
            </a:r>
            <a:endParaRPr lang="zh-CN" altLang="en-US" dirty="0"/>
          </a:p>
        </p:txBody>
      </p:sp>
    </p:spTree>
    <p:extLst>
      <p:ext uri="{BB962C8B-B14F-4D97-AF65-F5344CB8AC3E}">
        <p14:creationId xmlns="" xmlns:p14="http://schemas.microsoft.com/office/powerpoint/2010/main" val="416725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010312" cy="4176463"/>
          </a:xfrm>
        </p:spPr>
        <p:txBody>
          <a:bodyPr>
            <a:normAutofit/>
          </a:bodyPr>
          <a:lstStyle/>
          <a:p>
            <a:pPr>
              <a:lnSpc>
                <a:spcPct val="150000"/>
              </a:lnSpc>
            </a:pPr>
            <a:r>
              <a:rPr kumimoji="1" lang="zh-CN" altLang="en-US" sz="2400" dirty="0" smtClean="0"/>
              <a:t>常量表示“不能变”的变量</a:t>
            </a:r>
            <a:endParaRPr lang="en-US" altLang="zh-CN" sz="2400" dirty="0"/>
          </a:p>
          <a:p>
            <a:pPr>
              <a:lnSpc>
                <a:spcPct val="150000"/>
              </a:lnSpc>
            </a:pPr>
            <a:r>
              <a:rPr kumimoji="1" lang="en-US" altLang="zh-CN" sz="2400" dirty="0"/>
              <a:t>Python</a:t>
            </a:r>
            <a:r>
              <a:rPr kumimoji="1" lang="zh-CN" altLang="en-US" sz="2400" dirty="0"/>
              <a:t>中是没有常量的关键字的，只是我们常常约定使用大写字母组合的变量名表示常量，也</a:t>
            </a:r>
            <a:r>
              <a:rPr kumimoji="1" lang="zh-CN" altLang="en-US" sz="2400" dirty="0" smtClean="0"/>
              <a:t>有不要</a:t>
            </a:r>
            <a:r>
              <a:rPr kumimoji="1" lang="zh-CN" altLang="en-US" sz="2400" dirty="0"/>
              <a:t>对其进行赋值”的提醒作用</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399" y="4221088"/>
            <a:ext cx="7920881" cy="635007"/>
          </a:xfrm>
          <a:prstGeom prst="rect">
            <a:avLst/>
          </a:prstGeom>
        </p:spPr>
      </p:pic>
      <p:sp>
        <p:nvSpPr>
          <p:cNvPr id="4" name="日期占位符 3"/>
          <p:cNvSpPr>
            <a:spLocks noGrp="1"/>
          </p:cNvSpPr>
          <p:nvPr>
            <p:ph type="dt" sz="half" idx="10"/>
          </p:nvPr>
        </p:nvSpPr>
        <p:spPr/>
        <p:txBody>
          <a:bodyPr/>
          <a:lstStyle/>
          <a:p>
            <a:fld id="{0FD01EA4-465B-4BA1-9C02-6B04C9C17E86}"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23</a:t>
            </a:fld>
            <a:endParaRPr lang="zh-CN" altLang="en-US"/>
          </a:p>
        </p:txBody>
      </p:sp>
    </p:spTree>
    <p:extLst>
      <p:ext uri="{BB962C8B-B14F-4D97-AF65-F5344CB8AC3E}">
        <p14:creationId xmlns="" xmlns:p14="http://schemas.microsoft.com/office/powerpoint/2010/main" val="10315943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70753" y="1597818"/>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丢弃数据中全部为缺失值的行。</a:t>
            </a:r>
          </a:p>
        </p:txBody>
      </p:sp>
      <p:sp>
        <p:nvSpPr>
          <p:cNvPr id="12" name="Text Box 4"/>
          <p:cNvSpPr txBox="1">
            <a:spLocks noChangeArrowheads="1"/>
          </p:cNvSpPr>
          <p:nvPr/>
        </p:nvSpPr>
        <p:spPr bwMode="auto">
          <a:xfrm>
            <a:off x="687161" y="2204864"/>
            <a:ext cx="4319588" cy="2289175"/>
          </a:xfrm>
          <a:prstGeom prst="rect">
            <a:avLst/>
          </a:prstGeom>
          <a:noFill/>
          <a:ln w="9525">
            <a:noFill/>
            <a:miter lim="800000"/>
            <a:headEnd/>
            <a:tailEnd/>
          </a:ln>
        </p:spPr>
        <p:txBody>
          <a:bodyPr>
            <a:spAutoFit/>
          </a:bodyPr>
          <a:lstStyle/>
          <a:p>
            <a:r>
              <a:rPr lang="en-US" altLang="zh-CN"/>
              <a:t>In[11]:</a:t>
            </a:r>
            <a:r>
              <a:rPr lang="en-US" altLang="zh-CN" dirty="0" err="1"/>
              <a:t>teenager.dropna</a:t>
            </a:r>
            <a:r>
              <a:rPr lang="en-US" altLang="zh-CN" dirty="0"/>
              <a:t>(how='all').head()</a:t>
            </a:r>
          </a:p>
          <a:p>
            <a:r>
              <a:rPr lang="en-US" altLang="zh-CN" dirty="0"/>
              <a:t>Out[11]: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p>
          <a:p>
            <a:r>
              <a:rPr lang="en-US" altLang="zh-CN" dirty="0"/>
              <a:t>5      2006      F     </a:t>
            </a:r>
            <a:r>
              <a:rPr lang="en-US" altLang="zh-CN" dirty="0" err="1"/>
              <a:t>NaN</a:t>
            </a:r>
            <a:r>
              <a:rPr lang="en-US" altLang="zh-CN" dirty="0"/>
              <a:t>      142           0</a:t>
            </a:r>
            <a:endParaRPr lang="zh-CN" altLang="en-US" dirty="0"/>
          </a:p>
        </p:txBody>
      </p:sp>
    </p:spTree>
    <p:extLst>
      <p:ext uri="{BB962C8B-B14F-4D97-AF65-F5344CB8AC3E}">
        <p14:creationId xmlns="" xmlns:p14="http://schemas.microsoft.com/office/powerpoint/2010/main" val="183032754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处理缺失值</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66569" y="1597818"/>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丢弃数据中全部为缺失值的列。</a:t>
            </a:r>
          </a:p>
        </p:txBody>
      </p:sp>
      <p:sp>
        <p:nvSpPr>
          <p:cNvPr id="12" name="Text Box 4"/>
          <p:cNvSpPr txBox="1">
            <a:spLocks noChangeArrowheads="1"/>
          </p:cNvSpPr>
          <p:nvPr/>
        </p:nvSpPr>
        <p:spPr bwMode="auto">
          <a:xfrm>
            <a:off x="666569" y="2304255"/>
            <a:ext cx="4535487" cy="3113087"/>
          </a:xfrm>
          <a:prstGeom prst="rect">
            <a:avLst/>
          </a:prstGeom>
          <a:noFill/>
          <a:ln w="9525">
            <a:noFill/>
            <a:miter lim="800000"/>
            <a:headEnd/>
            <a:tailEnd/>
          </a:ln>
        </p:spPr>
        <p:txBody>
          <a:bodyPr>
            <a:spAutoFit/>
          </a:bodyPr>
          <a:lstStyle/>
          <a:p>
            <a:r>
              <a:rPr lang="en-US" altLang="zh-CN"/>
              <a:t>In[13]:teenager['</a:t>
            </a:r>
            <a:r>
              <a:rPr lang="en-US" altLang="zh-CN" dirty="0" err="1"/>
              <a:t>newcol</a:t>
            </a:r>
            <a:r>
              <a:rPr lang="en-US" altLang="zh-CN" dirty="0"/>
              <a:t>'] = </a:t>
            </a:r>
            <a:r>
              <a:rPr lang="en-US" altLang="zh-CN" dirty="0" err="1"/>
              <a:t>np.NaN</a:t>
            </a:r>
            <a:endParaRPr lang="en-US" altLang="zh-CN" dirty="0"/>
          </a:p>
          <a:p>
            <a:r>
              <a:rPr lang="en-US" altLang="zh-CN" dirty="0" err="1"/>
              <a:t>teenager.head</a:t>
            </a:r>
            <a:r>
              <a:rPr lang="en-US" altLang="zh-CN" dirty="0"/>
              <a:t>()</a:t>
            </a:r>
          </a:p>
          <a:p>
            <a:r>
              <a:rPr lang="en-US" altLang="zh-CN" dirty="0"/>
              <a:t>Out[13]: </a:t>
            </a:r>
          </a:p>
          <a:p>
            <a:r>
              <a:rPr lang="en-US" altLang="zh-CN" dirty="0"/>
              <a:t>   </a:t>
            </a:r>
            <a:r>
              <a:rPr lang="en-US" altLang="zh-CN" dirty="0" err="1"/>
              <a:t>gradyear</a:t>
            </a:r>
            <a:r>
              <a:rPr lang="en-US" altLang="zh-CN" dirty="0"/>
              <a:t> gender     age  friends  basketball  </a:t>
            </a:r>
            <a:r>
              <a:rPr lang="en-US" altLang="zh-CN" dirty="0" err="1"/>
              <a:t>newcol</a:t>
            </a:r>
            <a:endParaRPr lang="en-US" altLang="zh-CN" dirty="0"/>
          </a:p>
          <a:p>
            <a:r>
              <a:rPr lang="en-US" altLang="zh-CN" dirty="0"/>
              <a:t>0      2006      M  18.980        2           0     </a:t>
            </a:r>
            <a:r>
              <a:rPr lang="en-US" altLang="zh-CN" dirty="0" err="1"/>
              <a:t>NaN</a:t>
            </a:r>
            <a:endParaRPr lang="en-US" altLang="zh-CN" dirty="0"/>
          </a:p>
          <a:p>
            <a:r>
              <a:rPr lang="en-US" altLang="zh-CN" dirty="0"/>
              <a:t>1      2006      F  18.801        0           0     </a:t>
            </a:r>
            <a:r>
              <a:rPr lang="en-US" altLang="zh-CN" dirty="0" err="1"/>
              <a:t>NaN</a:t>
            </a:r>
            <a:endParaRPr lang="en-US" altLang="zh-CN" dirty="0"/>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     </a:t>
            </a:r>
            <a:r>
              <a:rPr lang="en-US" altLang="zh-CN" dirty="0" err="1"/>
              <a:t>NaN</a:t>
            </a:r>
            <a:endParaRPr lang="en-US" altLang="zh-CN" dirty="0"/>
          </a:p>
          <a:p>
            <a:r>
              <a:rPr lang="en-US" altLang="zh-CN" dirty="0"/>
              <a:t>4      2006    </a:t>
            </a:r>
            <a:r>
              <a:rPr lang="en-US" altLang="zh-CN" dirty="0" err="1"/>
              <a:t>NaN</a:t>
            </a:r>
            <a:r>
              <a:rPr lang="en-US" altLang="zh-CN" dirty="0"/>
              <a:t>  18.995      </a:t>
            </a:r>
            <a:r>
              <a:rPr lang="en-US" altLang="zh-CN" dirty="0" err="1"/>
              <a:t>NaN</a:t>
            </a:r>
            <a:r>
              <a:rPr lang="en-US" altLang="zh-CN" dirty="0"/>
              <a:t>           0     </a:t>
            </a:r>
            <a:r>
              <a:rPr lang="en-US" altLang="zh-CN" dirty="0" err="1"/>
              <a:t>NaN</a:t>
            </a:r>
            <a:endParaRPr lang="zh-CN" altLang="en-US" dirty="0"/>
          </a:p>
        </p:txBody>
      </p:sp>
      <p:sp>
        <p:nvSpPr>
          <p:cNvPr id="14" name="Text Box 5"/>
          <p:cNvSpPr txBox="1">
            <a:spLocks noChangeArrowheads="1"/>
          </p:cNvSpPr>
          <p:nvPr/>
        </p:nvSpPr>
        <p:spPr bwMode="auto">
          <a:xfrm>
            <a:off x="5483746" y="2304256"/>
            <a:ext cx="3960812" cy="3113087"/>
          </a:xfrm>
          <a:prstGeom prst="rect">
            <a:avLst/>
          </a:prstGeom>
          <a:noFill/>
          <a:ln w="9525">
            <a:noFill/>
            <a:miter lim="800000"/>
            <a:headEnd/>
            <a:tailEnd/>
          </a:ln>
        </p:spPr>
        <p:txBody>
          <a:bodyPr>
            <a:spAutoFit/>
          </a:bodyPr>
          <a:lstStyle/>
          <a:p>
            <a:r>
              <a:rPr lang="en-US" altLang="zh-CN"/>
              <a:t>In[14]:teenager = </a:t>
            </a:r>
            <a:r>
              <a:rPr lang="en-US" altLang="zh-CN" dirty="0" err="1"/>
              <a:t>teenager.dropna</a:t>
            </a:r>
            <a:r>
              <a:rPr lang="en-US" altLang="zh-CN" dirty="0"/>
              <a:t>(how='</a:t>
            </a:r>
            <a:r>
              <a:rPr lang="en-US" altLang="zh-CN" dirty="0" err="1"/>
              <a:t>all',axis</a:t>
            </a:r>
            <a:r>
              <a:rPr lang="en-US" altLang="zh-CN" dirty="0"/>
              <a:t>=1)</a:t>
            </a:r>
          </a:p>
          <a:p>
            <a:r>
              <a:rPr lang="en-US" altLang="zh-CN" dirty="0" err="1"/>
              <a:t>teenager.head</a:t>
            </a:r>
            <a:r>
              <a:rPr lang="en-US" altLang="zh-CN" dirty="0"/>
              <a:t>()</a:t>
            </a:r>
          </a:p>
          <a:p>
            <a:r>
              <a:rPr lang="en-US" altLang="zh-CN" dirty="0"/>
              <a:t>Out[14]: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r>
              <a:rPr lang="en-US" altLang="zh-CN" dirty="0"/>
              <a:t>3      2006      F  18.875        0           0</a:t>
            </a:r>
          </a:p>
          <a:p>
            <a:r>
              <a:rPr lang="en-US" altLang="zh-CN" dirty="0"/>
              <a:t>4      2006    </a:t>
            </a:r>
            <a:r>
              <a:rPr lang="en-US" altLang="zh-CN" dirty="0" err="1"/>
              <a:t>NaN</a:t>
            </a:r>
            <a:r>
              <a:rPr lang="en-US" altLang="zh-CN" dirty="0"/>
              <a:t>  18.995      </a:t>
            </a:r>
            <a:r>
              <a:rPr lang="en-US" altLang="zh-CN" dirty="0" err="1"/>
              <a:t>NaN</a:t>
            </a:r>
            <a:r>
              <a:rPr lang="en-US" altLang="zh-CN" dirty="0"/>
              <a:t>           0</a:t>
            </a:r>
            <a:endParaRPr lang="zh-CN" altLang="en-US" dirty="0"/>
          </a:p>
        </p:txBody>
      </p:sp>
    </p:spTree>
    <p:extLst>
      <p:ext uri="{BB962C8B-B14F-4D97-AF65-F5344CB8AC3E}">
        <p14:creationId xmlns="" xmlns:p14="http://schemas.microsoft.com/office/powerpoint/2010/main" val="317791423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a:t>
            </a:r>
            <a:r>
              <a:rPr lang="zh-CN" altLang="en-US" sz="2800" dirty="0" smtClean="0">
                <a:solidFill>
                  <a:schemeClr val="bg1"/>
                </a:solidFill>
                <a:latin typeface="Microsoft YaHei Light" charset="-122"/>
                <a:ea typeface="Microsoft YaHei Light" charset="-122"/>
                <a:cs typeface="Microsoft YaHei Light" charset="-122"/>
              </a:rPr>
              <a:t>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1"/>
          </p:nvPr>
        </p:nvSpPr>
        <p:spPr>
          <a:xfrm>
            <a:off x="335376" y="1545683"/>
            <a:ext cx="9012956" cy="4525963"/>
          </a:xfrm>
        </p:spPr>
        <p:txBody>
          <a:bodyPr>
            <a:normAutofit/>
          </a:bodyPr>
          <a:lstStyle/>
          <a:p>
            <a:pPr eaLnBrk="1" hangingPunct="1">
              <a:lnSpc>
                <a:spcPct val="150000"/>
              </a:lnSpc>
              <a:buFont typeface="Arial" charset="0"/>
              <a:buNone/>
            </a:pPr>
            <a:r>
              <a:rPr lang="zh-CN" altLang="en-US" sz="2200" smtClean="0"/>
              <a:t>    使用</a:t>
            </a:r>
            <a:r>
              <a:rPr lang="en-US" altLang="zh-CN" sz="2200" dirty="0" err="1" smtClean="0"/>
              <a:t>fillna</a:t>
            </a:r>
            <a:r>
              <a:rPr lang="zh-CN" altLang="en-US" sz="2200" dirty="0" smtClean="0"/>
              <a:t>方法可以填充缺失数据，并且可以增加不同的选项</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673433" y="2420888"/>
            <a:ext cx="7200900" cy="2289175"/>
          </a:xfrm>
          <a:prstGeom prst="rect">
            <a:avLst/>
          </a:prstGeom>
          <a:noFill/>
          <a:ln w="9525">
            <a:noFill/>
            <a:miter lim="800000"/>
            <a:headEnd/>
            <a:tailEnd/>
          </a:ln>
        </p:spPr>
        <p:txBody>
          <a:bodyPr>
            <a:spAutoFit/>
          </a:bodyPr>
          <a:lstStyle/>
          <a:p>
            <a:r>
              <a:rPr lang="en-US" altLang="zh-CN"/>
              <a:t>In[15]:</a:t>
            </a:r>
            <a:r>
              <a:rPr lang="en-US" altLang="zh-CN" dirty="0" err="1"/>
              <a:t>teenager.fillna</a:t>
            </a:r>
            <a:r>
              <a:rPr lang="en-US" altLang="zh-CN" dirty="0"/>
              <a:t>(0).head()</a:t>
            </a:r>
          </a:p>
          <a:p>
            <a:r>
              <a:rPr lang="en-US" altLang="zh-CN" dirty="0"/>
              <a:t>Out[15]: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dirty="0"/>
              <a:t>1      2006      F  18.801        0           0</a:t>
            </a:r>
          </a:p>
          <a:p>
            <a:r>
              <a:rPr lang="en-US" altLang="zh-CN" dirty="0"/>
              <a:t>2         0      0   0.000        0           0</a:t>
            </a:r>
          </a:p>
          <a:p>
            <a:r>
              <a:rPr lang="en-US" altLang="zh-CN" dirty="0"/>
              <a:t>3      2006      F  18.875        0           0</a:t>
            </a:r>
          </a:p>
          <a:p>
            <a:r>
              <a:rPr lang="en-US" altLang="zh-CN" dirty="0"/>
              <a:t>4      2006      0  18.995        0           0</a:t>
            </a:r>
            <a:endParaRPr lang="zh-CN" altLang="en-US" dirty="0"/>
          </a:p>
        </p:txBody>
      </p:sp>
    </p:spTree>
    <p:extLst>
      <p:ext uri="{BB962C8B-B14F-4D97-AF65-F5344CB8AC3E}">
        <p14:creationId xmlns="" xmlns:p14="http://schemas.microsoft.com/office/powerpoint/2010/main" val="352424437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处理缺失数据</a:t>
            </a:r>
            <a:endParaRPr lang="en-US" sz="2800" dirty="0">
              <a:solidFill>
                <a:srgbClr val="FFFFFF"/>
              </a:solidFill>
              <a:latin typeface="Microsoft YaHei Light" charset="-122"/>
              <a:ea typeface="Microsoft YaHei Light" charset="-122"/>
              <a:cs typeface="Microsoft YaHei Light" charset="-122"/>
            </a:endParaRPr>
          </a:p>
        </p:txBody>
      </p:sp>
      <p:sp>
        <p:nvSpPr>
          <p:cNvPr id="10" name="Text Box 4"/>
          <p:cNvSpPr txBox="1">
            <a:spLocks noChangeArrowheads="1"/>
          </p:cNvSpPr>
          <p:nvPr/>
        </p:nvSpPr>
        <p:spPr bwMode="auto">
          <a:xfrm>
            <a:off x="670752" y="1628800"/>
            <a:ext cx="9241671" cy="769441"/>
          </a:xfrm>
          <a:prstGeom prst="rect">
            <a:avLst/>
          </a:prstGeom>
          <a:noFill/>
          <a:ln w="9525">
            <a:noFill/>
            <a:miter lim="800000"/>
            <a:headEnd/>
            <a:tailEnd/>
          </a:ln>
        </p:spPr>
        <p:txBody>
          <a:bodyPr wrap="square">
            <a:spAutoFit/>
          </a:bodyPr>
          <a:lstStyle/>
          <a:p>
            <a:pPr>
              <a:spcBef>
                <a:spcPct val="50000"/>
              </a:spcBef>
            </a:pPr>
            <a:r>
              <a:rPr lang="zh-CN" altLang="en-US" sz="2200" dirty="0">
                <a:latin typeface="Microsoft YaHei Light" charset="-122"/>
                <a:ea typeface="Microsoft YaHei Light" charset="-122"/>
                <a:cs typeface="Microsoft YaHei Light" charset="-122"/>
              </a:rPr>
              <a:t>使用字典和</a:t>
            </a:r>
            <a:r>
              <a:rPr lang="en-US" altLang="zh-CN" sz="2200" dirty="0">
                <a:latin typeface="Microsoft YaHei Light" charset="-122"/>
                <a:ea typeface="Microsoft YaHei Light" charset="-122"/>
                <a:cs typeface="Microsoft YaHei Light" charset="-122"/>
              </a:rPr>
              <a:t>method</a:t>
            </a:r>
            <a:r>
              <a:rPr lang="zh-CN" altLang="en-US" sz="2200" dirty="0">
                <a:latin typeface="Microsoft YaHei Light" charset="-122"/>
                <a:ea typeface="Microsoft YaHei Light" charset="-122"/>
                <a:cs typeface="Microsoft YaHei Light" charset="-122"/>
              </a:rPr>
              <a:t>方式填充，</a:t>
            </a:r>
            <a:r>
              <a:rPr lang="en-US" altLang="zh-CN" sz="2200" dirty="0">
                <a:latin typeface="Microsoft YaHei Light" charset="-122"/>
                <a:ea typeface="Microsoft YaHei Light" charset="-122"/>
                <a:cs typeface="Microsoft YaHei Light" charset="-122"/>
              </a:rPr>
              <a:t>method=‘</a:t>
            </a:r>
            <a:r>
              <a:rPr lang="en-US" altLang="zh-CN" sz="2200" dirty="0" err="1">
                <a:latin typeface="Microsoft YaHei Light" charset="-122"/>
                <a:ea typeface="Microsoft YaHei Light" charset="-122"/>
                <a:cs typeface="Microsoft YaHei Light" charset="-122"/>
              </a:rPr>
              <a:t>ffill</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或‘</a:t>
            </a:r>
            <a:r>
              <a:rPr lang="en-US" altLang="zh-CN" sz="2200" dirty="0" err="1">
                <a:latin typeface="Microsoft YaHei Light" charset="-122"/>
                <a:ea typeface="Microsoft YaHei Light" charset="-122"/>
                <a:cs typeface="Microsoft YaHei Light" charset="-122"/>
              </a:rPr>
              <a:t>bfill</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前向或后向填充</a:t>
            </a:r>
            <a:r>
              <a:rPr lang="en-US" altLang="zh-CN" sz="2200" dirty="0">
                <a:latin typeface="Microsoft YaHei Light" charset="-122"/>
                <a:ea typeface="Microsoft YaHei Light" charset="-122"/>
                <a:cs typeface="Microsoft YaHei Light" charset="-122"/>
              </a:rPr>
              <a:t>)</a:t>
            </a:r>
            <a:r>
              <a:rPr lang="zh-CN" altLang="en-US" sz="2200" dirty="0">
                <a:latin typeface="Microsoft YaHei Light" charset="-122"/>
                <a:ea typeface="Microsoft YaHei Light" charset="-122"/>
                <a:cs typeface="Microsoft YaHei Light" charset="-122"/>
              </a:rPr>
              <a:t>，</a:t>
            </a:r>
            <a:r>
              <a:rPr lang="en-US" altLang="zh-CN" sz="2200" dirty="0">
                <a:latin typeface="Microsoft YaHei Light" charset="-122"/>
                <a:ea typeface="Microsoft YaHei Light" charset="-122"/>
                <a:cs typeface="Microsoft YaHei Light" charset="-122"/>
              </a:rPr>
              <a:t>limit</a:t>
            </a:r>
            <a:r>
              <a:rPr lang="zh-CN" altLang="en-US" sz="2200" dirty="0">
                <a:latin typeface="Microsoft YaHei Light" charset="-122"/>
                <a:ea typeface="Microsoft YaHei Light" charset="-122"/>
                <a:cs typeface="Microsoft YaHei Light" charset="-122"/>
              </a:rPr>
              <a:t>可以调节最大填充数量</a:t>
            </a:r>
          </a:p>
        </p:txBody>
      </p:sp>
      <p:sp>
        <p:nvSpPr>
          <p:cNvPr id="12" name="Text Box 8"/>
          <p:cNvSpPr txBox="1">
            <a:spLocks noChangeArrowheads="1"/>
          </p:cNvSpPr>
          <p:nvPr/>
        </p:nvSpPr>
        <p:spPr bwMode="auto">
          <a:xfrm>
            <a:off x="697440" y="2582252"/>
            <a:ext cx="5040312" cy="2289175"/>
          </a:xfrm>
          <a:prstGeom prst="rect">
            <a:avLst/>
          </a:prstGeom>
          <a:noFill/>
          <a:ln w="9525">
            <a:noFill/>
            <a:miter lim="800000"/>
            <a:headEnd/>
            <a:tailEnd/>
          </a:ln>
        </p:spPr>
        <p:txBody>
          <a:bodyPr>
            <a:spAutoFit/>
          </a:bodyPr>
          <a:lstStyle/>
          <a:p>
            <a:pPr marL="342900" indent="-342900"/>
            <a:r>
              <a:rPr lang="en-US" altLang="zh-CN" dirty="0"/>
              <a:t>In[17]:</a:t>
            </a:r>
            <a:r>
              <a:rPr lang="en-US" altLang="zh-CN" dirty="0" err="1"/>
              <a:t>teenager.fillna</a:t>
            </a:r>
            <a:r>
              <a:rPr lang="en-US" altLang="zh-CN" dirty="0"/>
              <a:t>({'gender':'M','friend':0}).head()</a:t>
            </a:r>
          </a:p>
          <a:p>
            <a:pPr marL="342900" indent="-342900"/>
            <a:r>
              <a:rPr lang="en-US" altLang="zh-CN" dirty="0"/>
              <a:t>Out[17]: </a:t>
            </a:r>
          </a:p>
          <a:p>
            <a:pPr marL="342900" indent="-342900"/>
            <a:r>
              <a:rPr lang="en-US" altLang="zh-CN" dirty="0"/>
              <a:t>   </a:t>
            </a:r>
            <a:r>
              <a:rPr lang="en-US" altLang="zh-CN" dirty="0" err="1"/>
              <a:t>gradyear</a:t>
            </a:r>
            <a:r>
              <a:rPr lang="en-US" altLang="zh-CN" dirty="0"/>
              <a:t> gender     age  friends  basketball</a:t>
            </a:r>
          </a:p>
          <a:p>
            <a:pPr marL="342900" indent="-342900"/>
            <a:r>
              <a:rPr lang="en-US" altLang="zh-CN" dirty="0"/>
              <a:t>0      2006      M  18.980        2           0</a:t>
            </a:r>
          </a:p>
          <a:p>
            <a:pPr marL="342900" indent="-342900"/>
            <a:r>
              <a:rPr lang="en-US" altLang="zh-CN" dirty="0"/>
              <a:t>1      2006      F  18.801        0           0</a:t>
            </a:r>
          </a:p>
          <a:p>
            <a:pPr marL="342900" indent="-342900"/>
            <a:r>
              <a:rPr lang="en-US" altLang="zh-CN" dirty="0"/>
              <a:t>2       </a:t>
            </a:r>
            <a:r>
              <a:rPr lang="en-US" altLang="zh-CN" dirty="0" err="1"/>
              <a:t>NaN</a:t>
            </a:r>
            <a:r>
              <a:rPr lang="en-US" altLang="zh-CN" dirty="0"/>
              <a:t>      M     </a:t>
            </a:r>
            <a:r>
              <a:rPr lang="en-US" altLang="zh-CN" dirty="0" err="1"/>
              <a:t>NaN</a:t>
            </a:r>
            <a:r>
              <a:rPr lang="en-US" altLang="zh-CN" dirty="0"/>
              <a:t>      </a:t>
            </a:r>
            <a:r>
              <a:rPr lang="en-US" altLang="zh-CN" dirty="0" err="1"/>
              <a:t>NaN</a:t>
            </a:r>
            <a:r>
              <a:rPr lang="en-US" altLang="zh-CN" dirty="0"/>
              <a:t>         </a:t>
            </a:r>
            <a:r>
              <a:rPr lang="en-US" altLang="zh-CN" dirty="0" err="1"/>
              <a:t>NaN</a:t>
            </a:r>
            <a:endParaRPr lang="en-US" altLang="zh-CN" dirty="0"/>
          </a:p>
          <a:p>
            <a:pPr marL="342900" indent="-342900"/>
            <a:r>
              <a:rPr lang="en-US" altLang="zh-CN" dirty="0"/>
              <a:t>3      2006      F  18.875        0           0</a:t>
            </a:r>
          </a:p>
          <a:p>
            <a:pPr marL="342900" indent="-342900"/>
            <a:r>
              <a:rPr lang="en-US" altLang="zh-CN" dirty="0"/>
              <a:t>4      2006      M  18.995      </a:t>
            </a:r>
            <a:r>
              <a:rPr lang="en-US" altLang="zh-CN" dirty="0" err="1"/>
              <a:t>NaN</a:t>
            </a:r>
            <a:r>
              <a:rPr lang="en-US" altLang="zh-CN" dirty="0"/>
              <a:t>           0</a:t>
            </a:r>
            <a:endParaRPr lang="zh-CN" altLang="en-US" dirty="0"/>
          </a:p>
        </p:txBody>
      </p:sp>
      <p:sp>
        <p:nvSpPr>
          <p:cNvPr id="14" name="Text Box 5"/>
          <p:cNvSpPr txBox="1">
            <a:spLocks noChangeArrowheads="1"/>
          </p:cNvSpPr>
          <p:nvPr/>
        </p:nvSpPr>
        <p:spPr bwMode="auto">
          <a:xfrm>
            <a:off x="5819696" y="3899408"/>
            <a:ext cx="5256213" cy="2701925"/>
          </a:xfrm>
          <a:prstGeom prst="rect">
            <a:avLst/>
          </a:prstGeom>
          <a:noFill/>
          <a:ln w="9525">
            <a:noFill/>
            <a:miter lim="800000"/>
            <a:headEnd/>
            <a:tailEnd/>
          </a:ln>
        </p:spPr>
        <p:txBody>
          <a:bodyPr>
            <a:spAutoFit/>
          </a:bodyPr>
          <a:lstStyle/>
          <a:p>
            <a:r>
              <a:rPr lang="en-US" altLang="zh-CN" dirty="0"/>
              <a:t>In[18]:</a:t>
            </a:r>
            <a:r>
              <a:rPr lang="en-US" altLang="zh-CN" dirty="0" err="1"/>
              <a:t>teenager.fillna</a:t>
            </a:r>
            <a:r>
              <a:rPr lang="en-US" altLang="zh-CN" dirty="0"/>
              <a:t>(method='</a:t>
            </a:r>
            <a:r>
              <a:rPr lang="en-US" altLang="zh-CN" dirty="0" err="1"/>
              <a:t>ffill</a:t>
            </a:r>
            <a:r>
              <a:rPr lang="en-US" altLang="zh-CN" dirty="0"/>
              <a:t>').head()</a:t>
            </a:r>
          </a:p>
          <a:p>
            <a:r>
              <a:rPr lang="en-US" altLang="zh-CN" dirty="0"/>
              <a:t>Out[18]: </a:t>
            </a:r>
          </a:p>
          <a:p>
            <a:r>
              <a:rPr lang="en-US" altLang="zh-CN" dirty="0"/>
              <a:t>   </a:t>
            </a:r>
            <a:r>
              <a:rPr lang="en-US" altLang="zh-CN" dirty="0" err="1"/>
              <a:t>gradyear</a:t>
            </a:r>
            <a:r>
              <a:rPr lang="en-US" altLang="zh-CN" dirty="0"/>
              <a:t> gender     age  friends  basketball</a:t>
            </a:r>
          </a:p>
          <a:p>
            <a:r>
              <a:rPr lang="en-US" altLang="zh-CN" dirty="0"/>
              <a:t>0      2006      M  18.980        2           0</a:t>
            </a:r>
          </a:p>
          <a:p>
            <a:r>
              <a:rPr lang="en-US" altLang="zh-CN"/>
              <a:t>1      2006      F  18.801        0           0</a:t>
            </a:r>
          </a:p>
          <a:p>
            <a:r>
              <a:rPr lang="en-US" altLang="zh-CN" dirty="0"/>
              <a:t>2      2006      F  18.801        0           0</a:t>
            </a:r>
          </a:p>
          <a:p>
            <a:r>
              <a:rPr lang="en-US" altLang="zh-CN" dirty="0"/>
              <a:t>3      2006      F  18.875        0           0</a:t>
            </a:r>
          </a:p>
          <a:p>
            <a:r>
              <a:rPr lang="en-US" altLang="zh-CN" dirty="0"/>
              <a:t>4      2006      F  18.995        0           0</a:t>
            </a:r>
            <a:endParaRPr lang="zh-CN" altLang="en-US" dirty="0"/>
          </a:p>
          <a:p>
            <a:pPr>
              <a:spcBef>
                <a:spcPct val="50000"/>
              </a:spcBef>
            </a:pPr>
            <a:endParaRPr lang="zh-CN" altLang="en-US" dirty="0"/>
          </a:p>
        </p:txBody>
      </p:sp>
    </p:spTree>
    <p:extLst>
      <p:ext uri="{BB962C8B-B14F-4D97-AF65-F5344CB8AC3E}">
        <p14:creationId xmlns="" xmlns:p14="http://schemas.microsoft.com/office/powerpoint/2010/main" val="360363792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234</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277135736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5" name="Rectangle 3"/>
          <p:cNvSpPr txBox="1">
            <a:spLocks/>
          </p:cNvSpPr>
          <p:nvPr/>
        </p:nvSpPr>
        <p:spPr>
          <a:xfrm>
            <a:off x="468312" y="1600200"/>
            <a:ext cx="937210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smtClean="0"/>
              <a:t>Pandas中并没有提供直接进行数据标准化的方式，可以使用scikit-learn中preprocessing的方法进行数据的标准化操作。</a:t>
            </a:r>
          </a:p>
          <a:p>
            <a:pPr>
              <a:lnSpc>
                <a:spcPct val="100000"/>
              </a:lnSpc>
              <a:buFont typeface="Arial" charset="0"/>
              <a:buNone/>
            </a:pPr>
            <a:endParaRPr lang="en-US" altLang="zh-CN" sz="2200" smtClean="0"/>
          </a:p>
          <a:p>
            <a:pPr>
              <a:lnSpc>
                <a:spcPct val="100000"/>
              </a:lnSpc>
            </a:pPr>
            <a:r>
              <a:rPr lang="en-US" altLang="zh-CN" sz="2200" smtClean="0"/>
              <a:t>标准化有两种处理方式：Z-score标准化和min-max标准化。在一些机器学习算法中（如，支持向量机的RBF核，线性模型中的L1和L2正则化），算法要求输入的数据特征均值为0，并且方差在相同数量级。这一操作可以调用preprocessing的scale方法和StandardScaler类实现。</a:t>
            </a:r>
          </a:p>
          <a:p>
            <a:pPr>
              <a:lnSpc>
                <a:spcPct val="100000"/>
              </a:lnSpc>
              <a:buFont typeface="Arial" charset="0"/>
              <a:buNone/>
            </a:pPr>
            <a:endParaRPr lang="en-US" altLang="zh-CN" sz="2200" smtClean="0"/>
          </a:p>
          <a:p>
            <a:pPr>
              <a:lnSpc>
                <a:spcPct val="100000"/>
              </a:lnSpc>
            </a:pPr>
            <a:r>
              <a:rPr lang="en-US" altLang="zh-CN" sz="2200" smtClean="0"/>
              <a:t>在线性模型的计算过程中，要求输入数据特征在同一个数量级上，为了实现这一操作，可以调用preprocessing的MinMaxScaler方法。</a:t>
            </a:r>
            <a:endParaRPr lang="zh-CN" altLang="en-US" sz="2200" smtClean="0"/>
          </a:p>
          <a:p>
            <a:pPr>
              <a:lnSpc>
                <a:spcPct val="100000"/>
              </a:lnSpc>
              <a:buFont typeface="Arial" charset="0"/>
              <a:buNone/>
            </a:pPr>
            <a:r>
              <a:rPr lang="zh-CN" altLang="en-US" sz="2200" smtClean="0"/>
              <a:t>      </a:t>
            </a:r>
            <a:endParaRPr lang="zh-CN" altLang="en-US" sz="2200" dirty="0" smtClean="0"/>
          </a:p>
        </p:txBody>
      </p:sp>
    </p:spTree>
    <p:extLst>
      <p:ext uri="{BB962C8B-B14F-4D97-AF65-F5344CB8AC3E}">
        <p14:creationId xmlns="" xmlns:p14="http://schemas.microsoft.com/office/powerpoint/2010/main" val="415706060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Text Box 4"/>
          <p:cNvSpPr txBox="1">
            <a:spLocks noChangeArrowheads="1"/>
          </p:cNvSpPr>
          <p:nvPr/>
        </p:nvSpPr>
        <p:spPr bwMode="auto">
          <a:xfrm>
            <a:off x="686033" y="1480344"/>
            <a:ext cx="8353425" cy="4760912"/>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a:t>
            </a:r>
            <a:r>
              <a:rPr lang="en-US" altLang="zh-CN" dirty="0" err="1"/>
              <a:t>iris.csv</a:t>
            </a:r>
            <a:r>
              <a:rPr lang="en-US" altLang="zh-CN" dirty="0"/>
              <a:t>')</a:t>
            </a:r>
          </a:p>
          <a:p>
            <a:r>
              <a:rPr lang="en-US" altLang="zh-CN" dirty="0"/>
              <a:t>x  = </a:t>
            </a:r>
            <a:r>
              <a:rPr lang="en-US" altLang="zh-CN" dirty="0" err="1"/>
              <a:t>preprocessing.scale</a:t>
            </a:r>
            <a:r>
              <a:rPr lang="en-US" altLang="zh-CN" dirty="0"/>
              <a:t>(</a:t>
            </a:r>
            <a:r>
              <a:rPr lang="en-US" altLang="zh-CN" dirty="0" err="1"/>
              <a:t>df</a:t>
            </a:r>
            <a:r>
              <a:rPr lang="en-US" altLang="zh-CN" dirty="0"/>
              <a:t>)</a:t>
            </a:r>
          </a:p>
          <a:p>
            <a:r>
              <a:rPr lang="en-US" altLang="zh-CN" dirty="0"/>
              <a:t>x[:5]</a:t>
            </a:r>
          </a:p>
          <a:p>
            <a:r>
              <a:rPr lang="en-US" altLang="zh-CN" dirty="0"/>
              <a:t>Out[93]: </a:t>
            </a:r>
          </a:p>
          <a:p>
            <a:r>
              <a:rPr lang="en-US" altLang="zh-CN" dirty="0"/>
              <a:t>array([[-0.90068117,  1.03205722, -1.3412724 , -1.31297673, -1.22474487],</a:t>
            </a:r>
          </a:p>
          <a:p>
            <a:r>
              <a:rPr lang="en-US" altLang="zh-CN" dirty="0"/>
              <a:t>       [-1.14301691, -0.1249576 , -1.3412724 , -1.31297673, -1.22474487],</a:t>
            </a:r>
          </a:p>
          <a:p>
            <a:r>
              <a:rPr lang="en-US" altLang="zh-CN" dirty="0"/>
              <a:t>       [-1.38535265,  0.33784833, -1.39813811, -1.31297673, -1.22474487],</a:t>
            </a:r>
          </a:p>
          <a:p>
            <a:r>
              <a:rPr lang="en-US" altLang="zh-CN" dirty="0"/>
              <a:t>       [-1.50652052,  0.10644536, -1.2844067 , -1.31297673, -1.22474487],</a:t>
            </a:r>
          </a:p>
          <a:p>
            <a:r>
              <a:rPr lang="en-US" altLang="zh-CN" dirty="0"/>
              <a:t>       [-1.02184904,  1.26346019, -1.3412724 , -1.31297673, -1.22474487]])</a:t>
            </a:r>
          </a:p>
          <a:p>
            <a:endParaRPr lang="en-US" altLang="zh-CN" dirty="0"/>
          </a:p>
          <a:p>
            <a:r>
              <a:rPr lang="en-US" altLang="zh-CN" dirty="0"/>
              <a:t>#</a:t>
            </a:r>
            <a:r>
              <a:rPr lang="zh-CN" altLang="en-US" dirty="0"/>
              <a:t>标准化数据的均值</a:t>
            </a:r>
          </a:p>
          <a:p>
            <a:r>
              <a:rPr lang="pt-BR" altLang="zh-CN" dirty="0"/>
              <a:t>In[94]:</a:t>
            </a:r>
            <a:r>
              <a:rPr lang="pt-BR" altLang="zh-CN" dirty="0" err="1"/>
              <a:t>x.mean</a:t>
            </a:r>
            <a:r>
              <a:rPr lang="pt-BR" altLang="zh-CN" dirty="0"/>
              <a:t>(</a:t>
            </a:r>
            <a:r>
              <a:rPr lang="pt-BR" altLang="zh-CN" dirty="0" err="1"/>
              <a:t>axis</a:t>
            </a:r>
            <a:r>
              <a:rPr lang="pt-BR" altLang="zh-CN" dirty="0"/>
              <a:t>=0)</a:t>
            </a:r>
          </a:p>
          <a:p>
            <a:r>
              <a:rPr lang="pt-BR" altLang="zh-CN" dirty="0"/>
              <a:t>Out[94]: </a:t>
            </a:r>
            <a:r>
              <a:rPr lang="pt-BR" altLang="zh-CN" dirty="0" err="1"/>
              <a:t>array</a:t>
            </a:r>
            <a:r>
              <a:rPr lang="pt-BR" altLang="zh-CN" dirty="0"/>
              <a:t>([ -2.77555756e-16,  -5.14033260e-16,   1.15463195e-16,</a:t>
            </a:r>
          </a:p>
          <a:p>
            <a:r>
              <a:rPr lang="pt-BR" altLang="zh-CN" dirty="0"/>
              <a:t>         9.25185854e-16,   1.18423789e-17])</a:t>
            </a:r>
            <a:endParaRPr lang="zh-CN" altLang="en-US" dirty="0"/>
          </a:p>
          <a:p>
            <a:r>
              <a:rPr lang="en-US" altLang="zh-CN" dirty="0"/>
              <a:t>#</a:t>
            </a:r>
            <a:r>
              <a:rPr lang="zh-CN" altLang="en-US" dirty="0"/>
              <a:t>标准化数据的方差</a:t>
            </a:r>
          </a:p>
          <a:p>
            <a:r>
              <a:rPr lang="en-US" altLang="zh-CN" dirty="0"/>
              <a:t>In[95]:</a:t>
            </a:r>
            <a:r>
              <a:rPr lang="en-US" altLang="zh-CN" dirty="0" err="1"/>
              <a:t>x.std</a:t>
            </a:r>
            <a:r>
              <a:rPr lang="en-US" altLang="zh-CN" dirty="0"/>
              <a:t>(axis=0)</a:t>
            </a:r>
          </a:p>
          <a:p>
            <a:r>
              <a:rPr lang="en-US" altLang="zh-CN" dirty="0"/>
              <a:t>Out[95]: array([ 1.,  1.,  1.,  1.,  1.])</a:t>
            </a:r>
            <a:endParaRPr lang="zh-CN" altLang="en-US" dirty="0"/>
          </a:p>
        </p:txBody>
      </p:sp>
    </p:spTree>
    <p:extLst>
      <p:ext uri="{BB962C8B-B14F-4D97-AF65-F5344CB8AC3E}">
        <p14:creationId xmlns="" xmlns:p14="http://schemas.microsoft.com/office/powerpoint/2010/main" val="22564830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84312" y="1526227"/>
            <a:ext cx="9428112"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en-US" altLang="zh-CN" sz="2200" dirty="0" smtClean="0"/>
              <a:t>   preprocessing</a:t>
            </a:r>
            <a:r>
              <a:rPr lang="zh-CN" altLang="en-US" sz="2200" dirty="0" smtClean="0"/>
              <a:t>模块提供了</a:t>
            </a:r>
            <a:r>
              <a:rPr lang="en-US" altLang="zh-CN" sz="2200" dirty="0" err="1" smtClean="0"/>
              <a:t>StandardScaler</a:t>
            </a:r>
            <a:r>
              <a:rPr lang="zh-CN" altLang="en-US" sz="2200" dirty="0" smtClean="0"/>
              <a:t>工具类，包含名为</a:t>
            </a:r>
            <a:r>
              <a:rPr lang="en-US" altLang="zh-CN" sz="2200" dirty="0" smtClean="0"/>
              <a:t>Transformer</a:t>
            </a:r>
            <a:r>
              <a:rPr lang="zh-CN" altLang="en-US" sz="2200" dirty="0" smtClean="0"/>
              <a:t>的</a:t>
            </a:r>
            <a:r>
              <a:rPr lang="en-US" altLang="zh-CN" sz="2200" dirty="0" smtClean="0"/>
              <a:t>API</a:t>
            </a:r>
            <a:r>
              <a:rPr lang="zh-CN" altLang="en-US" sz="2200" dirty="0" smtClean="0"/>
              <a:t>，可以在训练集上计算均值和标准差，并且能够在之后将同样的转换应用于测试集。</a:t>
            </a:r>
          </a:p>
        </p:txBody>
      </p:sp>
      <p:sp>
        <p:nvSpPr>
          <p:cNvPr id="12" name="Text Box 4"/>
          <p:cNvSpPr txBox="1">
            <a:spLocks noChangeArrowheads="1"/>
          </p:cNvSpPr>
          <p:nvPr/>
        </p:nvSpPr>
        <p:spPr bwMode="auto">
          <a:xfrm>
            <a:off x="767408" y="2852936"/>
            <a:ext cx="7921625" cy="1465263"/>
          </a:xfrm>
          <a:prstGeom prst="rect">
            <a:avLst/>
          </a:prstGeom>
          <a:noFill/>
          <a:ln w="9525">
            <a:noFill/>
            <a:miter lim="800000"/>
            <a:headEnd/>
            <a:tailEnd/>
          </a:ln>
        </p:spPr>
        <p:txBody>
          <a:bodyPr>
            <a:spAutoFit/>
          </a:bodyPr>
          <a:lstStyle/>
          <a:p>
            <a:r>
              <a:rPr lang="en-US" altLang="zh-CN"/>
              <a:t>scaler</a:t>
            </a:r>
            <a:r>
              <a:rPr lang="en-US" altLang="zh-CN" dirty="0"/>
              <a:t> = </a:t>
            </a:r>
            <a:r>
              <a:rPr lang="en-US" altLang="zh-CN" dirty="0" err="1"/>
              <a:t>preprocessing.StandardScaler</a:t>
            </a:r>
            <a:r>
              <a:rPr lang="en-US" altLang="zh-CN" dirty="0"/>
              <a:t>().fit(</a:t>
            </a:r>
            <a:r>
              <a:rPr lang="en-US" altLang="zh-CN" dirty="0" err="1"/>
              <a:t>df</a:t>
            </a:r>
            <a:r>
              <a:rPr lang="en-US" altLang="zh-CN" dirty="0"/>
              <a:t>)</a:t>
            </a:r>
          </a:p>
          <a:p>
            <a:r>
              <a:rPr lang="en-US" altLang="zh-CN" dirty="0"/>
              <a:t>#</a:t>
            </a:r>
            <a:r>
              <a:rPr lang="zh-CN" altLang="en-US" dirty="0"/>
              <a:t>应用于新数据  </a:t>
            </a:r>
          </a:p>
          <a:p>
            <a:r>
              <a:rPr lang="en-US" altLang="zh-CN" dirty="0" err="1"/>
              <a:t>scaler.transform</a:t>
            </a:r>
            <a:r>
              <a:rPr lang="en-US" altLang="zh-CN" dirty="0"/>
              <a:t>([[-1.,  1., 0.,4.,3.]]) </a:t>
            </a:r>
          </a:p>
          <a:p>
            <a:r>
              <a:rPr lang="en-US" altLang="zh-CN" dirty="0"/>
              <a:t>Out[97]: array([[-8.29192127, -4.7530169 , -2.13739226,  3.68299613,  2.44948974]])</a:t>
            </a:r>
          </a:p>
        </p:txBody>
      </p:sp>
    </p:spTree>
    <p:extLst>
      <p:ext uri="{BB962C8B-B14F-4D97-AF65-F5344CB8AC3E}">
        <p14:creationId xmlns="" xmlns:p14="http://schemas.microsoft.com/office/powerpoint/2010/main" val="293381154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238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数据标准化</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01480" y="1597818"/>
            <a:ext cx="966045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2200" smtClean="0"/>
              <a:t>     preprocessing</a:t>
            </a:r>
            <a:r>
              <a:rPr lang="zh-CN" altLang="en-US" sz="2200" smtClean="0"/>
              <a:t>中提供了</a:t>
            </a:r>
            <a:r>
              <a:rPr lang="en-US" altLang="zh-CN" sz="2200" smtClean="0"/>
              <a:t>MinMaxScalar</a:t>
            </a:r>
            <a:r>
              <a:rPr lang="zh-CN" altLang="en-US" sz="2200" smtClean="0"/>
              <a:t>方法对数据进行</a:t>
            </a:r>
            <a:r>
              <a:rPr lang="en-US" altLang="zh-CN" sz="2200" smtClean="0"/>
              <a:t>[0,1]</a:t>
            </a:r>
            <a:r>
              <a:rPr lang="zh-CN" altLang="en-US" sz="2200" smtClean="0"/>
              <a:t>标准化</a:t>
            </a:r>
            <a:endParaRPr lang="zh-CN" altLang="en-US" sz="2200" dirty="0" smtClean="0"/>
          </a:p>
        </p:txBody>
      </p:sp>
      <p:sp>
        <p:nvSpPr>
          <p:cNvPr id="12" name="Text Box 4"/>
          <p:cNvSpPr txBox="1">
            <a:spLocks noChangeArrowheads="1"/>
          </p:cNvSpPr>
          <p:nvPr/>
        </p:nvSpPr>
        <p:spPr bwMode="auto">
          <a:xfrm>
            <a:off x="767408" y="2156296"/>
            <a:ext cx="7775575" cy="3937000"/>
          </a:xfrm>
          <a:prstGeom prst="rect">
            <a:avLst/>
          </a:prstGeom>
          <a:noFill/>
          <a:ln w="9525">
            <a:noFill/>
            <a:miter lim="800000"/>
            <a:headEnd/>
            <a:tailEnd/>
          </a:ln>
        </p:spPr>
        <p:txBody>
          <a:bodyPr>
            <a:spAutoFit/>
          </a:bodyPr>
          <a:lstStyle/>
          <a:p>
            <a:r>
              <a:rPr lang="en-US" altLang="zh-CN" dirty="0" err="1"/>
              <a:t>min_max_scaler</a:t>
            </a:r>
            <a:r>
              <a:rPr lang="en-US" altLang="zh-CN" dirty="0"/>
              <a:t> = </a:t>
            </a:r>
            <a:r>
              <a:rPr lang="en-US" altLang="zh-CN" dirty="0" err="1"/>
              <a:t>preprocessing.MinMaxScaler</a:t>
            </a:r>
            <a:r>
              <a:rPr lang="en-US" altLang="zh-CN" dirty="0"/>
              <a:t>()</a:t>
            </a:r>
          </a:p>
          <a:p>
            <a:r>
              <a:rPr lang="en-US" altLang="zh-CN" dirty="0" err="1"/>
              <a:t>scaler</a:t>
            </a:r>
            <a:r>
              <a:rPr lang="en-US" altLang="zh-CN" dirty="0"/>
              <a:t> = </a:t>
            </a:r>
            <a:r>
              <a:rPr lang="en-US" altLang="zh-CN" dirty="0" err="1"/>
              <a:t>min_max_scaler.fit_transform</a:t>
            </a:r>
            <a:r>
              <a:rPr lang="en-US" altLang="zh-CN" dirty="0"/>
              <a:t>(</a:t>
            </a:r>
            <a:r>
              <a:rPr lang="en-US" altLang="zh-CN" dirty="0" err="1"/>
              <a:t>df</a:t>
            </a:r>
            <a:r>
              <a:rPr lang="en-US" altLang="zh-CN" dirty="0"/>
              <a:t>)</a:t>
            </a:r>
          </a:p>
          <a:p>
            <a:r>
              <a:rPr lang="en-US" altLang="zh-CN" dirty="0" err="1"/>
              <a:t>scaler</a:t>
            </a:r>
            <a:endParaRPr lang="en-US" altLang="zh-CN" dirty="0"/>
          </a:p>
          <a:p>
            <a:r>
              <a:rPr lang="en-US" altLang="zh-CN" dirty="0"/>
              <a:t>Out[98]: </a:t>
            </a:r>
          </a:p>
          <a:p>
            <a:r>
              <a:rPr lang="en-US" altLang="zh-CN" dirty="0"/>
              <a:t>array([[ 0.22222222,  0.625     ,  0.06779661,  0.04166667,  0.        ],</a:t>
            </a:r>
          </a:p>
          <a:p>
            <a:r>
              <a:rPr lang="en-US" altLang="zh-CN" dirty="0"/>
              <a:t>       [ 0.16666667,  0.41666667,  0.06779661,  0.04166667,  0.        ],</a:t>
            </a:r>
          </a:p>
          <a:p>
            <a:r>
              <a:rPr lang="en-US" altLang="zh-CN" dirty="0"/>
              <a:t>       [ 0.11111111,  0.5       ,  0.05084746,  0.04166667,  0.        ],</a:t>
            </a:r>
          </a:p>
          <a:p>
            <a:r>
              <a:rPr lang="en-US" altLang="zh-CN" dirty="0"/>
              <a:t>       [ 0.08333333,  0.45833333,  0.08474576,  0.04166667,  0.        ],</a:t>
            </a:r>
          </a:p>
          <a:p>
            <a:r>
              <a:rPr lang="en-US" altLang="zh-CN" dirty="0"/>
              <a:t>       [ 0.19444444,  0.66666667,  0.06779661,  0.04166667,  0.        ],</a:t>
            </a:r>
          </a:p>
          <a:p>
            <a:r>
              <a:rPr lang="en-US" altLang="zh-CN" dirty="0"/>
              <a:t>       [ 0.30555556,  0.79166667,  0.11864407,  0.125     ,  0. </a:t>
            </a:r>
          </a:p>
          <a:p>
            <a:endParaRPr lang="zh-CN" altLang="en-US" dirty="0"/>
          </a:p>
          <a:p>
            <a:r>
              <a:rPr lang="en-US" altLang="zh-CN" dirty="0" err="1"/>
              <a:t>X_test</a:t>
            </a:r>
            <a:r>
              <a:rPr lang="en-US" altLang="zh-CN" dirty="0"/>
              <a:t> = </a:t>
            </a:r>
            <a:r>
              <a:rPr lang="en-US" altLang="zh-CN" dirty="0" err="1"/>
              <a:t>np.array</a:t>
            </a:r>
            <a:r>
              <a:rPr lang="en-US" altLang="zh-CN" dirty="0"/>
              <a:t>([[ -3., -1.,  4., 0., 7.]])</a:t>
            </a:r>
          </a:p>
          <a:p>
            <a:r>
              <a:rPr lang="en-US" altLang="zh-CN" dirty="0" err="1"/>
              <a:t>min_max_scaler.transform</a:t>
            </a:r>
            <a:r>
              <a:rPr lang="en-US" altLang="zh-CN" dirty="0"/>
              <a:t>(</a:t>
            </a:r>
            <a:r>
              <a:rPr lang="en-US" altLang="zh-CN" dirty="0" err="1"/>
              <a:t>X_test</a:t>
            </a:r>
            <a:r>
              <a:rPr lang="en-US" altLang="zh-CN" dirty="0"/>
              <a:t>)</a:t>
            </a:r>
          </a:p>
          <a:p>
            <a:r>
              <a:rPr lang="en-US" altLang="zh-CN" dirty="0"/>
              <a:t>Out[99]: array([[-2.02777778, -1.25      ,  0.50847458, -0.04166667,  3.5       ]])</a:t>
            </a:r>
            <a:endParaRPr lang="zh-CN" altLang="en-US" dirty="0"/>
          </a:p>
        </p:txBody>
      </p:sp>
    </p:spTree>
    <p:extLst>
      <p:ext uri="{BB962C8B-B14F-4D97-AF65-F5344CB8AC3E}">
        <p14:creationId xmlns="" xmlns:p14="http://schemas.microsoft.com/office/powerpoint/2010/main" val="429249904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239</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1292464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a:t>如同我们在看书时做笔记</a:t>
            </a:r>
            <a:r>
              <a:rPr kumimoji="1" lang="zh-CN" altLang="en-US" sz="2400" dirty="0" smtClean="0"/>
              <a:t>一样</a:t>
            </a:r>
            <a:endParaRPr kumimoji="1" lang="en-US" altLang="zh-CN" sz="2400" dirty="0" smtClean="0"/>
          </a:p>
          <a:p>
            <a:pPr>
              <a:lnSpc>
                <a:spcPct val="150000"/>
              </a:lnSpc>
            </a:pPr>
            <a:r>
              <a:rPr kumimoji="1" lang="en-US" altLang="zh-CN" sz="2400" dirty="0"/>
              <a:t>Python</a:t>
            </a:r>
            <a:r>
              <a:rPr kumimoji="1" lang="zh-CN" altLang="en-US" sz="2400" dirty="0"/>
              <a:t>语言会通过注释符号识别出注释的部分，将它们当做纯文本，并在执行代码时跳过这些</a:t>
            </a:r>
            <a:r>
              <a:rPr kumimoji="1" lang="zh-CN" altLang="en-US" sz="2400" dirty="0" smtClean="0"/>
              <a:t>纯文本</a:t>
            </a:r>
            <a:endParaRPr kumimoji="1" lang="en-US" altLang="zh-CN" sz="2400" dirty="0" smtClean="0"/>
          </a:p>
          <a:p>
            <a:pPr>
              <a:lnSpc>
                <a:spcPct val="150000"/>
              </a:lnSpc>
            </a:pPr>
            <a:r>
              <a:rPr kumimoji="1" lang="zh-CN" altLang="en-US" sz="2400" dirty="0"/>
              <a:t>在</a:t>
            </a:r>
            <a:r>
              <a:rPr kumimoji="1" lang="en-US" altLang="zh-CN" sz="2400" dirty="0"/>
              <a:t>Python</a:t>
            </a:r>
            <a:r>
              <a:rPr kumimoji="1" lang="zh-CN" altLang="en-US" sz="2400" dirty="0"/>
              <a:t>语言中，</a:t>
            </a:r>
            <a:r>
              <a:rPr kumimoji="1" lang="zh-CN" altLang="en-US" sz="2400" dirty="0" smtClean="0"/>
              <a:t>使用</a:t>
            </a:r>
            <a:r>
              <a:rPr kumimoji="1" lang="zh-CN" altLang="en-US" sz="2400" dirty="0"/>
              <a:t> </a:t>
            </a:r>
            <a:r>
              <a:rPr kumimoji="1" lang="en-US" altLang="zh-CN" sz="2400" dirty="0" smtClean="0">
                <a:latin typeface="Monaco" charset="0"/>
                <a:ea typeface="Monaco" charset="0"/>
                <a:cs typeface="Monaco" charset="0"/>
              </a:rPr>
              <a:t>#</a:t>
            </a:r>
            <a:r>
              <a:rPr kumimoji="1" lang="zh-CN" altLang="en-US" sz="2400" dirty="0" smtClean="0"/>
              <a:t> 进行行</a:t>
            </a:r>
            <a:r>
              <a:rPr kumimoji="1" lang="zh-CN" altLang="en-US" sz="2400" dirty="0"/>
              <a:t>注释</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7408" y="4653136"/>
            <a:ext cx="8274374" cy="1152128"/>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注释</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DD40F415-DB54-48DD-9217-E87664DEBE9B}"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24</a:t>
            </a:fld>
            <a:endParaRPr lang="zh-CN" altLang="en-US"/>
          </a:p>
        </p:txBody>
      </p:sp>
    </p:spTree>
    <p:extLst>
      <p:ext uri="{BB962C8B-B14F-4D97-AF65-F5344CB8AC3E}">
        <p14:creationId xmlns="" xmlns:p14="http://schemas.microsoft.com/office/powerpoint/2010/main" val="39130591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4" name="内容占位符 11"/>
          <p:cNvSpPr>
            <a:spLocks noGrp="1"/>
          </p:cNvSpPr>
          <p:nvPr>
            <p:ph idx="4294967295"/>
          </p:nvPr>
        </p:nvSpPr>
        <p:spPr>
          <a:xfrm>
            <a:off x="479376" y="1526227"/>
            <a:ext cx="9300418" cy="4525963"/>
          </a:xfrm>
        </p:spPr>
        <p:txBody>
          <a:bodyPr/>
          <a:lstStyle/>
          <a:p>
            <a:pPr eaLnBrk="1" hangingPunct="1">
              <a:lnSpc>
                <a:spcPct val="150000"/>
              </a:lnSpc>
              <a:buFont typeface="Arial" charset="0"/>
              <a:buNone/>
            </a:pPr>
            <a:r>
              <a:rPr lang="zh-CN" altLang="en-US" sz="2200" smtClean="0"/>
              <a:t>   数据</a:t>
            </a:r>
            <a:r>
              <a:rPr lang="zh-CN" altLang="en-US" sz="2200" dirty="0" smtClean="0"/>
              <a:t>集的合并或连接运算通过一个或多个键将行连接起来，</a:t>
            </a:r>
            <a:r>
              <a:rPr lang="en-US" altLang="zh-CN" sz="2200" dirty="0" smtClean="0"/>
              <a:t>pandas</a:t>
            </a:r>
            <a:r>
              <a:rPr lang="zh-CN" altLang="en-US" sz="2200" dirty="0" smtClean="0"/>
              <a:t>中主要使用</a:t>
            </a:r>
            <a:r>
              <a:rPr lang="en-US" altLang="zh-CN" sz="2200" dirty="0" smtClean="0"/>
              <a:t>merge</a:t>
            </a:r>
            <a:r>
              <a:rPr lang="zh-CN" altLang="en-US" sz="2200" dirty="0" smtClean="0"/>
              <a:t>函数</a:t>
            </a:r>
            <a:r>
              <a:rPr lang="en-US" altLang="zh-CN" sz="2400" dirty="0" smtClean="0"/>
              <a:t/>
            </a:r>
            <a:br>
              <a:rPr lang="en-US" altLang="zh-CN" sz="2400" dirty="0" smtClean="0"/>
            </a:br>
            <a:endParaRPr lang="en-US" altLang="zh-CN" sz="2400" dirty="0" smtClean="0"/>
          </a:p>
        </p:txBody>
      </p:sp>
      <p:sp>
        <p:nvSpPr>
          <p:cNvPr id="15" name="Text Box 4"/>
          <p:cNvSpPr txBox="1">
            <a:spLocks noChangeArrowheads="1"/>
          </p:cNvSpPr>
          <p:nvPr/>
        </p:nvSpPr>
        <p:spPr bwMode="auto">
          <a:xfrm>
            <a:off x="770131" y="2852936"/>
            <a:ext cx="7129463" cy="1190625"/>
          </a:xfrm>
          <a:prstGeom prst="rect">
            <a:avLst/>
          </a:prstGeom>
          <a:noFill/>
          <a:ln w="9525">
            <a:noFill/>
            <a:miter lim="800000"/>
            <a:headEnd/>
            <a:tailEnd/>
          </a:ln>
        </p:spPr>
        <p:txBody>
          <a:bodyPr>
            <a:spAutoFit/>
          </a:bodyPr>
          <a:lstStyle/>
          <a:p>
            <a:pPr>
              <a:spcBef>
                <a:spcPct val="50000"/>
              </a:spcBef>
            </a:pPr>
            <a:r>
              <a:rPr lang="en-US" altLang="zh-CN" dirty="0"/>
              <a:t>In [55]: df1=</a:t>
            </a:r>
            <a:r>
              <a:rPr lang="en-US" altLang="zh-CN" dirty="0" err="1"/>
              <a:t>DataFrame</a:t>
            </a:r>
            <a:r>
              <a:rPr lang="en-US" altLang="zh-CN" dirty="0"/>
              <a:t>({'</a:t>
            </a:r>
            <a:r>
              <a:rPr lang="en-US" altLang="zh-CN" dirty="0" err="1"/>
              <a:t>lkey</a:t>
            </a:r>
            <a:r>
              <a:rPr lang="en-US" altLang="zh-CN" dirty="0"/>
              <a:t>':['</a:t>
            </a:r>
            <a:r>
              <a:rPr lang="en-US" altLang="zh-CN" dirty="0" err="1"/>
              <a:t>b','b','a','c</a:t>
            </a:r>
            <a:r>
              <a:rPr lang="en-US" altLang="zh-CN" dirty="0"/>
              <a:t>'],</a:t>
            </a:r>
            <a:br>
              <a:rPr lang="en-US" altLang="zh-CN" dirty="0"/>
            </a:br>
            <a:r>
              <a:rPr lang="en-US" altLang="zh-CN" dirty="0"/>
              <a:t>        ...:                'data1':range(4)})</a:t>
            </a:r>
            <a:br>
              <a:rPr lang="en-US" altLang="zh-CN" dirty="0"/>
            </a:br>
            <a:r>
              <a:rPr lang="en-US" altLang="zh-CN" dirty="0"/>
              <a:t>In [56]: df2=</a:t>
            </a:r>
            <a:r>
              <a:rPr lang="en-US" altLang="zh-CN" dirty="0" err="1"/>
              <a:t>DataFrame</a:t>
            </a:r>
            <a:r>
              <a:rPr lang="en-US" altLang="zh-CN" dirty="0"/>
              <a:t>({'</a:t>
            </a:r>
            <a:r>
              <a:rPr lang="en-US" altLang="zh-CN" dirty="0" err="1"/>
              <a:t>rkey</a:t>
            </a:r>
            <a:r>
              <a:rPr lang="en-US" altLang="zh-CN" dirty="0"/>
              <a:t>':['</a:t>
            </a:r>
            <a:r>
              <a:rPr lang="en-US" altLang="zh-CN" dirty="0" err="1"/>
              <a:t>a','b','b','d</a:t>
            </a:r>
            <a:r>
              <a:rPr lang="en-US" altLang="zh-CN" dirty="0"/>
              <a:t>'],</a:t>
            </a:r>
            <a:br>
              <a:rPr lang="en-US" altLang="zh-CN" dirty="0"/>
            </a:br>
            <a:r>
              <a:rPr lang="en-US" altLang="zh-CN" dirty="0"/>
              <a:t>         ...:                'data2':range(4)})</a:t>
            </a:r>
            <a:endParaRPr lang="zh-CN" altLang="en-US" dirty="0"/>
          </a:p>
        </p:txBody>
      </p:sp>
    </p:spTree>
    <p:extLst>
      <p:ext uri="{BB962C8B-B14F-4D97-AF65-F5344CB8AC3E}">
        <p14:creationId xmlns="" xmlns:p14="http://schemas.microsoft.com/office/powerpoint/2010/main" val="65025639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2" name="内容占位符 11"/>
          <p:cNvSpPr>
            <a:spLocks noGrp="1"/>
          </p:cNvSpPr>
          <p:nvPr>
            <p:ph idx="4294967295"/>
          </p:nvPr>
        </p:nvSpPr>
        <p:spPr>
          <a:xfrm>
            <a:off x="479376" y="1526227"/>
            <a:ext cx="9156972" cy="4886325"/>
          </a:xfrm>
        </p:spPr>
        <p:txBody>
          <a:bodyPr>
            <a:normAutofit/>
          </a:bodyPr>
          <a:lstStyle/>
          <a:p>
            <a:pPr eaLnBrk="1" hangingPunct="1">
              <a:lnSpc>
                <a:spcPct val="130000"/>
              </a:lnSpc>
              <a:buFont typeface="Arial" charset="0"/>
              <a:buNone/>
            </a:pPr>
            <a:r>
              <a:rPr lang="zh-CN" altLang="en-US" sz="2200" smtClean="0"/>
              <a:t>   默认</a:t>
            </a:r>
            <a:r>
              <a:rPr lang="zh-CN" altLang="en-US" sz="2200" dirty="0" smtClean="0"/>
              <a:t>情况下</a:t>
            </a:r>
            <a:r>
              <a:rPr lang="en-US" altLang="zh-CN" sz="2200" dirty="0" smtClean="0"/>
              <a:t>merge</a:t>
            </a:r>
            <a:r>
              <a:rPr lang="zh-CN" altLang="en-US" sz="2200" dirty="0" smtClean="0"/>
              <a:t>会将重叠列的列名当做键，可以显示地用</a:t>
            </a:r>
            <a:r>
              <a:rPr lang="en-US" altLang="zh-CN" sz="2200" dirty="0" err="1" smtClean="0"/>
              <a:t>left_on</a:t>
            </a:r>
            <a:r>
              <a:rPr lang="zh-CN" altLang="en-US" sz="2200" dirty="0" smtClean="0"/>
              <a:t>和</a:t>
            </a:r>
            <a:r>
              <a:rPr lang="en-US" altLang="zh-CN" sz="2200" dirty="0" err="1" smtClean="0"/>
              <a:t>right_on</a:t>
            </a:r>
            <a:r>
              <a:rPr lang="zh-CN" altLang="en-US" sz="2200" dirty="0" smtClean="0"/>
              <a:t>指定；连接的时候产生的是行的笛卡尔积，如下面合并结果所示有</a:t>
            </a:r>
            <a:r>
              <a:rPr lang="en-US" altLang="zh-CN" sz="2200" dirty="0" smtClean="0"/>
              <a:t>4</a:t>
            </a:r>
            <a:r>
              <a:rPr lang="zh-CN" altLang="en-US" sz="2200" dirty="0" smtClean="0"/>
              <a:t>个“</a:t>
            </a:r>
            <a:r>
              <a:rPr lang="en-US" altLang="zh-CN" sz="2200" dirty="0" smtClean="0"/>
              <a:t>b</a:t>
            </a:r>
            <a:r>
              <a:rPr lang="zh-CN" altLang="en-US" sz="2200" dirty="0" smtClean="0"/>
              <a:t>”行。</a:t>
            </a:r>
            <a:r>
              <a:rPr lang="en-US" altLang="zh-CN" sz="2200" dirty="0" smtClean="0"/>
              <a:t/>
            </a:r>
            <a:br>
              <a:rPr lang="en-US" altLang="zh-CN" sz="2200" dirty="0" smtClean="0"/>
            </a:br>
            <a:endParaRPr lang="en-US" altLang="zh-CN" sz="2200" dirty="0" smtClean="0"/>
          </a:p>
        </p:txBody>
      </p:sp>
      <p:sp>
        <p:nvSpPr>
          <p:cNvPr id="17" name="Text Box 4"/>
          <p:cNvSpPr txBox="1">
            <a:spLocks noChangeArrowheads="1"/>
          </p:cNvSpPr>
          <p:nvPr/>
        </p:nvSpPr>
        <p:spPr bwMode="auto">
          <a:xfrm>
            <a:off x="768598" y="2996952"/>
            <a:ext cx="5759450" cy="3362325"/>
          </a:xfrm>
          <a:prstGeom prst="rect">
            <a:avLst/>
          </a:prstGeom>
          <a:noFill/>
          <a:ln w="9525">
            <a:noFill/>
            <a:miter lim="800000"/>
            <a:headEnd/>
            <a:tailEnd/>
          </a:ln>
        </p:spPr>
        <p:txBody>
          <a:bodyPr>
            <a:spAutoFit/>
          </a:bodyPr>
          <a:lstStyle/>
          <a:p>
            <a:pPr>
              <a:lnSpc>
                <a:spcPct val="130000"/>
              </a:lnSpc>
              <a:spcBef>
                <a:spcPct val="20000"/>
              </a:spcBef>
              <a:buFont typeface="Arial" charset="0"/>
              <a:buNone/>
            </a:pPr>
            <a:r>
              <a:rPr lang="en-US" altLang="zh-CN"/>
              <a:t>In [59]: </a:t>
            </a:r>
            <a:r>
              <a:rPr lang="en-US" altLang="zh-CN" dirty="0" err="1"/>
              <a:t>pd.merge</a:t>
            </a:r>
            <a:r>
              <a:rPr lang="en-US" altLang="zh-CN" dirty="0"/>
              <a:t>(df1,df2,left_on='</a:t>
            </a:r>
            <a:r>
              <a:rPr lang="en-US" altLang="zh-CN" dirty="0" err="1"/>
              <a:t>lkey</a:t>
            </a:r>
            <a:r>
              <a:rPr lang="en-US" altLang="zh-CN" dirty="0"/>
              <a:t>',</a:t>
            </a:r>
            <a:r>
              <a:rPr lang="en-US" altLang="zh-CN" dirty="0" err="1"/>
              <a:t>right_on</a:t>
            </a:r>
            <a:r>
              <a:rPr lang="en-US" altLang="zh-CN" dirty="0"/>
              <a:t>='</a:t>
            </a:r>
            <a:r>
              <a:rPr lang="en-US" altLang="zh-CN" dirty="0" err="1"/>
              <a:t>rkey</a:t>
            </a:r>
            <a:r>
              <a:rPr lang="en-US" altLang="zh-CN" dirty="0"/>
              <a:t>')</a:t>
            </a:r>
            <a:br>
              <a:rPr lang="en-US" altLang="zh-CN" dirty="0"/>
            </a:br>
            <a:r>
              <a:rPr lang="en-US" altLang="zh-CN" dirty="0"/>
              <a:t>Out[59]: </a:t>
            </a:r>
            <a:br>
              <a:rPr lang="en-US" altLang="zh-CN" dirty="0"/>
            </a:br>
            <a:r>
              <a:rPr lang="en-US" altLang="zh-CN" dirty="0"/>
              <a:t>   data1 </a:t>
            </a:r>
            <a:r>
              <a:rPr lang="en-US" altLang="zh-CN" dirty="0" err="1"/>
              <a:t>lkey</a:t>
            </a:r>
            <a:r>
              <a:rPr lang="en-US" altLang="zh-CN" dirty="0"/>
              <a:t>  data2 </a:t>
            </a:r>
            <a:r>
              <a:rPr lang="en-US" altLang="zh-CN" dirty="0" err="1"/>
              <a:t>rkey</a:t>
            </a:r>
            <a:r>
              <a:rPr lang="en-US" altLang="zh-CN" dirty="0"/>
              <a:t/>
            </a:r>
            <a:br>
              <a:rPr lang="en-US" altLang="zh-CN" dirty="0"/>
            </a:br>
            <a:r>
              <a:rPr lang="en-US" altLang="zh-CN" dirty="0"/>
              <a:t>0      0    b      1    b</a:t>
            </a:r>
            <a:br>
              <a:rPr lang="en-US" altLang="zh-CN" dirty="0"/>
            </a:br>
            <a:r>
              <a:rPr lang="en-US" altLang="zh-CN" dirty="0"/>
              <a:t>1      0    b      2    b</a:t>
            </a:r>
            <a:br>
              <a:rPr lang="en-US" altLang="zh-CN" dirty="0"/>
            </a:br>
            <a:r>
              <a:rPr lang="en-US" altLang="zh-CN" dirty="0"/>
              <a:t>2      1    b      1    b</a:t>
            </a:r>
            <a:br>
              <a:rPr lang="en-US" altLang="zh-CN" dirty="0"/>
            </a:br>
            <a:r>
              <a:rPr lang="en-US" altLang="zh-CN" dirty="0"/>
              <a:t>3      1    b      2    b</a:t>
            </a:r>
            <a:br>
              <a:rPr lang="en-US" altLang="zh-CN" dirty="0"/>
            </a:br>
            <a:r>
              <a:rPr lang="en-US" altLang="zh-CN" dirty="0"/>
              <a:t>4      2    a      0    a</a:t>
            </a:r>
          </a:p>
          <a:p>
            <a:pPr>
              <a:spcBef>
                <a:spcPct val="50000"/>
              </a:spcBef>
            </a:pPr>
            <a:endParaRPr lang="zh-CN" altLang="en-US" dirty="0"/>
          </a:p>
        </p:txBody>
      </p:sp>
    </p:spTree>
    <p:extLst>
      <p:ext uri="{BB962C8B-B14F-4D97-AF65-F5344CB8AC3E}">
        <p14:creationId xmlns="" xmlns:p14="http://schemas.microsoft.com/office/powerpoint/2010/main" val="113630539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数据库风格的</a:t>
            </a:r>
            <a:r>
              <a:rPr lang="en-US" altLang="zh-CN" sz="2800" dirty="0" err="1">
                <a:solidFill>
                  <a:schemeClr val="bg1"/>
                </a:solidFill>
                <a:latin typeface="Microsoft YaHei Light" charset="-122"/>
                <a:ea typeface="Microsoft YaHei Light" charset="-122"/>
                <a:cs typeface="Microsoft YaHei Light" charset="-122"/>
              </a:rPr>
              <a:t>DataFrame</a:t>
            </a:r>
            <a:r>
              <a:rPr lang="zh-CN" altLang="en-US" sz="2800" dirty="0">
                <a:solidFill>
                  <a:schemeClr val="bg1"/>
                </a:solidFill>
                <a:latin typeface="Microsoft YaHei Light" charset="-122"/>
                <a:ea typeface="Microsoft YaHei Light" charset="-122"/>
                <a:cs typeface="Microsoft YaHei Light" charset="-122"/>
              </a:rPr>
              <a:t>合并</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66088" y="1597818"/>
            <a:ext cx="9086296" cy="4525963"/>
          </a:xfrm>
        </p:spPr>
        <p:txBody>
          <a:bodyPr>
            <a:normAutofit/>
          </a:bodyPr>
          <a:lstStyle/>
          <a:p>
            <a:pPr eaLnBrk="1" hangingPunct="1">
              <a:lnSpc>
                <a:spcPct val="130000"/>
              </a:lnSpc>
              <a:buFont typeface="Arial" charset="0"/>
              <a:buNone/>
            </a:pPr>
            <a:r>
              <a:rPr lang="zh-CN" altLang="en-US" sz="2200" smtClean="0"/>
              <a:t>   默认</a:t>
            </a:r>
            <a:r>
              <a:rPr lang="zh-CN" altLang="en-US" sz="2200" dirty="0" smtClean="0"/>
              <a:t>情况下，</a:t>
            </a:r>
            <a:r>
              <a:rPr lang="en-US" altLang="zh-CN" sz="2200" dirty="0" smtClean="0"/>
              <a:t>merge</a:t>
            </a:r>
            <a:r>
              <a:rPr lang="zh-CN" altLang="en-US" sz="2200" dirty="0" smtClean="0"/>
              <a:t>做的是“</a:t>
            </a:r>
            <a:r>
              <a:rPr lang="en-US" altLang="zh-CN" sz="2200" dirty="0" smtClean="0"/>
              <a:t>inner</a:t>
            </a:r>
            <a:r>
              <a:rPr lang="zh-CN" altLang="en-US" sz="2200" dirty="0" smtClean="0"/>
              <a:t>”连接，结果中的键是交集，其他方式还有“</a:t>
            </a:r>
            <a:r>
              <a:rPr lang="en-US" altLang="zh-CN" sz="2200" dirty="0" smtClean="0"/>
              <a:t>left</a:t>
            </a:r>
            <a:r>
              <a:rPr lang="zh-CN" altLang="en-US" sz="2200" dirty="0" smtClean="0"/>
              <a:t>”、“</a:t>
            </a:r>
            <a:r>
              <a:rPr lang="en-US" altLang="zh-CN" sz="2200" dirty="0" smtClean="0"/>
              <a:t>right</a:t>
            </a:r>
            <a:r>
              <a:rPr lang="zh-CN" altLang="en-US" sz="2200" dirty="0" smtClean="0"/>
              <a:t>”以及“</a:t>
            </a:r>
            <a:r>
              <a:rPr lang="en-US" altLang="zh-CN" sz="2200" dirty="0" smtClean="0"/>
              <a:t>outer</a:t>
            </a:r>
            <a:r>
              <a:rPr lang="zh-CN" altLang="en-US" sz="2200" dirty="0" smtClean="0"/>
              <a:t>”</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696441" y="2638429"/>
            <a:ext cx="7343775" cy="4076700"/>
          </a:xfrm>
          <a:prstGeom prst="rect">
            <a:avLst/>
          </a:prstGeom>
          <a:noFill/>
          <a:ln w="9525">
            <a:noFill/>
            <a:miter lim="800000"/>
            <a:headEnd/>
            <a:tailEnd/>
          </a:ln>
        </p:spPr>
        <p:txBody>
          <a:bodyPr>
            <a:spAutoFit/>
          </a:bodyPr>
          <a:lstStyle/>
          <a:p>
            <a:pPr>
              <a:lnSpc>
                <a:spcPct val="130000"/>
              </a:lnSpc>
              <a:spcBef>
                <a:spcPct val="20000"/>
              </a:spcBef>
              <a:buFont typeface="Arial" charset="0"/>
              <a:buNone/>
            </a:pPr>
            <a:r>
              <a:rPr lang="en-US" altLang="zh-CN"/>
              <a:t>In [60]: </a:t>
            </a:r>
            <a:r>
              <a:rPr lang="en-US" altLang="zh-CN" dirty="0" err="1"/>
              <a:t>pd.merge</a:t>
            </a:r>
            <a:r>
              <a:rPr lang="en-US" altLang="zh-CN" dirty="0"/>
              <a:t>(df1,df2,left_on='</a:t>
            </a:r>
            <a:r>
              <a:rPr lang="en-US" altLang="zh-CN" dirty="0" err="1"/>
              <a:t>lkey</a:t>
            </a:r>
            <a:r>
              <a:rPr lang="en-US" altLang="zh-CN" dirty="0"/>
              <a:t>',</a:t>
            </a:r>
            <a:r>
              <a:rPr lang="en-US" altLang="zh-CN" dirty="0" err="1"/>
              <a:t>right_on</a:t>
            </a:r>
            <a:r>
              <a:rPr lang="en-US" altLang="zh-CN" dirty="0"/>
              <a:t>='</a:t>
            </a:r>
            <a:r>
              <a:rPr lang="en-US" altLang="zh-CN" dirty="0" err="1"/>
              <a:t>rkey</a:t>
            </a:r>
            <a:r>
              <a:rPr lang="en-US" altLang="zh-CN" dirty="0"/>
              <a:t>',how='outer')</a:t>
            </a:r>
            <a:br>
              <a:rPr lang="en-US" altLang="zh-CN" dirty="0"/>
            </a:br>
            <a:r>
              <a:rPr lang="en-US" altLang="zh-CN" dirty="0"/>
              <a:t>Out[60]: </a:t>
            </a:r>
            <a:br>
              <a:rPr lang="en-US" altLang="zh-CN" dirty="0"/>
            </a:br>
            <a:r>
              <a:rPr lang="en-US" altLang="zh-CN" dirty="0"/>
              <a:t>   data1 </a:t>
            </a:r>
            <a:r>
              <a:rPr lang="en-US" altLang="zh-CN" dirty="0" err="1"/>
              <a:t>lkey</a:t>
            </a:r>
            <a:r>
              <a:rPr lang="en-US" altLang="zh-CN" dirty="0"/>
              <a:t>  data2 </a:t>
            </a:r>
            <a:r>
              <a:rPr lang="en-US" altLang="zh-CN" dirty="0" err="1"/>
              <a:t>rkey</a:t>
            </a:r>
            <a:r>
              <a:rPr lang="en-US" altLang="zh-CN" dirty="0"/>
              <a:t/>
            </a:r>
            <a:br>
              <a:rPr lang="en-US" altLang="zh-CN" dirty="0"/>
            </a:br>
            <a:r>
              <a:rPr lang="en-US" altLang="zh-CN" dirty="0"/>
              <a:t>0      0    b      1    b</a:t>
            </a:r>
            <a:br>
              <a:rPr lang="en-US" altLang="zh-CN" dirty="0"/>
            </a:br>
            <a:r>
              <a:rPr lang="en-US" altLang="zh-CN" dirty="0"/>
              <a:t>1      0    b      2    b</a:t>
            </a:r>
            <a:br>
              <a:rPr lang="en-US" altLang="zh-CN" dirty="0"/>
            </a:br>
            <a:r>
              <a:rPr lang="en-US" altLang="zh-CN" dirty="0"/>
              <a:t>2      1    b      1    b</a:t>
            </a:r>
            <a:br>
              <a:rPr lang="en-US" altLang="zh-CN" dirty="0"/>
            </a:br>
            <a:r>
              <a:rPr lang="en-US" altLang="zh-CN" dirty="0"/>
              <a:t>3      1    b      2    b</a:t>
            </a:r>
            <a:br>
              <a:rPr lang="en-US" altLang="zh-CN" dirty="0"/>
            </a:br>
            <a:r>
              <a:rPr lang="en-US" altLang="zh-CN" dirty="0"/>
              <a:t>4      2    a      0    a</a:t>
            </a:r>
            <a:br>
              <a:rPr lang="en-US" altLang="zh-CN" dirty="0"/>
            </a:br>
            <a:r>
              <a:rPr lang="en-US" altLang="zh-CN" dirty="0"/>
              <a:t>5      3    c    </a:t>
            </a:r>
            <a:r>
              <a:rPr lang="en-US" altLang="zh-CN" dirty="0" err="1"/>
              <a:t>NaN</a:t>
            </a:r>
            <a:r>
              <a:rPr lang="en-US" altLang="zh-CN" dirty="0"/>
              <a:t>  </a:t>
            </a:r>
            <a:r>
              <a:rPr lang="en-US" altLang="zh-CN" dirty="0" err="1"/>
              <a:t>NaN</a:t>
            </a:r>
            <a:r>
              <a:rPr lang="en-US" altLang="zh-CN" dirty="0"/>
              <a:t/>
            </a:r>
            <a:br>
              <a:rPr lang="en-US" altLang="zh-CN" dirty="0"/>
            </a:br>
            <a:r>
              <a:rPr lang="en-US" altLang="zh-CN" dirty="0"/>
              <a:t>6    </a:t>
            </a:r>
            <a:r>
              <a:rPr lang="en-US" altLang="zh-CN" dirty="0" err="1"/>
              <a:t>NaN</a:t>
            </a:r>
            <a:r>
              <a:rPr lang="en-US" altLang="zh-CN" dirty="0"/>
              <a:t>  </a:t>
            </a:r>
            <a:r>
              <a:rPr lang="en-US" altLang="zh-CN" dirty="0" err="1"/>
              <a:t>NaN</a:t>
            </a:r>
            <a:r>
              <a:rPr lang="en-US" altLang="zh-CN" dirty="0"/>
              <a:t>      3    d</a:t>
            </a:r>
          </a:p>
          <a:p>
            <a:pPr>
              <a:spcBef>
                <a:spcPct val="50000"/>
              </a:spcBef>
            </a:pPr>
            <a:endParaRPr lang="zh-CN" altLang="en-US" dirty="0"/>
          </a:p>
        </p:txBody>
      </p:sp>
    </p:spTree>
    <p:extLst>
      <p:ext uri="{BB962C8B-B14F-4D97-AF65-F5344CB8AC3E}">
        <p14:creationId xmlns="" xmlns:p14="http://schemas.microsoft.com/office/powerpoint/2010/main" val="234434113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索引上的合并</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7992888" cy="4525963"/>
          </a:xfrm>
        </p:spPr>
        <p:txBody>
          <a:bodyPr>
            <a:normAutofit/>
          </a:bodyPr>
          <a:lstStyle/>
          <a:p>
            <a:pPr eaLnBrk="1" hangingPunct="1">
              <a:lnSpc>
                <a:spcPct val="130000"/>
              </a:lnSpc>
              <a:buFont typeface="Arial" charset="0"/>
              <a:buNone/>
            </a:pPr>
            <a:r>
              <a:rPr lang="zh-CN" altLang="en-US" sz="2200" dirty="0" smtClean="0"/>
              <a:t>   有时候，</a:t>
            </a:r>
            <a:r>
              <a:rPr lang="en-US" altLang="zh-CN" sz="2200" dirty="0" err="1" smtClean="0"/>
              <a:t>DataFrame</a:t>
            </a:r>
            <a:r>
              <a:rPr lang="zh-CN" altLang="en-US" sz="2200" dirty="0" smtClean="0"/>
              <a:t>中的连接键位于其索引上，此时可以传入</a:t>
            </a:r>
            <a:r>
              <a:rPr lang="en-US" altLang="zh-CN" sz="2200" dirty="0" err="1" smtClean="0"/>
              <a:t>left_index</a:t>
            </a:r>
            <a:r>
              <a:rPr lang="en-US" altLang="zh-CN" sz="2200" dirty="0" smtClean="0"/>
              <a:t>=True</a:t>
            </a:r>
            <a:r>
              <a:rPr lang="zh-CN" altLang="en-US" sz="2200" dirty="0" smtClean="0"/>
              <a:t>或</a:t>
            </a:r>
            <a:r>
              <a:rPr lang="en-US" altLang="zh-CN" sz="2200" dirty="0" err="1" smtClean="0"/>
              <a:t>right_index</a:t>
            </a:r>
            <a:r>
              <a:rPr lang="en-US" altLang="zh-CN" sz="2200" dirty="0" smtClean="0"/>
              <a:t>=True</a:t>
            </a:r>
            <a:r>
              <a:rPr lang="zh-CN" altLang="en-US" sz="2200" dirty="0" smtClean="0"/>
              <a:t>（或两个都传）以说明索引应该被用作连接键</a:t>
            </a:r>
            <a:r>
              <a:rPr lang="en-US" altLang="zh-CN" sz="2200" dirty="0" smtClean="0"/>
              <a:t/>
            </a:r>
            <a:br>
              <a:rPr lang="en-US" altLang="zh-CN" sz="2200" dirty="0" smtClean="0"/>
            </a:br>
            <a:endParaRPr lang="en-US" altLang="zh-CN" sz="2200" dirty="0" smtClean="0"/>
          </a:p>
        </p:txBody>
      </p:sp>
      <p:sp>
        <p:nvSpPr>
          <p:cNvPr id="12" name="Text Box 4"/>
          <p:cNvSpPr txBox="1">
            <a:spLocks noChangeArrowheads="1"/>
          </p:cNvSpPr>
          <p:nvPr/>
        </p:nvSpPr>
        <p:spPr bwMode="auto">
          <a:xfrm>
            <a:off x="767420" y="2982349"/>
            <a:ext cx="7416800" cy="3387725"/>
          </a:xfrm>
          <a:prstGeom prst="rect">
            <a:avLst/>
          </a:prstGeom>
          <a:noFill/>
          <a:ln w="9525">
            <a:noFill/>
            <a:miter lim="800000"/>
            <a:headEnd/>
            <a:tailEnd/>
          </a:ln>
        </p:spPr>
        <p:txBody>
          <a:bodyPr>
            <a:spAutoFit/>
          </a:bodyPr>
          <a:lstStyle/>
          <a:p>
            <a:pPr>
              <a:spcBef>
                <a:spcPct val="50000"/>
              </a:spcBef>
            </a:pPr>
            <a:r>
              <a:rPr lang="en-US" altLang="zh-CN"/>
              <a:t>In [63]: left1=</a:t>
            </a:r>
            <a:r>
              <a:rPr lang="en-US" altLang="zh-CN" dirty="0" err="1"/>
              <a:t>DataFrame</a:t>
            </a:r>
            <a:r>
              <a:rPr lang="en-US" altLang="zh-CN" dirty="0"/>
              <a:t>({'key':['</a:t>
            </a:r>
            <a:r>
              <a:rPr lang="en-US" altLang="zh-CN" dirty="0" err="1"/>
              <a:t>a','b','a','a','b','c</a:t>
            </a:r>
            <a:r>
              <a:rPr lang="en-US" altLang="zh-CN" dirty="0"/>
              <a:t>'],'</a:t>
            </a:r>
            <a:r>
              <a:rPr lang="en-US" altLang="zh-CN" dirty="0" err="1"/>
              <a:t>value':range</a:t>
            </a:r>
            <a:r>
              <a:rPr lang="en-US" altLang="zh-CN" dirty="0"/>
              <a:t>(6)})</a:t>
            </a:r>
            <a:br>
              <a:rPr lang="en-US" altLang="zh-CN" dirty="0"/>
            </a:br>
            <a:r>
              <a:rPr lang="en-US" altLang="zh-CN" dirty="0"/>
              <a:t>In [64]: right1=</a:t>
            </a:r>
            <a:r>
              <a:rPr lang="en-US" altLang="zh-CN" dirty="0" err="1"/>
              <a:t>DataFrame</a:t>
            </a:r>
            <a:r>
              <a:rPr lang="en-US" altLang="zh-CN" dirty="0"/>
              <a:t>({'</a:t>
            </a:r>
            <a:r>
              <a:rPr lang="en-US" altLang="zh-CN" dirty="0" err="1"/>
              <a:t>group_val</a:t>
            </a:r>
            <a:r>
              <a:rPr lang="en-US" altLang="zh-CN" dirty="0"/>
              <a:t>':[3.5,7]},index=['</a:t>
            </a:r>
            <a:r>
              <a:rPr lang="en-US" altLang="zh-CN" dirty="0" err="1"/>
              <a:t>a','b</a:t>
            </a:r>
            <a:r>
              <a:rPr lang="en-US" altLang="zh-CN" dirty="0"/>
              <a:t>'])</a:t>
            </a:r>
            <a:br>
              <a:rPr lang="en-US" altLang="zh-CN" dirty="0"/>
            </a:br>
            <a:r>
              <a:rPr lang="en-US" altLang="zh-CN" dirty="0"/>
              <a:t>In [65]: </a:t>
            </a:r>
            <a:r>
              <a:rPr lang="en-US" altLang="zh-CN" dirty="0" err="1"/>
              <a:t>pd.merge</a:t>
            </a:r>
            <a:r>
              <a:rPr lang="en-US" altLang="zh-CN" dirty="0"/>
              <a:t>(left1,right1,left_on='key',</a:t>
            </a:r>
            <a:r>
              <a:rPr lang="en-US" altLang="zh-CN" dirty="0" err="1"/>
              <a:t>right_index</a:t>
            </a:r>
            <a:r>
              <a:rPr lang="en-US" altLang="zh-CN" dirty="0"/>
              <a:t>=</a:t>
            </a:r>
            <a:r>
              <a:rPr lang="en-US" altLang="zh-CN" dirty="0" err="1"/>
              <a:t>True,how</a:t>
            </a:r>
            <a:r>
              <a:rPr lang="en-US" altLang="zh-CN" dirty="0"/>
              <a:t>='outer')</a:t>
            </a:r>
            <a:br>
              <a:rPr lang="en-US" altLang="zh-CN" dirty="0"/>
            </a:br>
            <a:r>
              <a:rPr lang="en-US" altLang="zh-CN" dirty="0"/>
              <a:t>Out[65]: </a:t>
            </a:r>
            <a:br>
              <a:rPr lang="en-US" altLang="zh-CN" dirty="0"/>
            </a:br>
            <a:r>
              <a:rPr lang="en-US" altLang="zh-CN" dirty="0"/>
              <a:t>  key  value  </a:t>
            </a:r>
            <a:r>
              <a:rPr lang="en-US" altLang="zh-CN" dirty="0" err="1"/>
              <a:t>group_val</a:t>
            </a:r>
            <a:r>
              <a:rPr lang="en-US" altLang="zh-CN" dirty="0"/>
              <a:t/>
            </a:r>
            <a:br>
              <a:rPr lang="en-US" altLang="zh-CN" dirty="0"/>
            </a:br>
            <a:r>
              <a:rPr lang="en-US" altLang="zh-CN" dirty="0"/>
              <a:t>0   a      0        3.5</a:t>
            </a:r>
            <a:br>
              <a:rPr lang="en-US" altLang="zh-CN" dirty="0"/>
            </a:br>
            <a:r>
              <a:rPr lang="en-US" altLang="zh-CN" dirty="0"/>
              <a:t>2   a      2        3.5</a:t>
            </a:r>
            <a:br>
              <a:rPr lang="en-US" altLang="zh-CN" dirty="0"/>
            </a:br>
            <a:r>
              <a:rPr lang="en-US" altLang="zh-CN" dirty="0"/>
              <a:t>3   a      3        3.5</a:t>
            </a:r>
            <a:br>
              <a:rPr lang="en-US" altLang="zh-CN" dirty="0"/>
            </a:br>
            <a:r>
              <a:rPr lang="en-US" altLang="zh-CN" dirty="0"/>
              <a:t>1   b      1        7.0</a:t>
            </a:r>
            <a:br>
              <a:rPr lang="en-US" altLang="zh-CN" dirty="0"/>
            </a:br>
            <a:r>
              <a:rPr lang="en-US" altLang="zh-CN" dirty="0"/>
              <a:t>4   b      4        7.0</a:t>
            </a:r>
            <a:br>
              <a:rPr lang="en-US" altLang="zh-CN" dirty="0"/>
            </a:br>
            <a:r>
              <a:rPr lang="en-US" altLang="zh-CN" dirty="0"/>
              <a:t>5   c      5        </a:t>
            </a:r>
            <a:r>
              <a:rPr lang="en-US" altLang="zh-CN" dirty="0" err="1"/>
              <a:t>NaN</a:t>
            </a:r>
            <a:r>
              <a:rPr lang="en-US" altLang="zh-CN" dirty="0"/>
              <a:t/>
            </a:r>
            <a:br>
              <a:rPr lang="en-US" altLang="zh-CN" dirty="0"/>
            </a:br>
            <a:endParaRPr lang="zh-CN" altLang="en-US" dirty="0"/>
          </a:p>
        </p:txBody>
      </p:sp>
    </p:spTree>
    <p:extLst>
      <p:ext uri="{BB962C8B-B14F-4D97-AF65-F5344CB8AC3E}">
        <p14:creationId xmlns="" xmlns:p14="http://schemas.microsoft.com/office/powerpoint/2010/main" val="378066377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244</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8580908" cy="4525963"/>
          </a:xfrm>
        </p:spPr>
        <p:txBody>
          <a:bodyPr>
            <a:normAutofit/>
          </a:bodyPr>
          <a:lstStyle/>
          <a:p>
            <a:pPr eaLnBrk="1" hangingPunct="1">
              <a:lnSpc>
                <a:spcPct val="150000"/>
              </a:lnSpc>
              <a:buFont typeface="Arial" charset="0"/>
              <a:buNone/>
            </a:pPr>
            <a:r>
              <a:rPr lang="zh-CN" altLang="en-US" sz="2200" smtClean="0"/>
              <a:t>   使用</a:t>
            </a:r>
            <a:r>
              <a:rPr lang="en-US" altLang="zh-CN" sz="2200" dirty="0" err="1" smtClean="0"/>
              <a:t>concat</a:t>
            </a:r>
            <a:r>
              <a:rPr lang="zh-CN" altLang="en-US" sz="2200" dirty="0" smtClean="0"/>
              <a:t>函数可以将不同的</a:t>
            </a:r>
            <a:r>
              <a:rPr lang="en-US" altLang="zh-CN" sz="2200" dirty="0" smtClean="0"/>
              <a:t>Series</a:t>
            </a:r>
            <a:r>
              <a:rPr lang="zh-CN" altLang="en-US" sz="2200" dirty="0" smtClean="0"/>
              <a:t>或</a:t>
            </a:r>
            <a:r>
              <a:rPr lang="en-US" altLang="zh-CN" sz="2200" dirty="0" err="1" smtClean="0"/>
              <a:t>DataFrame</a:t>
            </a:r>
            <a:r>
              <a:rPr lang="zh-CN" altLang="en-US" sz="2200" dirty="0" smtClean="0"/>
              <a:t>进行轴向连接；传入</a:t>
            </a:r>
            <a:r>
              <a:rPr lang="en-US" altLang="zh-CN" sz="2200" dirty="0" smtClean="0"/>
              <a:t>axis=1</a:t>
            </a:r>
            <a:r>
              <a:rPr lang="zh-CN" altLang="en-US" sz="2200" dirty="0" smtClean="0"/>
              <a:t>可以在列上进行轴向连接</a:t>
            </a:r>
            <a:endParaRPr lang="en-US" altLang="zh-CN" sz="2200" dirty="0" smtClean="0"/>
          </a:p>
        </p:txBody>
      </p:sp>
      <p:sp>
        <p:nvSpPr>
          <p:cNvPr id="12" name="文本框 1"/>
          <p:cNvSpPr txBox="1">
            <a:spLocks noChangeArrowheads="1"/>
          </p:cNvSpPr>
          <p:nvPr/>
        </p:nvSpPr>
        <p:spPr bwMode="auto">
          <a:xfrm>
            <a:off x="733450" y="2801044"/>
            <a:ext cx="3562350" cy="915988"/>
          </a:xfrm>
          <a:prstGeom prst="rect">
            <a:avLst/>
          </a:prstGeom>
          <a:noFill/>
          <a:ln w="9525">
            <a:noFill/>
            <a:miter lim="800000"/>
            <a:headEnd/>
            <a:tailEnd/>
          </a:ln>
        </p:spPr>
        <p:txBody>
          <a:bodyPr>
            <a:spAutoFit/>
          </a:bodyPr>
          <a:lstStyle/>
          <a:p>
            <a:r>
              <a:rPr lang="en-US" altLang="zh-CN" dirty="0"/>
              <a:t>In [2]: s1=Series([0,1],index=['</a:t>
            </a:r>
            <a:r>
              <a:rPr lang="en-US" altLang="zh-CN" dirty="0" err="1"/>
              <a:t>a','b</a:t>
            </a:r>
            <a:r>
              <a:rPr lang="en-US" altLang="zh-CN" dirty="0"/>
              <a:t>'])</a:t>
            </a:r>
          </a:p>
          <a:p>
            <a:endParaRPr lang="en-US" altLang="zh-CN" dirty="0"/>
          </a:p>
          <a:p>
            <a:r>
              <a:rPr lang="en-US" altLang="zh-CN" dirty="0"/>
              <a:t>In [3]: s2=Series([3,4],index=['</a:t>
            </a:r>
            <a:r>
              <a:rPr lang="en-US" altLang="zh-CN" dirty="0" err="1"/>
              <a:t>c','d</a:t>
            </a:r>
            <a:r>
              <a:rPr lang="en-US" altLang="zh-CN" dirty="0"/>
              <a:t>'])</a:t>
            </a:r>
            <a:endParaRPr lang="zh-CN" altLang="en-US" dirty="0"/>
          </a:p>
        </p:txBody>
      </p:sp>
      <p:sp>
        <p:nvSpPr>
          <p:cNvPr id="14" name="文本框 2"/>
          <p:cNvSpPr txBox="1">
            <a:spLocks noChangeArrowheads="1"/>
          </p:cNvSpPr>
          <p:nvPr/>
        </p:nvSpPr>
        <p:spPr bwMode="auto">
          <a:xfrm>
            <a:off x="729298" y="3877419"/>
            <a:ext cx="2881312" cy="2014538"/>
          </a:xfrm>
          <a:prstGeom prst="rect">
            <a:avLst/>
          </a:prstGeom>
          <a:noFill/>
          <a:ln w="9525">
            <a:noFill/>
            <a:miter lim="800000"/>
            <a:headEnd/>
            <a:tailEnd/>
          </a:ln>
        </p:spPr>
        <p:txBody>
          <a:bodyPr>
            <a:spAutoFit/>
          </a:bodyPr>
          <a:lstStyle/>
          <a:p>
            <a:r>
              <a:rPr lang="en-US" altLang="zh-CN" dirty="0"/>
              <a:t>In [4]: </a:t>
            </a:r>
            <a:r>
              <a:rPr lang="en-US" altLang="zh-CN" dirty="0" err="1"/>
              <a:t>pd.concat</a:t>
            </a:r>
            <a:r>
              <a:rPr lang="en-US" altLang="zh-CN" dirty="0"/>
              <a:t>([s1,s2])</a:t>
            </a:r>
          </a:p>
          <a:p>
            <a:r>
              <a:rPr lang="en-US" altLang="zh-CN" dirty="0"/>
              <a:t>Out[4]: </a:t>
            </a:r>
          </a:p>
          <a:p>
            <a:r>
              <a:rPr lang="en-US" altLang="zh-CN" dirty="0"/>
              <a:t>a    0</a:t>
            </a:r>
          </a:p>
          <a:p>
            <a:r>
              <a:rPr lang="en-US" altLang="zh-CN" dirty="0"/>
              <a:t>b    1</a:t>
            </a:r>
          </a:p>
          <a:p>
            <a:r>
              <a:rPr lang="en-US" altLang="zh-CN" dirty="0"/>
              <a:t>c    3</a:t>
            </a:r>
          </a:p>
          <a:p>
            <a:r>
              <a:rPr lang="en-US" altLang="zh-CN" dirty="0"/>
              <a:t>d    4</a:t>
            </a:r>
          </a:p>
          <a:p>
            <a:r>
              <a:rPr lang="en-US" altLang="zh-CN" dirty="0" err="1"/>
              <a:t>dtype</a:t>
            </a:r>
            <a:r>
              <a:rPr lang="en-US" altLang="zh-CN" dirty="0"/>
              <a:t>: int64</a:t>
            </a:r>
          </a:p>
        </p:txBody>
      </p:sp>
      <p:sp>
        <p:nvSpPr>
          <p:cNvPr id="15" name="文本框 3"/>
          <p:cNvSpPr txBox="1">
            <a:spLocks noChangeArrowheads="1"/>
          </p:cNvSpPr>
          <p:nvPr/>
        </p:nvSpPr>
        <p:spPr bwMode="auto">
          <a:xfrm>
            <a:off x="4471196" y="3877420"/>
            <a:ext cx="3024188" cy="2014537"/>
          </a:xfrm>
          <a:prstGeom prst="rect">
            <a:avLst/>
          </a:prstGeom>
          <a:noFill/>
          <a:ln w="9525">
            <a:noFill/>
            <a:miter lim="800000"/>
            <a:headEnd/>
            <a:tailEnd/>
          </a:ln>
        </p:spPr>
        <p:txBody>
          <a:bodyPr>
            <a:spAutoFit/>
          </a:bodyPr>
          <a:lstStyle/>
          <a:p>
            <a:r>
              <a:rPr lang="en-US" altLang="zh-CN"/>
              <a:t>In [5]: </a:t>
            </a:r>
            <a:r>
              <a:rPr lang="en-US" altLang="zh-CN" dirty="0" err="1"/>
              <a:t>pd.concat</a:t>
            </a:r>
            <a:r>
              <a:rPr lang="en-US" altLang="zh-CN" dirty="0"/>
              <a:t>([s1,s2],axis=1)</a:t>
            </a:r>
          </a:p>
          <a:p>
            <a:r>
              <a:rPr lang="en-US" altLang="zh-CN" dirty="0"/>
              <a:t>Out[5]: </a:t>
            </a:r>
          </a:p>
          <a:p>
            <a:r>
              <a:rPr lang="en-US" altLang="zh-CN" dirty="0"/>
              <a:t>     0   1</a:t>
            </a:r>
          </a:p>
          <a:p>
            <a:r>
              <a:rPr lang="en-US" altLang="zh-CN" dirty="0"/>
              <a:t>a   0 </a:t>
            </a:r>
            <a:r>
              <a:rPr lang="en-US" altLang="zh-CN" dirty="0" err="1"/>
              <a:t>NaN</a:t>
            </a:r>
            <a:endParaRPr lang="en-US" altLang="zh-CN" dirty="0"/>
          </a:p>
          <a:p>
            <a:r>
              <a:rPr lang="en-US" altLang="zh-CN" dirty="0"/>
              <a:t>b   1 </a:t>
            </a:r>
            <a:r>
              <a:rPr lang="en-US" altLang="zh-CN" dirty="0" err="1"/>
              <a:t>NaN</a:t>
            </a:r>
            <a:endParaRPr lang="en-US" altLang="zh-CN" dirty="0"/>
          </a:p>
          <a:p>
            <a:r>
              <a:rPr lang="en-US" altLang="zh-CN" dirty="0"/>
              <a:t>c </a:t>
            </a:r>
            <a:r>
              <a:rPr lang="en-US" altLang="zh-CN" dirty="0" err="1"/>
              <a:t>NaN</a:t>
            </a:r>
            <a:r>
              <a:rPr lang="en-US" altLang="zh-CN" dirty="0"/>
              <a:t>   3</a:t>
            </a:r>
          </a:p>
          <a:p>
            <a:r>
              <a:rPr lang="en-US" altLang="zh-CN" dirty="0"/>
              <a:t>d </a:t>
            </a:r>
            <a:r>
              <a:rPr lang="en-US" altLang="zh-CN" dirty="0" err="1"/>
              <a:t>NaN</a:t>
            </a:r>
            <a:r>
              <a:rPr lang="en-US" altLang="zh-CN" dirty="0"/>
              <a:t>   4</a:t>
            </a:r>
            <a:endParaRPr lang="zh-CN" altLang="en-US" dirty="0"/>
          </a:p>
        </p:txBody>
      </p:sp>
    </p:spTree>
    <p:extLst>
      <p:ext uri="{BB962C8B-B14F-4D97-AF65-F5344CB8AC3E}">
        <p14:creationId xmlns="" xmlns:p14="http://schemas.microsoft.com/office/powerpoint/2010/main" val="212429009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9372996" cy="4525963"/>
          </a:xfrm>
        </p:spPr>
        <p:txBody>
          <a:bodyPr>
            <a:normAutofit/>
          </a:bodyPr>
          <a:lstStyle/>
          <a:p>
            <a:pPr eaLnBrk="1" hangingPunct="1">
              <a:lnSpc>
                <a:spcPct val="150000"/>
              </a:lnSpc>
              <a:buFont typeface="Arial" charset="0"/>
              <a:buNone/>
            </a:pPr>
            <a:r>
              <a:rPr lang="zh-CN" altLang="en-US" sz="2200" smtClean="0"/>
              <a:t>   在</a:t>
            </a:r>
            <a:r>
              <a:rPr lang="zh-CN" altLang="en-US" sz="2200" dirty="0" smtClean="0"/>
              <a:t>列上进行轴向连接得到的是基于索引外连接的结果，使用</a:t>
            </a:r>
            <a:r>
              <a:rPr lang="en-US" altLang="zh-CN" sz="2200" dirty="0" smtClean="0"/>
              <a:t>join=‘inner’</a:t>
            </a:r>
            <a:r>
              <a:rPr lang="zh-CN" altLang="en-US" sz="2200" dirty="0" smtClean="0"/>
              <a:t>可得到基于索引的内连接结果。</a:t>
            </a:r>
            <a:endParaRPr lang="en-US" altLang="zh-CN" sz="2200" dirty="0" smtClean="0"/>
          </a:p>
        </p:txBody>
      </p:sp>
      <p:sp>
        <p:nvSpPr>
          <p:cNvPr id="12" name="文本框 1"/>
          <p:cNvSpPr txBox="1">
            <a:spLocks noChangeArrowheads="1"/>
          </p:cNvSpPr>
          <p:nvPr/>
        </p:nvSpPr>
        <p:spPr bwMode="auto">
          <a:xfrm>
            <a:off x="4457427" y="2852936"/>
            <a:ext cx="3006725" cy="368300"/>
          </a:xfrm>
          <a:prstGeom prst="rect">
            <a:avLst/>
          </a:prstGeom>
          <a:noFill/>
          <a:ln w="9525">
            <a:noFill/>
            <a:miter lim="800000"/>
            <a:headEnd/>
            <a:tailEnd/>
          </a:ln>
        </p:spPr>
        <p:txBody>
          <a:bodyPr>
            <a:spAutoFit/>
          </a:bodyPr>
          <a:lstStyle/>
          <a:p>
            <a:r>
              <a:rPr lang="en-US" altLang="zh-CN"/>
              <a:t>In [6]: s3=</a:t>
            </a:r>
            <a:r>
              <a:rPr lang="en-US" altLang="zh-CN" dirty="0" err="1"/>
              <a:t>pd.concat</a:t>
            </a:r>
            <a:r>
              <a:rPr lang="en-US" altLang="zh-CN" dirty="0"/>
              <a:t>([s1*5,s2])</a:t>
            </a:r>
            <a:endParaRPr lang="zh-CN" altLang="en-US" dirty="0"/>
          </a:p>
        </p:txBody>
      </p:sp>
      <p:sp>
        <p:nvSpPr>
          <p:cNvPr id="14" name="文本框 2"/>
          <p:cNvSpPr txBox="1">
            <a:spLocks noChangeArrowheads="1"/>
          </p:cNvSpPr>
          <p:nvPr/>
        </p:nvSpPr>
        <p:spPr bwMode="auto">
          <a:xfrm>
            <a:off x="813730" y="3573016"/>
            <a:ext cx="3136900" cy="2030412"/>
          </a:xfrm>
          <a:prstGeom prst="rect">
            <a:avLst/>
          </a:prstGeom>
          <a:noFill/>
          <a:ln w="9525">
            <a:noFill/>
            <a:miter lim="800000"/>
            <a:headEnd/>
            <a:tailEnd/>
          </a:ln>
        </p:spPr>
        <p:txBody>
          <a:bodyPr>
            <a:spAutoFit/>
          </a:bodyPr>
          <a:lstStyle/>
          <a:p>
            <a:r>
              <a:rPr lang="en-US" altLang="zh-CN" dirty="0"/>
              <a:t>In [7]: </a:t>
            </a:r>
            <a:r>
              <a:rPr lang="en-US" altLang="zh-CN" dirty="0" err="1"/>
              <a:t>pd.concat</a:t>
            </a:r>
            <a:r>
              <a:rPr lang="en-US" altLang="zh-CN" dirty="0"/>
              <a:t>([s1,s3],axis=1)</a:t>
            </a:r>
          </a:p>
          <a:p>
            <a:r>
              <a:rPr lang="en-US" altLang="zh-CN" dirty="0"/>
              <a:t>Out[7]: </a:t>
            </a:r>
          </a:p>
          <a:p>
            <a:r>
              <a:rPr lang="en-US" altLang="zh-CN" dirty="0"/>
              <a:t>     0  1</a:t>
            </a:r>
          </a:p>
          <a:p>
            <a:r>
              <a:rPr lang="en-US" altLang="zh-CN" dirty="0"/>
              <a:t>a   0  0</a:t>
            </a:r>
          </a:p>
          <a:p>
            <a:r>
              <a:rPr lang="en-US" altLang="zh-CN" dirty="0"/>
              <a:t>b   1  5</a:t>
            </a:r>
          </a:p>
          <a:p>
            <a:r>
              <a:rPr lang="en-US" altLang="zh-CN" dirty="0"/>
              <a:t>c </a:t>
            </a:r>
            <a:r>
              <a:rPr lang="en-US" altLang="zh-CN" dirty="0" err="1"/>
              <a:t>NaN</a:t>
            </a:r>
            <a:r>
              <a:rPr lang="en-US" altLang="zh-CN" dirty="0"/>
              <a:t>  3</a:t>
            </a:r>
          </a:p>
          <a:p>
            <a:r>
              <a:rPr lang="en-US" altLang="zh-CN" dirty="0"/>
              <a:t>d </a:t>
            </a:r>
            <a:r>
              <a:rPr lang="en-US" altLang="zh-CN" dirty="0" err="1"/>
              <a:t>NaN</a:t>
            </a:r>
            <a:r>
              <a:rPr lang="en-US" altLang="zh-CN" dirty="0"/>
              <a:t>  4</a:t>
            </a:r>
          </a:p>
        </p:txBody>
      </p:sp>
      <p:sp>
        <p:nvSpPr>
          <p:cNvPr id="15" name="文本框 3"/>
          <p:cNvSpPr txBox="1">
            <a:spLocks noChangeArrowheads="1"/>
          </p:cNvSpPr>
          <p:nvPr/>
        </p:nvSpPr>
        <p:spPr bwMode="auto">
          <a:xfrm>
            <a:off x="4457427" y="3573016"/>
            <a:ext cx="4321175" cy="1508125"/>
          </a:xfrm>
          <a:prstGeom prst="rect">
            <a:avLst/>
          </a:prstGeom>
          <a:noFill/>
          <a:ln w="9525">
            <a:noFill/>
            <a:miter lim="800000"/>
            <a:headEnd/>
            <a:tailEnd/>
          </a:ln>
        </p:spPr>
        <p:txBody>
          <a:bodyPr>
            <a:spAutoFit/>
          </a:bodyPr>
          <a:lstStyle/>
          <a:p>
            <a:r>
              <a:rPr lang="en-US" altLang="zh-CN"/>
              <a:t>In [8]: </a:t>
            </a:r>
            <a:r>
              <a:rPr lang="en-US" altLang="zh-CN" dirty="0" err="1"/>
              <a:t>pd.concat</a:t>
            </a:r>
            <a:r>
              <a:rPr lang="en-US" altLang="zh-CN" dirty="0"/>
              <a:t>([</a:t>
            </a:r>
            <a:r>
              <a:rPr lang="en-US" altLang="zh-CN" sz="2000" dirty="0"/>
              <a:t>s1,s3</a:t>
            </a:r>
            <a:r>
              <a:rPr lang="en-US" altLang="zh-CN" dirty="0"/>
              <a:t>],axis=1,join='inner')</a:t>
            </a:r>
          </a:p>
          <a:p>
            <a:r>
              <a:rPr lang="en-US" altLang="zh-CN" dirty="0"/>
              <a:t>Out[8]: </a:t>
            </a:r>
          </a:p>
          <a:p>
            <a:r>
              <a:rPr lang="en-US" altLang="zh-CN" dirty="0"/>
              <a:t>    0  1</a:t>
            </a:r>
          </a:p>
          <a:p>
            <a:r>
              <a:rPr lang="en-US" altLang="zh-CN" dirty="0"/>
              <a:t>a  0  0</a:t>
            </a:r>
          </a:p>
          <a:p>
            <a:r>
              <a:rPr lang="en-US" altLang="zh-CN" dirty="0"/>
              <a:t>b  1  5</a:t>
            </a:r>
            <a:endParaRPr lang="zh-CN" altLang="en-US" dirty="0"/>
          </a:p>
        </p:txBody>
      </p:sp>
    </p:spTree>
    <p:extLst>
      <p:ext uri="{BB962C8B-B14F-4D97-AF65-F5344CB8AC3E}">
        <p14:creationId xmlns="" xmlns:p14="http://schemas.microsoft.com/office/powerpoint/2010/main" val="205555537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轴向连接</a:t>
            </a:r>
            <a:endParaRPr lang="en-US" sz="2800" dirty="0">
              <a:solidFill>
                <a:srgbClr val="FFFFFF"/>
              </a:solidFill>
              <a:latin typeface="Microsoft YaHei Light" charset="-122"/>
              <a:ea typeface="Microsoft YaHei Light" charset="-122"/>
              <a:cs typeface="Microsoft YaHei Light" charset="-122"/>
            </a:endParaRPr>
          </a:p>
        </p:txBody>
      </p:sp>
      <p:sp>
        <p:nvSpPr>
          <p:cNvPr id="10" name="内容占位符 11"/>
          <p:cNvSpPr>
            <a:spLocks noGrp="1"/>
          </p:cNvSpPr>
          <p:nvPr>
            <p:ph idx="4294967295"/>
          </p:nvPr>
        </p:nvSpPr>
        <p:spPr>
          <a:xfrm>
            <a:off x="479376" y="1526381"/>
            <a:ext cx="9897690" cy="4525963"/>
          </a:xfrm>
        </p:spPr>
        <p:txBody>
          <a:bodyPr>
            <a:normAutofit/>
          </a:bodyPr>
          <a:lstStyle/>
          <a:p>
            <a:pPr eaLnBrk="1" hangingPunct="1">
              <a:lnSpc>
                <a:spcPct val="150000"/>
              </a:lnSpc>
              <a:buFont typeface="Arial" charset="0"/>
              <a:buNone/>
            </a:pPr>
            <a:r>
              <a:rPr lang="zh-CN" altLang="en-US" sz="2200" smtClean="0"/>
              <a:t>   对</a:t>
            </a:r>
            <a:r>
              <a:rPr lang="en-US" altLang="zh-CN" sz="2200" dirty="0" err="1" smtClean="0"/>
              <a:t>DataFrame</a:t>
            </a:r>
            <a:r>
              <a:rPr lang="zh-CN" altLang="en-US" sz="2200" dirty="0" smtClean="0"/>
              <a:t>进行轴向连接也是同样的效果，有时候行索引是没有意义的，可以传入</a:t>
            </a:r>
            <a:r>
              <a:rPr lang="en-US" altLang="zh-CN" sz="2200" dirty="0" err="1" smtClean="0"/>
              <a:t>ignore_index</a:t>
            </a:r>
            <a:r>
              <a:rPr lang="en-US" altLang="zh-CN" sz="2200" dirty="0" smtClean="0"/>
              <a:t>=True</a:t>
            </a:r>
          </a:p>
        </p:txBody>
      </p:sp>
      <p:sp>
        <p:nvSpPr>
          <p:cNvPr id="12" name="文本框 3"/>
          <p:cNvSpPr txBox="1">
            <a:spLocks noChangeArrowheads="1"/>
          </p:cNvSpPr>
          <p:nvPr/>
        </p:nvSpPr>
        <p:spPr bwMode="auto">
          <a:xfrm>
            <a:off x="779748" y="2780928"/>
            <a:ext cx="6626225" cy="3113088"/>
          </a:xfrm>
          <a:prstGeom prst="rect">
            <a:avLst/>
          </a:prstGeom>
          <a:noFill/>
          <a:ln w="9525">
            <a:noFill/>
            <a:miter lim="800000"/>
            <a:headEnd/>
            <a:tailEnd/>
          </a:ln>
        </p:spPr>
        <p:txBody>
          <a:bodyPr>
            <a:spAutoFit/>
          </a:bodyPr>
          <a:lstStyle/>
          <a:p>
            <a:r>
              <a:rPr lang="en-US" altLang="zh-CN" dirty="0"/>
              <a:t>In [11]: df1=</a:t>
            </a:r>
            <a:r>
              <a:rPr lang="en-US" altLang="zh-CN" dirty="0" err="1"/>
              <a:t>DataFrame</a:t>
            </a:r>
            <a:r>
              <a:rPr lang="en-US" altLang="zh-CN" dirty="0"/>
              <a:t>(</a:t>
            </a:r>
            <a:r>
              <a:rPr lang="en-US" altLang="zh-CN" dirty="0" err="1"/>
              <a:t>np.arange</a:t>
            </a:r>
            <a:r>
              <a:rPr lang="en-US" altLang="zh-CN" dirty="0"/>
              <a:t>(4).reshape((2,2)),columns=['</a:t>
            </a:r>
            <a:r>
              <a:rPr lang="en-US" altLang="zh-CN" dirty="0" err="1"/>
              <a:t>a','b</a:t>
            </a:r>
            <a:r>
              <a:rPr lang="en-US" altLang="zh-CN" dirty="0"/>
              <a:t>'])</a:t>
            </a:r>
          </a:p>
          <a:p>
            <a:endParaRPr lang="en-US" altLang="zh-CN" dirty="0"/>
          </a:p>
          <a:p>
            <a:r>
              <a:rPr lang="en-US" altLang="zh-CN" dirty="0"/>
              <a:t>In [12]: df2=</a:t>
            </a:r>
            <a:r>
              <a:rPr lang="en-US" altLang="zh-CN" dirty="0" err="1"/>
              <a:t>DataFrame</a:t>
            </a:r>
            <a:r>
              <a:rPr lang="en-US" altLang="zh-CN" dirty="0"/>
              <a:t>(</a:t>
            </a:r>
            <a:r>
              <a:rPr lang="en-US" altLang="zh-CN" dirty="0" err="1"/>
              <a:t>np.arange</a:t>
            </a:r>
            <a:r>
              <a:rPr lang="en-US" altLang="zh-CN" dirty="0"/>
              <a:t>(4).reshape((2,2)),columns=['</a:t>
            </a:r>
            <a:r>
              <a:rPr lang="en-US" altLang="zh-CN" dirty="0" err="1"/>
              <a:t>a','c</a:t>
            </a:r>
            <a:r>
              <a:rPr lang="en-US" altLang="zh-CN" dirty="0"/>
              <a:t>'])</a:t>
            </a:r>
          </a:p>
          <a:p>
            <a:endParaRPr lang="en-US" altLang="zh-CN" dirty="0"/>
          </a:p>
          <a:p>
            <a:r>
              <a:rPr lang="en-US" altLang="zh-CN" dirty="0"/>
              <a:t>In [13]: </a:t>
            </a:r>
            <a:r>
              <a:rPr lang="en-US" altLang="zh-CN" dirty="0" err="1"/>
              <a:t>pd.concat</a:t>
            </a:r>
            <a:r>
              <a:rPr lang="en-US" altLang="zh-CN" dirty="0"/>
              <a:t>([df1,df2],</a:t>
            </a:r>
            <a:r>
              <a:rPr lang="en-US" altLang="zh-CN" dirty="0" err="1"/>
              <a:t>ignore_index</a:t>
            </a:r>
            <a:r>
              <a:rPr lang="en-US" altLang="zh-CN" dirty="0"/>
              <a:t>=True)</a:t>
            </a:r>
          </a:p>
          <a:p>
            <a:r>
              <a:rPr lang="en-US" altLang="zh-CN" dirty="0"/>
              <a:t>Out[13]: </a:t>
            </a:r>
          </a:p>
          <a:p>
            <a:r>
              <a:rPr lang="en-US" altLang="zh-CN" dirty="0"/>
              <a:t>    a   b   c</a:t>
            </a:r>
          </a:p>
          <a:p>
            <a:r>
              <a:rPr lang="en-US" altLang="zh-CN" dirty="0"/>
              <a:t>0  0   1 </a:t>
            </a:r>
            <a:r>
              <a:rPr lang="en-US" altLang="zh-CN" dirty="0" err="1"/>
              <a:t>NaN</a:t>
            </a:r>
            <a:endParaRPr lang="en-US" altLang="zh-CN" dirty="0"/>
          </a:p>
          <a:p>
            <a:r>
              <a:rPr lang="en-US" altLang="zh-CN" dirty="0"/>
              <a:t>1  2   3 </a:t>
            </a:r>
            <a:r>
              <a:rPr lang="en-US" altLang="zh-CN" dirty="0" err="1"/>
              <a:t>NaN</a:t>
            </a:r>
            <a:endParaRPr lang="en-US" altLang="zh-CN" dirty="0"/>
          </a:p>
          <a:p>
            <a:r>
              <a:rPr lang="en-US" altLang="zh-CN" dirty="0"/>
              <a:t>2  0 </a:t>
            </a:r>
            <a:r>
              <a:rPr lang="en-US" altLang="zh-CN" dirty="0" err="1"/>
              <a:t>NaN</a:t>
            </a:r>
            <a:r>
              <a:rPr lang="en-US" altLang="zh-CN" dirty="0"/>
              <a:t>   1</a:t>
            </a:r>
          </a:p>
          <a:p>
            <a:r>
              <a:rPr lang="en-US" altLang="zh-CN" dirty="0"/>
              <a:t>3  2 </a:t>
            </a:r>
            <a:r>
              <a:rPr lang="en-US" altLang="zh-CN" dirty="0" err="1"/>
              <a:t>NaN</a:t>
            </a:r>
            <a:r>
              <a:rPr lang="en-US" altLang="zh-CN" dirty="0"/>
              <a:t>   3</a:t>
            </a:r>
            <a:endParaRPr lang="zh-CN" altLang="en-US" dirty="0"/>
          </a:p>
        </p:txBody>
      </p:sp>
    </p:spTree>
    <p:extLst>
      <p:ext uri="{BB962C8B-B14F-4D97-AF65-F5344CB8AC3E}">
        <p14:creationId xmlns="" xmlns:p14="http://schemas.microsoft.com/office/powerpoint/2010/main" val="428431948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247</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39653350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248</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469367"/>
            <a:ext cx="734481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zh-CN" altLang="en-US" sz="2200" dirty="0" smtClean="0"/>
              <a:t>   对数据集进行分组并对各组应用一个函数，这是数据分析过程中的一个重要环节。在数据集准备好之后，通常的任务就是计算分组统计或生成透视表。</a:t>
            </a:r>
            <a:r>
              <a:rPr lang="en-US" altLang="zh-CN" sz="2200" dirty="0" smtClean="0"/>
              <a:t>Pandas</a:t>
            </a:r>
            <a:r>
              <a:rPr lang="zh-CN" altLang="en-US" sz="2200" dirty="0" smtClean="0"/>
              <a:t>提供了一个灵活高效的</a:t>
            </a:r>
            <a:r>
              <a:rPr lang="en-US" altLang="zh-CN" sz="2200" dirty="0" err="1" smtClean="0"/>
              <a:t>groupby</a:t>
            </a:r>
            <a:r>
              <a:rPr lang="zh-CN" altLang="en-US" sz="2200" dirty="0" smtClean="0"/>
              <a:t>功能，它使你能以一种自然的方式对数据集进行切片、切块、摘要等操作。</a:t>
            </a:r>
          </a:p>
        </p:txBody>
      </p:sp>
    </p:spTree>
    <p:extLst>
      <p:ext uri="{BB962C8B-B14F-4D97-AF65-F5344CB8AC3E}">
        <p14:creationId xmlns="" xmlns:p14="http://schemas.microsoft.com/office/powerpoint/2010/main" val="89872140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249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463752" y="1526227"/>
            <a:ext cx="7216424" cy="452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对数据分组并对各组应用一个函数，是数据分析工作的一个主要环节。</a:t>
            </a:r>
          </a:p>
          <a:p>
            <a:pPr>
              <a:buFont typeface="Arial" charset="0"/>
              <a:buNone/>
            </a:pPr>
            <a:r>
              <a:rPr lang="en-US" altLang="zh-CN" sz="2200" dirty="0" smtClean="0"/>
              <a:t>   Pandas</a:t>
            </a:r>
            <a:r>
              <a:rPr lang="zh-CN" altLang="en-US" sz="2200" dirty="0" smtClean="0"/>
              <a:t>中对象可以在行（</a:t>
            </a:r>
            <a:r>
              <a:rPr lang="en-US" altLang="zh-CN" sz="2200" dirty="0" smtClean="0"/>
              <a:t>axis=0</a:t>
            </a:r>
            <a:r>
              <a:rPr lang="zh-CN" altLang="en-US" sz="2200" dirty="0" smtClean="0"/>
              <a:t>）或列（</a:t>
            </a:r>
            <a:r>
              <a:rPr lang="en-US" altLang="zh-CN" sz="2200" dirty="0" smtClean="0"/>
              <a:t>axis=1</a:t>
            </a:r>
            <a:r>
              <a:rPr lang="zh-CN" altLang="en-US" sz="2200" dirty="0" smtClean="0"/>
              <a:t>）上进行分组，然后将一个函数应用（</a:t>
            </a:r>
            <a:r>
              <a:rPr lang="en-US" altLang="zh-CN" sz="2200" dirty="0" smtClean="0"/>
              <a:t>apply</a:t>
            </a:r>
            <a:r>
              <a:rPr lang="zh-CN" altLang="en-US" sz="2200" dirty="0" smtClean="0"/>
              <a:t>）到个分组并产生一个新值。最后所有这些函数的执行结果会被合并（</a:t>
            </a:r>
            <a:r>
              <a:rPr lang="en-US" altLang="zh-CN" sz="2200" dirty="0" smtClean="0"/>
              <a:t>combine</a:t>
            </a:r>
            <a:r>
              <a:rPr lang="zh-CN" altLang="en-US" sz="2200" dirty="0" smtClean="0"/>
              <a:t>）到最终结果对象中。</a:t>
            </a:r>
          </a:p>
        </p:txBody>
      </p:sp>
    </p:spTree>
    <p:extLst>
      <p:ext uri="{BB962C8B-B14F-4D97-AF65-F5344CB8AC3E}">
        <p14:creationId xmlns="" xmlns:p14="http://schemas.microsoft.com/office/powerpoint/2010/main" val="3069334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smtClean="0"/>
              <a:t>多行注释使用连续单个单引号或者双引号</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18589" y="2708920"/>
            <a:ext cx="7360410" cy="2448272"/>
          </a:xfrm>
          <a:prstGeom prst="rect">
            <a:avLst/>
          </a:prstGeom>
        </p:spPr>
      </p:pic>
      <p:sp>
        <p:nvSpPr>
          <p:cNvPr id="4" name="日期占位符 3"/>
          <p:cNvSpPr>
            <a:spLocks noGrp="1"/>
          </p:cNvSpPr>
          <p:nvPr>
            <p:ph type="dt" sz="half" idx="10"/>
          </p:nvPr>
        </p:nvSpPr>
        <p:spPr/>
        <p:txBody>
          <a:bodyPr/>
          <a:lstStyle/>
          <a:p>
            <a:fld id="{24666559-B027-467E-8F95-45CA50F212C6}"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25</a:t>
            </a:fld>
            <a:endParaRPr lang="zh-CN" altLang="en-US"/>
          </a:p>
        </p:txBody>
      </p:sp>
    </p:spTree>
    <p:extLst>
      <p:ext uri="{BB962C8B-B14F-4D97-AF65-F5344CB8AC3E}">
        <p14:creationId xmlns="" xmlns:p14="http://schemas.microsoft.com/office/powerpoint/2010/main" val="22743337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263352" y="1527395"/>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下面的例子按照</a:t>
            </a:r>
            <a:r>
              <a:rPr lang="en-US" altLang="zh-CN" sz="2200" dirty="0" smtClean="0"/>
              <a:t>sex</a:t>
            </a:r>
            <a:r>
              <a:rPr lang="zh-CN" altLang="en-US" sz="2200" dirty="0" smtClean="0"/>
              <a:t>进行分组，并计算</a:t>
            </a:r>
            <a:r>
              <a:rPr lang="en-US" altLang="zh-CN" sz="2200" dirty="0" smtClean="0"/>
              <a:t>tip</a:t>
            </a:r>
            <a:r>
              <a:rPr lang="zh-CN" altLang="en-US" sz="2200" dirty="0" smtClean="0"/>
              <a:t>列的平均值。</a:t>
            </a:r>
          </a:p>
        </p:txBody>
      </p:sp>
      <p:sp>
        <p:nvSpPr>
          <p:cNvPr id="12" name="Text Box 5"/>
          <p:cNvSpPr txBox="1">
            <a:spLocks noChangeArrowheads="1"/>
          </p:cNvSpPr>
          <p:nvPr/>
        </p:nvSpPr>
        <p:spPr bwMode="auto">
          <a:xfrm>
            <a:off x="769800" y="2132856"/>
            <a:ext cx="5924550" cy="3113088"/>
          </a:xfrm>
          <a:prstGeom prst="rect">
            <a:avLst/>
          </a:prstGeom>
          <a:noFill/>
          <a:ln w="9525">
            <a:noFill/>
            <a:miter lim="800000"/>
            <a:headEnd/>
            <a:tailEnd/>
          </a:ln>
        </p:spPr>
        <p:txBody>
          <a:bodyPr>
            <a:spAutoFit/>
          </a:bodyPr>
          <a:lstStyle/>
          <a:p>
            <a:r>
              <a:rPr lang="en-US" altLang="zh-CN" dirty="0" err="1"/>
              <a:t>df</a:t>
            </a:r>
            <a:r>
              <a:rPr lang="en-US" altLang="zh-CN" dirty="0"/>
              <a:t> = </a:t>
            </a:r>
            <a:r>
              <a:rPr lang="en-US" altLang="zh-CN" dirty="0" err="1"/>
              <a:t>pd.read_csv</a:t>
            </a:r>
            <a:r>
              <a:rPr lang="en-US" altLang="zh-CN" dirty="0"/>
              <a:t>('</a:t>
            </a:r>
            <a:r>
              <a:rPr lang="en-US" altLang="zh-CN" dirty="0" err="1"/>
              <a:t>tips.csv</a:t>
            </a:r>
            <a:r>
              <a:rPr lang="en-US" altLang="zh-CN" dirty="0"/>
              <a:t>')</a:t>
            </a:r>
          </a:p>
          <a:p>
            <a:r>
              <a:rPr lang="en-US" altLang="zh-CN" dirty="0"/>
              <a:t>#</a:t>
            </a:r>
            <a:r>
              <a:rPr lang="zh-CN" altLang="en-US" dirty="0"/>
              <a:t>按照</a:t>
            </a:r>
            <a:r>
              <a:rPr lang="en-US" altLang="zh-CN" dirty="0"/>
              <a:t>sex</a:t>
            </a:r>
            <a:r>
              <a:rPr lang="zh-CN" altLang="en-US" dirty="0"/>
              <a:t>进行分组，并计算</a:t>
            </a:r>
            <a:r>
              <a:rPr lang="en-US" altLang="zh-CN" dirty="0"/>
              <a:t>tip</a:t>
            </a:r>
            <a:r>
              <a:rPr lang="zh-CN" altLang="en-US" dirty="0"/>
              <a:t>列的平均值</a:t>
            </a:r>
          </a:p>
          <a:p>
            <a:r>
              <a:rPr lang="en-US" altLang="zh-CN" dirty="0"/>
              <a:t>grouped = </a:t>
            </a:r>
            <a:r>
              <a:rPr lang="en-US" altLang="zh-CN" dirty="0" err="1"/>
              <a:t>df</a:t>
            </a:r>
            <a:r>
              <a:rPr lang="en-US" altLang="zh-CN" dirty="0"/>
              <a:t>['tip'].</a:t>
            </a:r>
            <a:r>
              <a:rPr lang="en-US" altLang="zh-CN" dirty="0" err="1"/>
              <a:t>groupby</a:t>
            </a:r>
            <a:r>
              <a:rPr lang="en-US" altLang="zh-CN" dirty="0"/>
              <a:t>(</a:t>
            </a:r>
            <a:r>
              <a:rPr lang="en-US" altLang="zh-CN" dirty="0" err="1"/>
              <a:t>df</a:t>
            </a:r>
            <a:r>
              <a:rPr lang="en-US" altLang="zh-CN" dirty="0"/>
              <a:t>['sex'])</a:t>
            </a:r>
          </a:p>
          <a:p>
            <a:r>
              <a:rPr lang="en-US" altLang="zh-CN" dirty="0"/>
              <a:t>grouped</a:t>
            </a:r>
          </a:p>
          <a:p>
            <a:endParaRPr lang="en-US" altLang="zh-CN" dirty="0"/>
          </a:p>
          <a:p>
            <a:r>
              <a:rPr lang="en-US" altLang="zh-CN" dirty="0" err="1"/>
              <a:t>grouped.mean</a:t>
            </a:r>
            <a:r>
              <a:rPr lang="en-US" altLang="zh-CN" dirty="0"/>
              <a:t>()</a:t>
            </a:r>
          </a:p>
          <a:p>
            <a:r>
              <a:rPr lang="en-US" altLang="zh-CN" dirty="0"/>
              <a:t>Out[100]: </a:t>
            </a:r>
          </a:p>
          <a:p>
            <a:r>
              <a:rPr lang="en-US" altLang="zh-CN" dirty="0"/>
              <a:t>sex</a:t>
            </a:r>
          </a:p>
          <a:p>
            <a:r>
              <a:rPr lang="en-US" altLang="zh-CN" dirty="0"/>
              <a:t>Female    2.833448</a:t>
            </a:r>
          </a:p>
          <a:p>
            <a:r>
              <a:rPr lang="en-US" altLang="zh-CN" dirty="0"/>
              <a:t>Male      3.089618</a:t>
            </a:r>
          </a:p>
          <a:p>
            <a:r>
              <a:rPr lang="en-US" altLang="zh-CN" dirty="0"/>
              <a:t>Name: tip, </a:t>
            </a:r>
            <a:r>
              <a:rPr lang="en-US" altLang="zh-CN" dirty="0" err="1"/>
              <a:t>dtype</a:t>
            </a:r>
            <a:r>
              <a:rPr lang="en-US" altLang="zh-CN" dirty="0"/>
              <a:t>: float64</a:t>
            </a:r>
            <a:endParaRPr lang="zh-CN" altLang="en-US" dirty="0"/>
          </a:p>
        </p:txBody>
      </p:sp>
    </p:spTree>
    <p:extLst>
      <p:ext uri="{BB962C8B-B14F-4D97-AF65-F5344CB8AC3E}">
        <p14:creationId xmlns="" xmlns:p14="http://schemas.microsoft.com/office/powerpoint/2010/main" val="405286436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83184" y="1526227"/>
            <a:ext cx="870916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一次传入多个数组，通过两个键对进行分组，得到的</a:t>
            </a:r>
            <a:r>
              <a:rPr lang="en-US" altLang="zh-CN" sz="2200" dirty="0" smtClean="0"/>
              <a:t>Series</a:t>
            </a:r>
            <a:r>
              <a:rPr lang="zh-CN" altLang="en-US" sz="2200" dirty="0" smtClean="0"/>
              <a:t>具有一个层次化索引</a:t>
            </a:r>
            <a:endParaRPr lang="en-US" altLang="zh-CN" sz="2200" dirty="0" smtClean="0"/>
          </a:p>
        </p:txBody>
      </p:sp>
      <p:sp>
        <p:nvSpPr>
          <p:cNvPr id="12" name="Text Box 4"/>
          <p:cNvSpPr txBox="1">
            <a:spLocks noChangeArrowheads="1"/>
          </p:cNvSpPr>
          <p:nvPr/>
        </p:nvSpPr>
        <p:spPr bwMode="auto">
          <a:xfrm>
            <a:off x="675737" y="2301953"/>
            <a:ext cx="7777163" cy="2563813"/>
          </a:xfrm>
          <a:prstGeom prst="rect">
            <a:avLst/>
          </a:prstGeom>
          <a:noFill/>
          <a:ln w="9525">
            <a:noFill/>
            <a:miter lim="800000"/>
            <a:headEnd/>
            <a:tailEnd/>
          </a:ln>
        </p:spPr>
        <p:txBody>
          <a:bodyPr>
            <a:spAutoFit/>
          </a:bodyPr>
          <a:lstStyle/>
          <a:p>
            <a:r>
              <a:rPr lang="en-US" altLang="zh-CN" dirty="0"/>
              <a:t>means = </a:t>
            </a:r>
            <a:r>
              <a:rPr lang="en-US" altLang="zh-CN" dirty="0" err="1"/>
              <a:t>df</a:t>
            </a:r>
            <a:r>
              <a:rPr lang="en-US" altLang="zh-CN" dirty="0"/>
              <a:t>['tip'].</a:t>
            </a:r>
            <a:r>
              <a:rPr lang="en-US" altLang="zh-CN" dirty="0" err="1"/>
              <a:t>groupby</a:t>
            </a:r>
            <a:r>
              <a:rPr lang="en-US" altLang="zh-CN" dirty="0"/>
              <a:t>([</a:t>
            </a:r>
            <a:r>
              <a:rPr lang="en-US" altLang="zh-CN" dirty="0" err="1"/>
              <a:t>df</a:t>
            </a:r>
            <a:r>
              <a:rPr lang="en-US" altLang="zh-CN" dirty="0"/>
              <a:t>['sex'],</a:t>
            </a:r>
            <a:r>
              <a:rPr lang="en-US" altLang="zh-CN" dirty="0" err="1"/>
              <a:t>df</a:t>
            </a:r>
            <a:r>
              <a:rPr lang="en-US" altLang="zh-CN" dirty="0"/>
              <a:t>['time']]).mean()</a:t>
            </a:r>
          </a:p>
          <a:p>
            <a:r>
              <a:rPr lang="en-US" altLang="zh-CN" dirty="0"/>
              <a:t>means</a:t>
            </a:r>
          </a:p>
          <a:p>
            <a:r>
              <a:rPr lang="en-US" altLang="zh-CN" dirty="0"/>
              <a:t>Out[101]: </a:t>
            </a:r>
          </a:p>
          <a:p>
            <a:r>
              <a:rPr lang="en-US" altLang="zh-CN" dirty="0"/>
              <a:t>sex     time  </a:t>
            </a:r>
          </a:p>
          <a:p>
            <a:r>
              <a:rPr lang="en-US" altLang="zh-CN" dirty="0"/>
              <a:t>Female  Dinner    3.002115</a:t>
            </a:r>
          </a:p>
          <a:p>
            <a:r>
              <a:rPr lang="en-US" altLang="zh-CN" dirty="0"/>
              <a:t>        Lunch     2.582857</a:t>
            </a:r>
          </a:p>
          <a:p>
            <a:r>
              <a:rPr lang="en-US" altLang="zh-CN" dirty="0"/>
              <a:t>Male    Dinner    3.144839</a:t>
            </a:r>
          </a:p>
          <a:p>
            <a:r>
              <a:rPr lang="en-US" altLang="zh-CN" dirty="0"/>
              <a:t>        Lunch     2.882121</a:t>
            </a:r>
          </a:p>
          <a:p>
            <a:r>
              <a:rPr lang="en-US" altLang="zh-CN" dirty="0"/>
              <a:t>Name: tip, </a:t>
            </a:r>
            <a:r>
              <a:rPr lang="en-US" altLang="zh-CN" dirty="0" err="1"/>
              <a:t>dtype</a:t>
            </a:r>
            <a:r>
              <a:rPr lang="en-US" altLang="zh-CN" dirty="0"/>
              <a:t>: float64</a:t>
            </a:r>
            <a:endParaRPr lang="zh-CN" altLang="en-US" dirty="0"/>
          </a:p>
        </p:txBody>
      </p:sp>
      <p:sp>
        <p:nvSpPr>
          <p:cNvPr id="14" name="Text Box 5"/>
          <p:cNvSpPr txBox="1">
            <a:spLocks noChangeArrowheads="1"/>
          </p:cNvSpPr>
          <p:nvPr/>
        </p:nvSpPr>
        <p:spPr bwMode="auto">
          <a:xfrm>
            <a:off x="699745" y="4865766"/>
            <a:ext cx="4752975" cy="1739900"/>
          </a:xfrm>
          <a:prstGeom prst="rect">
            <a:avLst/>
          </a:prstGeom>
          <a:noFill/>
          <a:ln w="9525">
            <a:noFill/>
            <a:miter lim="800000"/>
            <a:headEnd/>
            <a:tailEnd/>
          </a:ln>
        </p:spPr>
        <p:txBody>
          <a:bodyPr>
            <a:spAutoFit/>
          </a:bodyPr>
          <a:lstStyle/>
          <a:p>
            <a:r>
              <a:rPr lang="en-US" altLang="zh-CN"/>
              <a:t>means.unstack</a:t>
            </a:r>
            <a:r>
              <a:rPr lang="en-US" altLang="zh-CN" dirty="0"/>
              <a:t>()</a:t>
            </a:r>
          </a:p>
          <a:p>
            <a:r>
              <a:rPr lang="en-US" altLang="zh-CN" dirty="0"/>
              <a:t>Out[102]: </a:t>
            </a:r>
          </a:p>
          <a:p>
            <a:r>
              <a:rPr lang="en-US" altLang="zh-CN" dirty="0"/>
              <a:t>time      Dinner     Lunch</a:t>
            </a:r>
          </a:p>
          <a:p>
            <a:r>
              <a:rPr lang="en-US" altLang="zh-CN" dirty="0"/>
              <a:t>sex                       </a:t>
            </a:r>
          </a:p>
          <a:p>
            <a:r>
              <a:rPr lang="en-US" altLang="zh-CN" dirty="0"/>
              <a:t>Female  3.002115  2.582857</a:t>
            </a:r>
          </a:p>
          <a:p>
            <a:r>
              <a:rPr lang="en-US" altLang="zh-CN" dirty="0"/>
              <a:t>Male    3.144839  2.882121</a:t>
            </a:r>
            <a:endParaRPr lang="zh-CN" altLang="en-US" dirty="0"/>
          </a:p>
        </p:txBody>
      </p:sp>
    </p:spTree>
    <p:extLst>
      <p:ext uri="{BB962C8B-B14F-4D97-AF65-F5344CB8AC3E}">
        <p14:creationId xmlns="" xmlns:p14="http://schemas.microsoft.com/office/powerpoint/2010/main" val="296478168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252</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数据组合</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665425" y="1526381"/>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利用</a:t>
            </a:r>
            <a:r>
              <a:rPr lang="en-US" altLang="zh-CN" sz="2200" dirty="0" err="1" smtClean="0"/>
              <a:t>agg</a:t>
            </a:r>
            <a:r>
              <a:rPr lang="en-US" altLang="zh-CN" sz="2200" dirty="0" smtClean="0"/>
              <a:t>()</a:t>
            </a:r>
            <a:r>
              <a:rPr lang="zh-CN" altLang="en-US" sz="2200" dirty="0" smtClean="0"/>
              <a:t>使用自定义聚合函数，一次传入多个聚合函数。</a:t>
            </a:r>
          </a:p>
        </p:txBody>
      </p:sp>
      <p:sp>
        <p:nvSpPr>
          <p:cNvPr id="12" name="Text Box 4"/>
          <p:cNvSpPr txBox="1">
            <a:spLocks noChangeArrowheads="1"/>
          </p:cNvSpPr>
          <p:nvPr/>
        </p:nvSpPr>
        <p:spPr bwMode="auto">
          <a:xfrm>
            <a:off x="747975" y="2348880"/>
            <a:ext cx="4032250" cy="2563812"/>
          </a:xfrm>
          <a:prstGeom prst="rect">
            <a:avLst/>
          </a:prstGeom>
          <a:noFill/>
          <a:ln w="9525">
            <a:noFill/>
            <a:miter lim="800000"/>
            <a:headEnd/>
            <a:tailEnd/>
          </a:ln>
        </p:spPr>
        <p:txBody>
          <a:bodyPr>
            <a:spAutoFit/>
          </a:bodyPr>
          <a:lstStyle/>
          <a:p>
            <a:r>
              <a:rPr lang="en-US" altLang="zh-CN"/>
              <a:t>def peak_to_peak(arr):</a:t>
            </a:r>
          </a:p>
          <a:p>
            <a:r>
              <a:rPr lang="en-US" altLang="zh-CN"/>
              <a:t>    return arr.max() - arr.min()</a:t>
            </a:r>
          </a:p>
          <a:p>
            <a:endParaRPr lang="en-US" altLang="zh-CN"/>
          </a:p>
          <a:p>
            <a:r>
              <a:rPr lang="en-US" altLang="zh-CN"/>
              <a:t>grouped.agg(peak_to_peak)</a:t>
            </a:r>
          </a:p>
          <a:p>
            <a:r>
              <a:rPr lang="en-US" altLang="zh-CN"/>
              <a:t>Out[107]: </a:t>
            </a:r>
          </a:p>
          <a:p>
            <a:r>
              <a:rPr lang="en-US" altLang="zh-CN"/>
              <a:t>sex</a:t>
            </a:r>
          </a:p>
          <a:p>
            <a:r>
              <a:rPr lang="en-US" altLang="zh-CN"/>
              <a:t>Female    5.5</a:t>
            </a:r>
          </a:p>
          <a:p>
            <a:r>
              <a:rPr lang="en-US" altLang="zh-CN"/>
              <a:t>Male      9.0</a:t>
            </a:r>
          </a:p>
          <a:p>
            <a:r>
              <a:rPr lang="en-US" altLang="zh-CN"/>
              <a:t>Name: tip, dtype: float64</a:t>
            </a:r>
            <a:endParaRPr lang="zh-CN" altLang="en-US"/>
          </a:p>
        </p:txBody>
      </p:sp>
      <p:sp>
        <p:nvSpPr>
          <p:cNvPr id="14" name="Text Box 5"/>
          <p:cNvSpPr txBox="1">
            <a:spLocks noChangeArrowheads="1"/>
          </p:cNvSpPr>
          <p:nvPr/>
        </p:nvSpPr>
        <p:spPr bwMode="auto">
          <a:xfrm>
            <a:off x="4298559" y="2348880"/>
            <a:ext cx="4608512" cy="1739900"/>
          </a:xfrm>
          <a:prstGeom prst="rect">
            <a:avLst/>
          </a:prstGeom>
          <a:noFill/>
          <a:ln w="9525">
            <a:noFill/>
            <a:miter lim="800000"/>
            <a:headEnd/>
            <a:tailEnd/>
          </a:ln>
        </p:spPr>
        <p:txBody>
          <a:bodyPr>
            <a:spAutoFit/>
          </a:bodyPr>
          <a:lstStyle/>
          <a:p>
            <a:r>
              <a:rPr lang="en-US" altLang="zh-CN"/>
              <a:t>grouped.agg(['mean','std', peak_to_peak])</a:t>
            </a:r>
          </a:p>
          <a:p>
            <a:r>
              <a:rPr lang="en-US" altLang="zh-CN"/>
              <a:t>Out[108]: </a:t>
            </a:r>
          </a:p>
          <a:p>
            <a:r>
              <a:rPr lang="en-US" altLang="zh-CN"/>
              <a:t>            mean       std  peak_to_peak</a:t>
            </a:r>
          </a:p>
          <a:p>
            <a:r>
              <a:rPr lang="en-US" altLang="zh-CN"/>
              <a:t>sex                                     </a:t>
            </a:r>
          </a:p>
          <a:p>
            <a:r>
              <a:rPr lang="en-US" altLang="zh-CN"/>
              <a:t>Female  2.833448  1.159495           5.5</a:t>
            </a:r>
          </a:p>
          <a:p>
            <a:r>
              <a:rPr lang="en-US" altLang="zh-CN"/>
              <a:t>Male    3.089618  1.489102           9.0</a:t>
            </a:r>
            <a:endParaRPr lang="zh-CN" altLang="en-US"/>
          </a:p>
        </p:txBody>
      </p:sp>
    </p:spTree>
    <p:extLst>
      <p:ext uri="{BB962C8B-B14F-4D97-AF65-F5344CB8AC3E}">
        <p14:creationId xmlns="" xmlns:p14="http://schemas.microsoft.com/office/powerpoint/2010/main" val="257341097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253</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bg1"/>
                </a:solidFill>
                <a:latin typeface="Microsoft YaHei Light" charset="-122"/>
                <a:ea typeface="Microsoft YaHei Light" charset="-122"/>
                <a:cs typeface="Microsoft YaHei Light" charset="-122"/>
              </a:rPr>
              <a:t>数据处理小结</a:t>
            </a:r>
            <a:endParaRPr lang="en-US" sz="2800" dirty="0">
              <a:solidFill>
                <a:srgbClr val="FFFFFF"/>
              </a:soli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70753" y="1469366"/>
            <a:ext cx="9574978" cy="4479913"/>
          </a:xfrm>
          <a:prstGeom prst="rect">
            <a:avLst/>
          </a:prstGeom>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96000" y="1469366"/>
            <a:ext cx="5905500" cy="1574800"/>
          </a:xfrm>
          <a:prstGeom prst="rect">
            <a:avLst/>
          </a:prstGeom>
        </p:spPr>
      </p:pic>
    </p:spTree>
    <p:extLst>
      <p:ext uri="{BB962C8B-B14F-4D97-AF65-F5344CB8AC3E}">
        <p14:creationId xmlns="" xmlns:p14="http://schemas.microsoft.com/office/powerpoint/2010/main" val="301993122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254</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solidFill>
                  <a:schemeClr val="tx1">
                    <a:lumMod val="50000"/>
                    <a:lumOff val="50000"/>
                  </a:schemeClr>
                </a:solidFill>
                <a:latin typeface="Microsoft YaHei Light" charset="-122"/>
                <a:ea typeface="Microsoft YaHei Light" charset="-122"/>
                <a:cs typeface="Microsoft YaHei Light" charset="-122"/>
              </a:rPr>
              <a:t>OneHot</a:t>
            </a:r>
            <a:r>
              <a:rPr lang="zh-CN" altLang="en-US" sz="2800" dirty="0">
                <a:solidFill>
                  <a:schemeClr val="tx1">
                    <a:lumMod val="50000"/>
                    <a:lumOff val="50000"/>
                  </a:schemeClr>
                </a:solidFill>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260223903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255</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数字编码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07368" y="1526381"/>
            <a:ext cx="7200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a:t> </a:t>
            </a:r>
            <a:r>
              <a:rPr lang="zh-CN" altLang="en-US" sz="2200" dirty="0" smtClean="0"/>
              <a:t>  使用</a:t>
            </a:r>
            <a:r>
              <a:rPr lang="en-US" altLang="zh-CN" sz="2200" dirty="0" smtClean="0"/>
              <a:t>map</a:t>
            </a:r>
            <a:r>
              <a:rPr lang="zh-CN" altLang="en-US" sz="2200" dirty="0" smtClean="0"/>
              <a:t>函数和</a:t>
            </a:r>
            <a:r>
              <a:rPr lang="en-US" altLang="zh-CN" sz="2200" dirty="0" smtClean="0"/>
              <a:t>replace</a:t>
            </a:r>
            <a:r>
              <a:rPr lang="zh-CN" altLang="en-US" sz="2200" dirty="0" smtClean="0"/>
              <a:t>函数可以将</a:t>
            </a:r>
            <a:r>
              <a:rPr lang="en-US" altLang="zh-CN" sz="2200" dirty="0" smtClean="0"/>
              <a:t>Series</a:t>
            </a:r>
            <a:r>
              <a:rPr lang="zh-CN" altLang="en-US" sz="2200" dirty="0" smtClean="0"/>
              <a:t>或</a:t>
            </a:r>
            <a:r>
              <a:rPr lang="en-US" altLang="zh-CN" sz="2200" dirty="0" err="1" smtClean="0"/>
              <a:t>DataFrame</a:t>
            </a:r>
            <a:r>
              <a:rPr lang="zh-CN" altLang="en-US" sz="2200" dirty="0" smtClean="0"/>
              <a:t>中的值进行替换，</a:t>
            </a:r>
          </a:p>
          <a:p>
            <a:pPr>
              <a:buFont typeface="Arial" charset="0"/>
              <a:buNone/>
            </a:pPr>
            <a:endParaRPr lang="zh-CN" altLang="en-US" sz="2200" dirty="0" smtClean="0"/>
          </a:p>
        </p:txBody>
      </p:sp>
      <p:sp>
        <p:nvSpPr>
          <p:cNvPr id="12" name="Rectangle 5"/>
          <p:cNvSpPr>
            <a:spLocks noChangeArrowheads="1"/>
          </p:cNvSpPr>
          <p:nvPr/>
        </p:nvSpPr>
        <p:spPr bwMode="auto">
          <a:xfrm>
            <a:off x="670753" y="2526220"/>
            <a:ext cx="5473700" cy="3662363"/>
          </a:xfrm>
          <a:prstGeom prst="rect">
            <a:avLst/>
          </a:prstGeom>
          <a:noFill/>
          <a:ln w="9525">
            <a:noFill/>
            <a:miter lim="800000"/>
            <a:headEnd/>
            <a:tailEnd/>
          </a:ln>
        </p:spPr>
        <p:txBody>
          <a:bodyPr>
            <a:spAutoFit/>
          </a:bodyPr>
          <a:lstStyle/>
          <a:p>
            <a:r>
              <a:rPr lang="en-US" altLang="zh-CN"/>
              <a:t>In[109]:</a:t>
            </a:r>
            <a:r>
              <a:rPr lang="en-US" altLang="zh-CN" dirty="0" err="1"/>
              <a:t>df</a:t>
            </a:r>
            <a:r>
              <a:rPr lang="en-US" altLang="zh-CN" dirty="0"/>
              <a:t> = </a:t>
            </a:r>
            <a:r>
              <a:rPr lang="en-US" altLang="zh-CN" dirty="0" err="1"/>
              <a:t>pd.read_csv</a:t>
            </a:r>
            <a:r>
              <a:rPr lang="en-US" altLang="zh-CN" dirty="0"/>
              <a:t>('</a:t>
            </a:r>
            <a:r>
              <a:rPr lang="en-US" altLang="zh-CN" dirty="0" err="1"/>
              <a:t>tips.csv</a:t>
            </a:r>
            <a:r>
              <a:rPr lang="en-US" altLang="zh-CN" dirty="0"/>
              <a:t>')</a:t>
            </a:r>
          </a:p>
          <a:p>
            <a:r>
              <a:rPr lang="en-US" altLang="zh-CN" dirty="0" err="1"/>
              <a:t>df</a:t>
            </a:r>
            <a:r>
              <a:rPr lang="en-US" altLang="zh-CN" dirty="0"/>
              <a:t>['time'].</a:t>
            </a:r>
            <a:r>
              <a:rPr lang="en-US" altLang="zh-CN" dirty="0" err="1"/>
              <a:t>value_counts</a:t>
            </a:r>
            <a:r>
              <a:rPr lang="en-US" altLang="zh-CN" dirty="0"/>
              <a:t>()</a:t>
            </a:r>
          </a:p>
          <a:p>
            <a:r>
              <a:rPr lang="en-US" altLang="zh-CN" dirty="0"/>
              <a:t>Out[109]: </a:t>
            </a:r>
          </a:p>
          <a:p>
            <a:r>
              <a:rPr lang="en-US" altLang="zh-CN" dirty="0"/>
              <a:t>Dinner    176</a:t>
            </a:r>
          </a:p>
          <a:p>
            <a:r>
              <a:rPr lang="en-US" altLang="zh-CN" dirty="0"/>
              <a:t>Lunch      68</a:t>
            </a:r>
          </a:p>
          <a:p>
            <a:r>
              <a:rPr lang="en-US" altLang="zh-CN" dirty="0"/>
              <a:t>Name: time, </a:t>
            </a:r>
            <a:r>
              <a:rPr lang="en-US" altLang="zh-CN" dirty="0" err="1"/>
              <a:t>dtype</a:t>
            </a:r>
            <a:r>
              <a:rPr lang="en-US" altLang="zh-CN" dirty="0"/>
              <a:t>: int64</a:t>
            </a:r>
          </a:p>
          <a:p>
            <a:endParaRPr lang="en-US" altLang="zh-CN" dirty="0"/>
          </a:p>
          <a:p>
            <a:r>
              <a:rPr lang="en-US" altLang="zh-CN" dirty="0"/>
              <a:t>In[110]:</a:t>
            </a:r>
            <a:r>
              <a:rPr lang="en-US" altLang="zh-CN" dirty="0" err="1"/>
              <a:t>df</a:t>
            </a:r>
            <a:r>
              <a:rPr lang="en-US" altLang="zh-CN" dirty="0"/>
              <a:t>['time'].replace(['</a:t>
            </a:r>
            <a:r>
              <a:rPr lang="en-US" altLang="zh-CN" dirty="0" err="1"/>
              <a:t>Dinner','Lunch</a:t>
            </a:r>
            <a:r>
              <a:rPr lang="en-US" altLang="zh-CN" dirty="0"/>
              <a:t>'],[0,1]).</a:t>
            </a:r>
            <a:r>
              <a:rPr lang="en-US" altLang="zh-CN" dirty="0" err="1"/>
              <a:t>value_counts</a:t>
            </a:r>
            <a:r>
              <a:rPr lang="en-US" altLang="zh-CN" dirty="0"/>
              <a:t>()</a:t>
            </a:r>
          </a:p>
          <a:p>
            <a:r>
              <a:rPr lang="en-US" altLang="zh-CN" dirty="0"/>
              <a:t>Out[110]: </a:t>
            </a:r>
          </a:p>
          <a:p>
            <a:r>
              <a:rPr lang="en-US" altLang="zh-CN" dirty="0"/>
              <a:t>0    176</a:t>
            </a:r>
          </a:p>
          <a:p>
            <a:r>
              <a:rPr lang="en-US" altLang="zh-CN" dirty="0"/>
              <a:t>1     68</a:t>
            </a:r>
          </a:p>
          <a:p>
            <a:r>
              <a:rPr lang="en-US" altLang="zh-CN" dirty="0"/>
              <a:t>Name: time, </a:t>
            </a:r>
            <a:r>
              <a:rPr lang="en-US" altLang="zh-CN" dirty="0" err="1"/>
              <a:t>dtype</a:t>
            </a:r>
            <a:r>
              <a:rPr lang="en-US" altLang="zh-CN" dirty="0"/>
              <a:t>: int64</a:t>
            </a:r>
            <a:endParaRPr lang="zh-CN" altLang="en-US" dirty="0"/>
          </a:p>
        </p:txBody>
      </p:sp>
    </p:spTree>
    <p:extLst>
      <p:ext uri="{BB962C8B-B14F-4D97-AF65-F5344CB8AC3E}">
        <p14:creationId xmlns="" xmlns:p14="http://schemas.microsoft.com/office/powerpoint/2010/main" val="21768584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256</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bg1"/>
                </a:solidFill>
                <a:latin typeface="Microsoft YaHei Light" charset="-122"/>
                <a:ea typeface="Microsoft YaHei Light" charset="-122"/>
                <a:cs typeface="Microsoft YaHei Light" charset="-122"/>
              </a:rPr>
              <a:t>数字编码</a:t>
            </a:r>
            <a:endParaRPr lang="en-US" sz="2800" dirty="0">
              <a:solidFill>
                <a:srgbClr val="FFFFFF"/>
              </a:solidFill>
              <a:latin typeface="Microsoft YaHei Light" charset="-122"/>
              <a:ea typeface="Microsoft YaHei Light" charset="-122"/>
              <a:cs typeface="Microsoft YaHei Light" charset="-122"/>
            </a:endParaRPr>
          </a:p>
        </p:txBody>
      </p:sp>
      <p:sp>
        <p:nvSpPr>
          <p:cNvPr id="12" name="Rectangle 3"/>
          <p:cNvSpPr txBox="1">
            <a:spLocks/>
          </p:cNvSpPr>
          <p:nvPr/>
        </p:nvSpPr>
        <p:spPr>
          <a:xfrm>
            <a:off x="670753" y="1526381"/>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altLang="zh-CN" sz="1800" dirty="0" smtClean="0">
                <a:latin typeface="+mn-lt"/>
                <a:ea typeface="+mn-ea"/>
              </a:rPr>
              <a:t>In[110]:</a:t>
            </a:r>
            <a:r>
              <a:rPr lang="en-US" altLang="zh-CN" sz="1800" dirty="0" err="1" smtClean="0">
                <a:latin typeface="+mn-lt"/>
                <a:ea typeface="+mn-ea"/>
              </a:rPr>
              <a:t>df</a:t>
            </a:r>
            <a:r>
              <a:rPr lang="en-US" altLang="zh-CN" sz="1800" dirty="0" smtClean="0">
                <a:latin typeface="+mn-lt"/>
                <a:ea typeface="+mn-ea"/>
              </a:rPr>
              <a:t>['time'].replace(['</a:t>
            </a:r>
            <a:r>
              <a:rPr lang="en-US" altLang="zh-CN" sz="1800" dirty="0" err="1" smtClean="0">
                <a:latin typeface="+mn-lt"/>
                <a:ea typeface="+mn-ea"/>
              </a:rPr>
              <a:t>Dinner','Lunch</a:t>
            </a:r>
            <a:r>
              <a:rPr lang="en-US" altLang="zh-CN" sz="1800" dirty="0" smtClean="0">
                <a:latin typeface="+mn-lt"/>
                <a:ea typeface="+mn-ea"/>
              </a:rPr>
              <a:t>'],[0,1]).</a:t>
            </a:r>
            <a:r>
              <a:rPr lang="en-US" altLang="zh-CN" sz="1800" dirty="0" err="1" smtClean="0">
                <a:latin typeface="+mn-lt"/>
                <a:ea typeface="+mn-ea"/>
              </a:rPr>
              <a:t>value_counts</a:t>
            </a:r>
            <a:r>
              <a:rPr lang="en-US" altLang="zh-CN" sz="1800" dirty="0" smtClean="0">
                <a:latin typeface="+mn-lt"/>
                <a:ea typeface="+mn-ea"/>
              </a:rPr>
              <a:t>()</a:t>
            </a:r>
          </a:p>
          <a:p>
            <a:pPr>
              <a:buFont typeface="Arial" charset="0"/>
              <a:buNone/>
            </a:pPr>
            <a:r>
              <a:rPr lang="en-US" altLang="zh-CN" sz="1800" dirty="0" smtClean="0">
                <a:latin typeface="+mn-lt"/>
                <a:ea typeface="+mn-ea"/>
              </a:rPr>
              <a:t>Out[110]: </a:t>
            </a:r>
          </a:p>
          <a:p>
            <a:pPr>
              <a:buFont typeface="Arial" charset="0"/>
              <a:buNone/>
            </a:pPr>
            <a:r>
              <a:rPr lang="en-US" altLang="zh-CN" sz="1800" dirty="0" smtClean="0">
                <a:latin typeface="+mn-lt"/>
                <a:ea typeface="+mn-ea"/>
              </a:rPr>
              <a:t>0    176</a:t>
            </a:r>
          </a:p>
          <a:p>
            <a:pPr>
              <a:buFont typeface="Arial" charset="0"/>
              <a:buNone/>
            </a:pPr>
            <a:r>
              <a:rPr lang="en-US" altLang="zh-CN" sz="1800" dirty="0" smtClean="0">
                <a:latin typeface="+mn-lt"/>
                <a:ea typeface="+mn-ea"/>
              </a:rPr>
              <a:t>1     68</a:t>
            </a:r>
          </a:p>
          <a:p>
            <a:pPr>
              <a:buFont typeface="Arial" charset="0"/>
              <a:buNone/>
            </a:pPr>
            <a:r>
              <a:rPr lang="en-US" altLang="zh-CN" sz="1800" dirty="0" smtClean="0">
                <a:latin typeface="+mn-lt"/>
                <a:ea typeface="+mn-ea"/>
              </a:rPr>
              <a:t>Name: time, </a:t>
            </a:r>
            <a:r>
              <a:rPr lang="en-US" altLang="zh-CN" sz="1800" dirty="0" err="1" smtClean="0">
                <a:latin typeface="+mn-lt"/>
                <a:ea typeface="+mn-ea"/>
              </a:rPr>
              <a:t>dtype</a:t>
            </a:r>
            <a:r>
              <a:rPr lang="en-US" altLang="zh-CN" sz="1800" dirty="0" smtClean="0">
                <a:latin typeface="+mn-lt"/>
                <a:ea typeface="+mn-ea"/>
              </a:rPr>
              <a:t>: int64</a:t>
            </a:r>
          </a:p>
          <a:p>
            <a:pPr>
              <a:buFont typeface="Arial" charset="0"/>
              <a:buNone/>
            </a:pPr>
            <a:endParaRPr lang="zh-CN" altLang="en-US" sz="1800" dirty="0" smtClean="0">
              <a:latin typeface="+mn-lt"/>
              <a:ea typeface="+mn-ea"/>
            </a:endParaRPr>
          </a:p>
          <a:p>
            <a:pPr>
              <a:buFont typeface="Arial" charset="0"/>
              <a:buNone/>
            </a:pPr>
            <a:r>
              <a:rPr lang="en-US" altLang="zh-CN" sz="1800" dirty="0" smtClean="0">
                <a:latin typeface="+mn-lt"/>
                <a:ea typeface="+mn-ea"/>
              </a:rPr>
              <a:t>In[111]:</a:t>
            </a:r>
            <a:r>
              <a:rPr lang="en-US" altLang="zh-CN" sz="1800" dirty="0" err="1" smtClean="0">
                <a:latin typeface="+mn-lt"/>
                <a:ea typeface="+mn-ea"/>
              </a:rPr>
              <a:t>map_id</a:t>
            </a:r>
            <a:r>
              <a:rPr lang="en-US" altLang="zh-CN" sz="1800" dirty="0" smtClean="0">
                <a:latin typeface="+mn-lt"/>
                <a:ea typeface="+mn-ea"/>
              </a:rPr>
              <a:t> = {'Dinner':0,'Lunch':1}</a:t>
            </a:r>
          </a:p>
          <a:p>
            <a:pPr>
              <a:buFont typeface="Arial" charset="0"/>
              <a:buNone/>
            </a:pPr>
            <a:r>
              <a:rPr lang="en-US" altLang="zh-CN" sz="1800" dirty="0" err="1" smtClean="0">
                <a:latin typeface="+mn-lt"/>
                <a:ea typeface="+mn-ea"/>
              </a:rPr>
              <a:t>df</a:t>
            </a:r>
            <a:r>
              <a:rPr lang="en-US" altLang="zh-CN" sz="1800" dirty="0" smtClean="0">
                <a:latin typeface="+mn-lt"/>
                <a:ea typeface="+mn-ea"/>
              </a:rPr>
              <a:t>['time'].map(</a:t>
            </a:r>
            <a:r>
              <a:rPr lang="en-US" altLang="zh-CN" sz="1800" dirty="0" err="1" smtClean="0">
                <a:latin typeface="+mn-lt"/>
                <a:ea typeface="+mn-ea"/>
              </a:rPr>
              <a:t>map_id</a:t>
            </a:r>
            <a:r>
              <a:rPr lang="en-US" altLang="zh-CN" sz="1800" dirty="0" smtClean="0">
                <a:latin typeface="+mn-lt"/>
                <a:ea typeface="+mn-ea"/>
              </a:rPr>
              <a:t>).</a:t>
            </a:r>
            <a:r>
              <a:rPr lang="en-US" altLang="zh-CN" sz="1800" dirty="0" err="1" smtClean="0">
                <a:latin typeface="+mn-lt"/>
                <a:ea typeface="+mn-ea"/>
              </a:rPr>
              <a:t>value_counts</a:t>
            </a:r>
            <a:r>
              <a:rPr lang="en-US" altLang="zh-CN" sz="1800" dirty="0" smtClean="0">
                <a:latin typeface="+mn-lt"/>
                <a:ea typeface="+mn-ea"/>
              </a:rPr>
              <a:t>()</a:t>
            </a:r>
          </a:p>
          <a:p>
            <a:pPr>
              <a:buFont typeface="Arial" charset="0"/>
              <a:buNone/>
            </a:pPr>
            <a:r>
              <a:rPr lang="en-US" altLang="zh-CN" sz="1800" dirty="0" smtClean="0">
                <a:latin typeface="+mn-lt"/>
                <a:ea typeface="+mn-ea"/>
              </a:rPr>
              <a:t>Out[111]: </a:t>
            </a:r>
          </a:p>
          <a:p>
            <a:pPr>
              <a:buFont typeface="Arial" charset="0"/>
              <a:buNone/>
            </a:pPr>
            <a:r>
              <a:rPr lang="en-US" altLang="zh-CN" sz="1800" dirty="0" smtClean="0">
                <a:latin typeface="+mn-lt"/>
                <a:ea typeface="+mn-ea"/>
              </a:rPr>
              <a:t>0    176</a:t>
            </a:r>
          </a:p>
          <a:p>
            <a:pPr>
              <a:buFont typeface="Arial" charset="0"/>
              <a:buNone/>
            </a:pPr>
            <a:r>
              <a:rPr lang="en-US" altLang="zh-CN" sz="1800" dirty="0" smtClean="0">
                <a:latin typeface="+mn-lt"/>
                <a:ea typeface="+mn-ea"/>
              </a:rPr>
              <a:t>1     68</a:t>
            </a:r>
          </a:p>
          <a:p>
            <a:pPr>
              <a:buFont typeface="Arial" charset="0"/>
              <a:buNone/>
            </a:pPr>
            <a:r>
              <a:rPr lang="en-US" altLang="zh-CN" sz="1800" dirty="0" smtClean="0">
                <a:latin typeface="+mn-lt"/>
                <a:ea typeface="+mn-ea"/>
              </a:rPr>
              <a:t>Name: time, </a:t>
            </a:r>
            <a:r>
              <a:rPr lang="en-US" altLang="zh-CN" sz="1800" dirty="0" err="1" smtClean="0">
                <a:latin typeface="+mn-lt"/>
                <a:ea typeface="+mn-ea"/>
              </a:rPr>
              <a:t>dtype</a:t>
            </a:r>
            <a:r>
              <a:rPr lang="en-US" altLang="zh-CN" sz="1800" dirty="0" smtClean="0">
                <a:latin typeface="+mn-lt"/>
                <a:ea typeface="+mn-ea"/>
              </a:rPr>
              <a:t>: int64</a:t>
            </a:r>
            <a:endParaRPr lang="zh-CN" altLang="en-US" sz="1800" dirty="0" smtClean="0">
              <a:latin typeface="+mn-lt"/>
              <a:ea typeface="+mn-ea"/>
            </a:endParaRPr>
          </a:p>
          <a:p>
            <a:pPr>
              <a:buFont typeface="Arial" charset="0"/>
              <a:buNone/>
            </a:pPr>
            <a:endParaRPr lang="zh-CN" altLang="en-US" sz="1800" dirty="0" smtClean="0">
              <a:latin typeface="+mn-ea"/>
              <a:ea typeface="+mn-ea"/>
            </a:endParaRPr>
          </a:p>
        </p:txBody>
      </p:sp>
    </p:spTree>
    <p:extLst>
      <p:ext uri="{BB962C8B-B14F-4D97-AF65-F5344CB8AC3E}">
        <p14:creationId xmlns="" xmlns:p14="http://schemas.microsoft.com/office/powerpoint/2010/main" val="413115882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3359697"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257</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800" smtClean="0">
                <a:solidFill>
                  <a:schemeClr val="bg1"/>
                </a:solidFill>
                <a:latin typeface="Microsoft YaHei Light" charset="-122"/>
                <a:ea typeface="Microsoft YaHei Light" charset="-122"/>
                <a:cs typeface="Microsoft YaHei Light" charset="-122"/>
              </a:rPr>
              <a:t>数据清理小结</a:t>
            </a:r>
            <a:endParaRPr lang="en-US" sz="2800" dirty="0">
              <a:solidFill>
                <a:srgbClr val="FFFFFF"/>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08546" y="1469366"/>
            <a:ext cx="6163518" cy="5353613"/>
          </a:xfrm>
          <a:prstGeom prst="rect">
            <a:avLst/>
          </a:prstGeom>
        </p:spPr>
      </p:pic>
    </p:spTree>
    <p:extLst>
      <p:ext uri="{BB962C8B-B14F-4D97-AF65-F5344CB8AC3E}">
        <p14:creationId xmlns="" xmlns:p14="http://schemas.microsoft.com/office/powerpoint/2010/main" val="127523439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0D8578-DDD4-487D-A316-C8E65CC577E1}" type="slidenum">
              <a:rPr lang="zh-CN" altLang="en-US" smtClean="0"/>
              <a:pPr/>
              <a:t>258</a:t>
            </a:fld>
            <a:endParaRPr lang="zh-CN" altLang="en-US"/>
          </a:p>
        </p:txBody>
      </p:sp>
      <p:sp>
        <p:nvSpPr>
          <p:cNvPr id="22" name="矩形 1"/>
          <p:cNvSpPr/>
          <p:nvPr/>
        </p:nvSpPr>
        <p:spPr>
          <a:xfrm>
            <a:off x="-11393" y="-27384"/>
            <a:ext cx="12192000" cy="779463"/>
          </a:xfrm>
          <a:prstGeom prst="rect">
            <a:avLst/>
          </a:prstGeom>
          <a:solidFill>
            <a:srgbClr val="3BB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文本占位符 1"/>
          <p:cNvSpPr txBox="1">
            <a:spLocks/>
          </p:cNvSpPr>
          <p:nvPr/>
        </p:nvSpPr>
        <p:spPr>
          <a:xfrm>
            <a:off x="709612" y="116100"/>
            <a:ext cx="4868117" cy="529569"/>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dirty="0" smtClean="0">
                <a:solidFill>
                  <a:srgbClr val="FFFFFF"/>
                </a:solidFill>
                <a:latin typeface="Microsoft YaHei Light" charset="-122"/>
                <a:ea typeface="Microsoft YaHei Light" charset="-122"/>
                <a:cs typeface="Microsoft YaHei Light" charset="-122"/>
              </a:rPr>
              <a:t>目录</a:t>
            </a:r>
            <a:endParaRPr kumimoji="1" lang="zh-CN" altLang="en-US" sz="2800" dirty="0">
              <a:solidFill>
                <a:srgbClr val="FFFFFF"/>
              </a:solidFill>
              <a:latin typeface="Microsoft YaHei Light" charset="-122"/>
              <a:ea typeface="Microsoft YaHei Light" charset="-122"/>
              <a:cs typeface="Microsoft YaHei Light" charset="-122"/>
            </a:endParaRPr>
          </a:p>
        </p:txBody>
      </p:sp>
      <p:sp>
        <p:nvSpPr>
          <p:cNvPr id="24" name="矩形 217"/>
          <p:cNvSpPr>
            <a:spLocks noChangeArrowheads="1"/>
          </p:cNvSpPr>
          <p:nvPr/>
        </p:nvSpPr>
        <p:spPr bwMode="auto">
          <a:xfrm>
            <a:off x="663027" y="1052822"/>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一部分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5" name="矩形 24"/>
          <p:cNvSpPr/>
          <p:nvPr/>
        </p:nvSpPr>
        <p:spPr bwMode="auto">
          <a:xfrm>
            <a:off x="3143672" y="98072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文件读写</a:t>
            </a:r>
          </a:p>
        </p:txBody>
      </p:sp>
      <p:sp>
        <p:nvSpPr>
          <p:cNvPr id="26" name="任意多边形 221"/>
          <p:cNvSpPr/>
          <p:nvPr/>
        </p:nvSpPr>
        <p:spPr>
          <a:xfrm rot="2700000">
            <a:off x="2612584" y="1229279"/>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7" name="任意多边形 222"/>
          <p:cNvSpPr/>
          <p:nvPr/>
        </p:nvSpPr>
        <p:spPr>
          <a:xfrm rot="2700000">
            <a:off x="2566608" y="117090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45"/>
          <p:cNvSpPr>
            <a:spLocks noChangeArrowheads="1"/>
          </p:cNvSpPr>
          <p:nvPr/>
        </p:nvSpPr>
        <p:spPr bwMode="auto">
          <a:xfrm>
            <a:off x="663027" y="170081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第二部分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29" name="矩形 29"/>
          <p:cNvSpPr/>
          <p:nvPr/>
        </p:nvSpPr>
        <p:spPr bwMode="auto">
          <a:xfrm>
            <a:off x="3143671" y="162880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变量离散化</a:t>
            </a:r>
          </a:p>
        </p:txBody>
      </p:sp>
      <p:sp>
        <p:nvSpPr>
          <p:cNvPr id="30" name="矩形 284"/>
          <p:cNvSpPr>
            <a:spLocks noChangeArrowheads="1"/>
          </p:cNvSpPr>
          <p:nvPr/>
        </p:nvSpPr>
        <p:spPr bwMode="auto">
          <a:xfrm>
            <a:off x="663027" y="234888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第三部分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1" name="矩形 34"/>
          <p:cNvSpPr/>
          <p:nvPr/>
        </p:nvSpPr>
        <p:spPr bwMode="auto">
          <a:xfrm>
            <a:off x="3143672" y="2276872"/>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缺失值填补</a:t>
            </a:r>
          </a:p>
        </p:txBody>
      </p:sp>
      <p:sp>
        <p:nvSpPr>
          <p:cNvPr id="32" name="任意多边形 287"/>
          <p:cNvSpPr/>
          <p:nvPr/>
        </p:nvSpPr>
        <p:spPr>
          <a:xfrm rot="2700000">
            <a:off x="2590269" y="256205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88"/>
          <p:cNvSpPr/>
          <p:nvPr/>
        </p:nvSpPr>
        <p:spPr>
          <a:xfrm rot="2700000">
            <a:off x="2544293" y="2503677"/>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6" name="任意多边形 221"/>
          <p:cNvSpPr/>
          <p:nvPr/>
        </p:nvSpPr>
        <p:spPr>
          <a:xfrm rot="2700000">
            <a:off x="2594995" y="1900090"/>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7" name="任意多边形 222"/>
          <p:cNvSpPr/>
          <p:nvPr/>
        </p:nvSpPr>
        <p:spPr>
          <a:xfrm rot="2700000">
            <a:off x="2549019" y="1841716"/>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8" name="矩形 217"/>
          <p:cNvSpPr>
            <a:spLocks noChangeArrowheads="1"/>
          </p:cNvSpPr>
          <p:nvPr/>
        </p:nvSpPr>
        <p:spPr bwMode="auto">
          <a:xfrm>
            <a:off x="652510" y="2997038"/>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第四部分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24"/>
          <p:cNvSpPr/>
          <p:nvPr/>
        </p:nvSpPr>
        <p:spPr bwMode="auto">
          <a:xfrm>
            <a:off x="3133155" y="2924944"/>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数据标准化</a:t>
            </a:r>
          </a:p>
        </p:txBody>
      </p:sp>
      <p:sp>
        <p:nvSpPr>
          <p:cNvPr id="40" name="任意多边形 221"/>
          <p:cNvSpPr/>
          <p:nvPr/>
        </p:nvSpPr>
        <p:spPr>
          <a:xfrm rot="2700000">
            <a:off x="2602067" y="317349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2"/>
          <p:cNvSpPr/>
          <p:nvPr/>
        </p:nvSpPr>
        <p:spPr>
          <a:xfrm rot="2700000">
            <a:off x="2556091" y="311512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2" name="矩形 245"/>
          <p:cNvSpPr>
            <a:spLocks noChangeArrowheads="1"/>
          </p:cNvSpPr>
          <p:nvPr/>
        </p:nvSpPr>
        <p:spPr bwMode="auto">
          <a:xfrm>
            <a:off x="652510" y="3645026"/>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第五部分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29"/>
          <p:cNvSpPr/>
          <p:nvPr/>
        </p:nvSpPr>
        <p:spPr bwMode="auto">
          <a:xfrm>
            <a:off x="3133154" y="3573016"/>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数据合并</a:t>
            </a:r>
          </a:p>
        </p:txBody>
      </p:sp>
      <p:sp>
        <p:nvSpPr>
          <p:cNvPr id="44" name="矩形 284"/>
          <p:cNvSpPr>
            <a:spLocks noChangeArrowheads="1"/>
          </p:cNvSpPr>
          <p:nvPr/>
        </p:nvSpPr>
        <p:spPr bwMode="auto">
          <a:xfrm>
            <a:off x="652510" y="4293096"/>
            <a:ext cx="1630573"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第六部分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45" name="矩形 34"/>
          <p:cNvSpPr/>
          <p:nvPr/>
        </p:nvSpPr>
        <p:spPr bwMode="auto">
          <a:xfrm>
            <a:off x="3133155" y="4221088"/>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数据组合</a:t>
            </a:r>
          </a:p>
        </p:txBody>
      </p:sp>
      <p:sp>
        <p:nvSpPr>
          <p:cNvPr id="46" name="任意多边形 287"/>
          <p:cNvSpPr/>
          <p:nvPr/>
        </p:nvSpPr>
        <p:spPr>
          <a:xfrm rot="2700000">
            <a:off x="2579752" y="450626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7" name="任意多边形 288"/>
          <p:cNvSpPr/>
          <p:nvPr/>
        </p:nvSpPr>
        <p:spPr>
          <a:xfrm rot="2700000">
            <a:off x="2533776" y="444789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8" name="任意多边形 221"/>
          <p:cNvSpPr/>
          <p:nvPr/>
        </p:nvSpPr>
        <p:spPr>
          <a:xfrm rot="2700000">
            <a:off x="2584478" y="3844306"/>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9" name="任意多边形 222"/>
          <p:cNvSpPr/>
          <p:nvPr/>
        </p:nvSpPr>
        <p:spPr>
          <a:xfrm rot="2700000">
            <a:off x="2538502" y="3785932"/>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0" name="矩形 245"/>
          <p:cNvSpPr>
            <a:spLocks noChangeArrowheads="1"/>
          </p:cNvSpPr>
          <p:nvPr/>
        </p:nvSpPr>
        <p:spPr bwMode="auto">
          <a:xfrm>
            <a:off x="652510" y="4921234"/>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第七部分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1" name="矩形 29"/>
          <p:cNvSpPr/>
          <p:nvPr/>
        </p:nvSpPr>
        <p:spPr bwMode="auto">
          <a:xfrm>
            <a:off x="3133154" y="4869160"/>
            <a:ext cx="2890837" cy="652486"/>
          </a:xfrm>
          <a:prstGeom prst="rect">
            <a:avLst/>
          </a:prstGeom>
        </p:spPr>
        <p:txBody>
          <a:bodyPr>
            <a:spAutoFit/>
          </a:bodyPr>
          <a:lstStyle/>
          <a:p>
            <a:pPr>
              <a:lnSpc>
                <a:spcPct val="130000"/>
              </a:lnSpc>
            </a:pPr>
            <a:r>
              <a:rPr lang="zh-CN" altLang="en-US" sz="2800" dirty="0">
                <a:solidFill>
                  <a:schemeClr val="tx1">
                    <a:lumMod val="50000"/>
                    <a:lumOff val="50000"/>
                  </a:schemeClr>
                </a:solidFill>
                <a:latin typeface="Microsoft YaHei Light" charset="-122"/>
                <a:ea typeface="Microsoft YaHei Light" charset="-122"/>
                <a:cs typeface="Microsoft YaHei Light" charset="-122"/>
              </a:rPr>
              <a:t>数字编码</a:t>
            </a:r>
          </a:p>
        </p:txBody>
      </p:sp>
      <p:sp>
        <p:nvSpPr>
          <p:cNvPr id="52" name="矩形 284"/>
          <p:cNvSpPr>
            <a:spLocks noChangeArrowheads="1"/>
          </p:cNvSpPr>
          <p:nvPr/>
        </p:nvSpPr>
        <p:spPr bwMode="auto">
          <a:xfrm>
            <a:off x="652510" y="5569304"/>
            <a:ext cx="1672251"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3BBC5D"/>
                </a:solidFill>
                <a:latin typeface="微软雅黑 Light" panose="020B0502040204020203" pitchFamily="34" charset="-122"/>
                <a:ea typeface="微软雅黑 Light" panose="020B0502040204020203" pitchFamily="34" charset="-122"/>
                <a:cs typeface="微软雅黑 Light" charset="0"/>
              </a:rPr>
              <a:t>第八部分</a:t>
            </a:r>
            <a:endParaRPr lang="zh-CN" altLang="en-US" sz="2800" dirty="0">
              <a:solidFill>
                <a:srgbClr val="3BBC5D"/>
              </a:solidFill>
              <a:latin typeface="微软雅黑 Light" panose="020B0502040204020203" pitchFamily="34" charset="-122"/>
              <a:ea typeface="微软雅黑 Light" panose="020B0502040204020203" pitchFamily="34" charset="-122"/>
              <a:cs typeface="微软雅黑 Light" charset="0"/>
            </a:endParaRPr>
          </a:p>
        </p:txBody>
      </p:sp>
      <p:sp>
        <p:nvSpPr>
          <p:cNvPr id="53" name="矩形 34"/>
          <p:cNvSpPr/>
          <p:nvPr/>
        </p:nvSpPr>
        <p:spPr bwMode="auto">
          <a:xfrm>
            <a:off x="3133155" y="5517232"/>
            <a:ext cx="2890837" cy="652486"/>
          </a:xfrm>
          <a:prstGeom prst="rect">
            <a:avLst/>
          </a:prstGeom>
        </p:spPr>
        <p:txBody>
          <a:bodyPr>
            <a:spAutoFit/>
          </a:bodyPr>
          <a:lstStyle/>
          <a:p>
            <a:pPr>
              <a:lnSpc>
                <a:spcPct val="130000"/>
              </a:lnSpc>
            </a:pPr>
            <a:r>
              <a:rPr lang="en-US" altLang="zh-CN" sz="2800" dirty="0" err="1">
                <a:latin typeface="Microsoft YaHei Light" charset="-122"/>
                <a:ea typeface="Microsoft YaHei Light" charset="-122"/>
                <a:cs typeface="Microsoft YaHei Light" charset="-122"/>
              </a:rPr>
              <a:t>OneHot</a:t>
            </a:r>
            <a:r>
              <a:rPr lang="zh-CN" altLang="en-US" sz="2800" dirty="0">
                <a:latin typeface="Microsoft YaHei Light" charset="-122"/>
                <a:ea typeface="Microsoft YaHei Light" charset="-122"/>
                <a:cs typeface="Microsoft YaHei Light" charset="-122"/>
              </a:rPr>
              <a:t>编码</a:t>
            </a:r>
          </a:p>
        </p:txBody>
      </p:sp>
      <p:sp>
        <p:nvSpPr>
          <p:cNvPr id="54" name="任意多边形 287"/>
          <p:cNvSpPr/>
          <p:nvPr/>
        </p:nvSpPr>
        <p:spPr>
          <a:xfrm rot="2700000">
            <a:off x="2579752" y="5782475"/>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5" name="任意多边形 288"/>
          <p:cNvSpPr/>
          <p:nvPr/>
        </p:nvSpPr>
        <p:spPr>
          <a:xfrm rot="2700000">
            <a:off x="2533776" y="5724101"/>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6" name="任意多边形 221"/>
          <p:cNvSpPr/>
          <p:nvPr/>
        </p:nvSpPr>
        <p:spPr>
          <a:xfrm rot="2700000">
            <a:off x="2584478" y="512051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57" name="任意多边形 222"/>
          <p:cNvSpPr/>
          <p:nvPr/>
        </p:nvSpPr>
        <p:spPr>
          <a:xfrm rot="2700000">
            <a:off x="2538502" y="5062140"/>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3BBC5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279102223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259</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dirty="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7395"/>
            <a:ext cx="930041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dirty="0" smtClean="0"/>
              <a:t>   在机器学习中，一种常用的分类变量转换方式为将分类变量转换为“哑变量矩阵”或“指标矩阵”。如果</a:t>
            </a:r>
            <a:r>
              <a:rPr lang="en-US" altLang="zh-CN" sz="2200" dirty="0" err="1" smtClean="0"/>
              <a:t>DataFrame</a:t>
            </a:r>
            <a:r>
              <a:rPr lang="zh-CN" altLang="en-US" sz="2200" dirty="0" smtClean="0"/>
              <a:t>的某一列含有</a:t>
            </a:r>
            <a:r>
              <a:rPr lang="en-US" altLang="zh-CN" sz="2200" dirty="0" smtClean="0"/>
              <a:t>k</a:t>
            </a:r>
            <a:r>
              <a:rPr lang="zh-CN" altLang="en-US" sz="2200" dirty="0" smtClean="0"/>
              <a:t>个不同的值，则可以派生出一个</a:t>
            </a:r>
            <a:r>
              <a:rPr lang="en-US" altLang="zh-CN" sz="2200" dirty="0" smtClean="0"/>
              <a:t>k</a:t>
            </a:r>
            <a:r>
              <a:rPr lang="zh-CN" altLang="en-US" sz="2200" dirty="0" smtClean="0"/>
              <a:t>列矩阵（其值全为</a:t>
            </a:r>
            <a:r>
              <a:rPr lang="en-US" altLang="zh-CN" sz="2200" dirty="0" smtClean="0"/>
              <a:t>1</a:t>
            </a:r>
            <a:r>
              <a:rPr lang="zh-CN" altLang="en-US" sz="2200" dirty="0" smtClean="0"/>
              <a:t>或</a:t>
            </a:r>
            <a:r>
              <a:rPr lang="en-US" altLang="zh-CN" sz="2200" dirty="0" smtClean="0"/>
              <a:t>0</a:t>
            </a:r>
            <a:r>
              <a:rPr lang="zh-CN" altLang="en-US" sz="2200" dirty="0" smtClean="0"/>
              <a:t>）。</a:t>
            </a:r>
            <a:r>
              <a:rPr lang="en-US" altLang="zh-CN" sz="2200" dirty="0" smtClean="0"/>
              <a:t>pandas</a:t>
            </a:r>
            <a:r>
              <a:rPr lang="zh-CN" altLang="en-US" sz="2200" dirty="0" smtClean="0"/>
              <a:t>有一个</a:t>
            </a:r>
            <a:r>
              <a:rPr lang="en-US" altLang="zh-CN" sz="2200" dirty="0" err="1" smtClean="0"/>
              <a:t>get_dummies</a:t>
            </a:r>
            <a:r>
              <a:rPr lang="zh-CN" altLang="en-US" sz="2200" dirty="0" smtClean="0"/>
              <a:t>函数可以实现该功能。</a:t>
            </a:r>
          </a:p>
        </p:txBody>
      </p:sp>
      <p:sp>
        <p:nvSpPr>
          <p:cNvPr id="12" name="Text Box 4"/>
          <p:cNvSpPr txBox="1">
            <a:spLocks noChangeArrowheads="1"/>
          </p:cNvSpPr>
          <p:nvPr/>
        </p:nvSpPr>
        <p:spPr bwMode="auto">
          <a:xfrm>
            <a:off x="768077" y="3068960"/>
            <a:ext cx="6696075" cy="2838450"/>
          </a:xfrm>
          <a:prstGeom prst="rect">
            <a:avLst/>
          </a:prstGeom>
          <a:noFill/>
          <a:ln w="9525">
            <a:noFill/>
            <a:miter lim="800000"/>
            <a:headEnd/>
            <a:tailEnd/>
          </a:ln>
        </p:spPr>
        <p:txBody>
          <a:bodyPr>
            <a:spAutoFit/>
          </a:bodyPr>
          <a:lstStyle/>
          <a:p>
            <a:r>
              <a:rPr lang="en-US" altLang="zh-CN"/>
              <a:t>dummies = pd.get_dummies(df['sex'])</a:t>
            </a:r>
          </a:p>
          <a:p>
            <a:r>
              <a:rPr lang="en-US" altLang="zh-CN"/>
              <a:t>dummies.head()</a:t>
            </a:r>
          </a:p>
          <a:p>
            <a:endParaRPr lang="en-US" altLang="zh-CN"/>
          </a:p>
          <a:p>
            <a:r>
              <a:rPr lang="en-US" altLang="zh-CN"/>
              <a:t>Out[116]: </a:t>
            </a:r>
          </a:p>
          <a:p>
            <a:r>
              <a:rPr lang="en-US" altLang="zh-CN"/>
              <a:t>   Female  Male</a:t>
            </a:r>
          </a:p>
          <a:p>
            <a:r>
              <a:rPr lang="en-US" altLang="zh-CN"/>
              <a:t>0       1     0</a:t>
            </a:r>
          </a:p>
          <a:p>
            <a:r>
              <a:rPr lang="en-US" altLang="zh-CN"/>
              <a:t>1       0     1</a:t>
            </a:r>
          </a:p>
          <a:p>
            <a:r>
              <a:rPr lang="en-US" altLang="zh-CN"/>
              <a:t>2       0     1</a:t>
            </a:r>
          </a:p>
          <a:p>
            <a:r>
              <a:rPr lang="en-US" altLang="zh-CN"/>
              <a:t>3       0     1</a:t>
            </a:r>
          </a:p>
          <a:p>
            <a:r>
              <a:rPr lang="en-US" altLang="zh-CN"/>
              <a:t>4       1     0</a:t>
            </a:r>
            <a:endParaRPr lang="zh-CN" altLang="en-US"/>
          </a:p>
        </p:txBody>
      </p:sp>
    </p:spTree>
    <p:extLst>
      <p:ext uri="{BB962C8B-B14F-4D97-AF65-F5344CB8AC3E}">
        <p14:creationId xmlns="" xmlns:p14="http://schemas.microsoft.com/office/powerpoint/2010/main" val="1350409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282120" cy="4176463"/>
          </a:xfrm>
        </p:spPr>
        <p:txBody>
          <a:bodyPr>
            <a:normAutofit/>
          </a:bodyPr>
          <a:lstStyle/>
          <a:p>
            <a:pPr>
              <a:lnSpc>
                <a:spcPct val="150000"/>
              </a:lnSpc>
            </a:pPr>
            <a:r>
              <a:rPr kumimoji="1" lang="zh-CN" altLang="en-US" sz="2400" dirty="0"/>
              <a:t>在</a:t>
            </a:r>
            <a:r>
              <a:rPr kumimoji="1" lang="en-US" altLang="zh-CN" sz="2400" dirty="0"/>
              <a:t>Python 2.x</a:t>
            </a:r>
            <a:r>
              <a:rPr kumimoji="1" lang="zh-CN" altLang="en-US" sz="2400" dirty="0"/>
              <a:t>版本中，同时</a:t>
            </a:r>
            <a:r>
              <a:rPr kumimoji="1" lang="zh-CN" altLang="en-US" sz="2400" dirty="0" smtClean="0"/>
              <a:t>兼容 </a:t>
            </a:r>
            <a:r>
              <a:rPr kumimoji="1" lang="en-US" altLang="zh-CN" sz="2400" dirty="0" smtClean="0">
                <a:latin typeface="Monaco" charset="0"/>
                <a:ea typeface="Monaco" charset="0"/>
                <a:cs typeface="Monaco" charset="0"/>
              </a:rPr>
              <a:t>print</a:t>
            </a:r>
            <a:r>
              <a:rPr kumimoji="1" lang="zh-CN" altLang="en-US" sz="2400" dirty="0" smtClean="0">
                <a:latin typeface="Monaco" charset="0"/>
                <a:ea typeface="Monaco" charset="0"/>
                <a:cs typeface="Monaco" charset="0"/>
              </a:rPr>
              <a:t> </a:t>
            </a:r>
            <a:r>
              <a:rPr kumimoji="1" lang="zh-CN" altLang="en-US" sz="2400" dirty="0" smtClean="0"/>
              <a:t>和 </a:t>
            </a:r>
            <a:r>
              <a:rPr kumimoji="1" lang="en-US" altLang="zh-CN" sz="2400" dirty="0" smtClean="0">
                <a:latin typeface="Monaco" charset="0"/>
                <a:ea typeface="Monaco" charset="0"/>
                <a:cs typeface="Monaco" charset="0"/>
              </a:rPr>
              <a:t>print()</a:t>
            </a:r>
          </a:p>
          <a:p>
            <a:pPr>
              <a:lnSpc>
                <a:spcPct val="150000"/>
              </a:lnSpc>
            </a:pPr>
            <a:r>
              <a:rPr kumimoji="1" lang="zh-CN" altLang="en-US" sz="2400" dirty="0"/>
              <a:t>在</a:t>
            </a:r>
            <a:r>
              <a:rPr kumimoji="1" lang="en-US" altLang="zh-CN" sz="2400" dirty="0"/>
              <a:t>Python 3.x</a:t>
            </a:r>
            <a:r>
              <a:rPr kumimoji="1" lang="zh-CN" altLang="en-US" sz="2400" dirty="0"/>
              <a:t>版本中，</a:t>
            </a:r>
            <a:r>
              <a:rPr kumimoji="1" lang="en-US" altLang="zh-CN" sz="2400" dirty="0" smtClean="0">
                <a:latin typeface="Monaco" charset="0"/>
                <a:ea typeface="Monaco" charset="0"/>
                <a:cs typeface="Monaco" charset="0"/>
              </a:rPr>
              <a:t>print</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为带括号</a:t>
            </a:r>
            <a:r>
              <a:rPr kumimoji="1" lang="zh-CN" altLang="en-US" sz="2400" dirty="0" smtClean="0"/>
              <a:t>的 </a:t>
            </a:r>
            <a:r>
              <a:rPr kumimoji="1" lang="en-US" altLang="zh-CN" sz="2400" dirty="0" smtClean="0">
                <a:latin typeface="Monaco" charset="0"/>
                <a:ea typeface="Monaco" charset="0"/>
                <a:cs typeface="Monaco" charset="0"/>
              </a:rPr>
              <a:t>print()</a:t>
            </a:r>
          </a:p>
          <a:p>
            <a:pPr>
              <a:lnSpc>
                <a:spcPct val="150000"/>
              </a:lnSpc>
            </a:pPr>
            <a:r>
              <a:rPr kumimoji="1" lang="zh-CN" altLang="en-US" sz="2400" dirty="0"/>
              <a:t>如果想要看变量的值，则直接</a:t>
            </a:r>
            <a:r>
              <a:rPr kumimoji="1" lang="zh-CN" altLang="en-US" sz="2400" dirty="0" smtClean="0"/>
              <a:t>在</a:t>
            </a:r>
            <a:r>
              <a:rPr kumimoji="1" lang="zh-CN" altLang="en-US" sz="2400" dirty="0"/>
              <a:t> </a:t>
            </a:r>
            <a:r>
              <a:rPr kumimoji="1" lang="en-US" altLang="zh-CN" sz="2400" dirty="0" smtClean="0">
                <a:latin typeface="Monaco" charset="0"/>
                <a:ea typeface="Monaco" charset="0"/>
                <a:cs typeface="Monaco" charset="0"/>
              </a:rPr>
              <a:t>print</a:t>
            </a:r>
            <a:r>
              <a:rPr kumimoji="1" lang="zh-CN" altLang="en-US" sz="2400" dirty="0" smtClean="0"/>
              <a:t> 后面</a:t>
            </a:r>
            <a:r>
              <a:rPr kumimoji="1" lang="zh-CN" altLang="en-US" sz="2400" dirty="0"/>
              <a:t>加上变量名即可。如果是想要输出提示信息，如一句话，那我们需要将提示信息</a:t>
            </a:r>
            <a:r>
              <a:rPr kumimoji="1" lang="zh-CN" altLang="en-US" sz="2400" dirty="0" smtClean="0"/>
              <a:t>用 </a:t>
            </a:r>
            <a:r>
              <a:rPr kumimoji="1" lang="en-US" altLang="zh-CN" sz="2400" dirty="0" smtClean="0"/>
              <a:t>‘</a:t>
            </a:r>
            <a:r>
              <a:rPr kumimoji="1" lang="zh-CN" altLang="en-US" sz="2400" dirty="0" smtClean="0"/>
              <a:t> 单</a:t>
            </a:r>
            <a:r>
              <a:rPr kumimoji="1" lang="zh-CN" altLang="en-US" sz="2400" dirty="0"/>
              <a:t>引号包裹</a:t>
            </a:r>
            <a:r>
              <a:rPr kumimoji="1" lang="zh-CN" altLang="en-US" sz="2400" dirty="0" smtClean="0"/>
              <a:t>起来（这使得内容构成一个字符串）</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4797152"/>
            <a:ext cx="8001139" cy="1494905"/>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p</a:t>
            </a:r>
            <a:r>
              <a:rPr lang="en-US" altLang="zh-CN" sz="3200" b="1" dirty="0" smtClean="0">
                <a:solidFill>
                  <a:srgbClr val="942124"/>
                </a:solidFill>
                <a:latin typeface="Monaco" charset="0"/>
                <a:ea typeface="Monaco" charset="0"/>
                <a:cs typeface="Monaco" charset="0"/>
              </a:rPr>
              <a:t>rint</a:t>
            </a:r>
            <a:r>
              <a:rPr lang="zh-CN" altLang="en-US" sz="3200" b="1" dirty="0" smtClean="0">
                <a:solidFill>
                  <a:srgbClr val="942124"/>
                </a:solidFill>
                <a:cs typeface="+mn-cs"/>
              </a:rPr>
              <a:t>函数</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58C5B984-610C-4990-AF17-869021512E09}"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26</a:t>
            </a:fld>
            <a:endParaRPr lang="zh-CN" altLang="en-US"/>
          </a:p>
        </p:txBody>
      </p:sp>
    </p:spTree>
    <p:extLst>
      <p:ext uri="{BB962C8B-B14F-4D97-AF65-F5344CB8AC3E}">
        <p14:creationId xmlns="" xmlns:p14="http://schemas.microsoft.com/office/powerpoint/2010/main" val="1104392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260</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dirty="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479376" y="1528539"/>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charset="0"/>
              <a:buNone/>
            </a:pPr>
            <a:r>
              <a:rPr lang="zh-CN" altLang="en-US" sz="2200" dirty="0" smtClean="0"/>
              <a:t>   有时候，你可能想给指标</a:t>
            </a:r>
            <a:r>
              <a:rPr lang="en-US" altLang="zh-CN" sz="2200" dirty="0" err="1" smtClean="0"/>
              <a:t>DataFrame</a:t>
            </a:r>
            <a:r>
              <a:rPr lang="zh-CN" altLang="en-US" sz="2200" dirty="0" smtClean="0"/>
              <a:t>的列加上一个前缀，以便能够跟其他数据进行合并。</a:t>
            </a:r>
            <a:r>
              <a:rPr lang="en-US" altLang="zh-CN" sz="2200" dirty="0" err="1" smtClean="0"/>
              <a:t>get_dummies</a:t>
            </a:r>
            <a:r>
              <a:rPr lang="zh-CN" altLang="en-US" sz="2200" dirty="0" smtClean="0"/>
              <a:t>的</a:t>
            </a:r>
            <a:r>
              <a:rPr lang="en-US" altLang="zh-CN" sz="2200" dirty="0" smtClean="0"/>
              <a:t>prefix</a:t>
            </a:r>
            <a:r>
              <a:rPr lang="zh-CN" altLang="en-US" sz="2200" dirty="0" smtClean="0"/>
              <a:t>参数可以实现这个功能：</a:t>
            </a:r>
          </a:p>
          <a:p>
            <a:pPr>
              <a:buFont typeface="Arial" charset="0"/>
              <a:buNone/>
            </a:pPr>
            <a:endParaRPr lang="zh-CN" altLang="en-US" sz="2200" dirty="0" smtClean="0"/>
          </a:p>
        </p:txBody>
      </p:sp>
      <p:sp>
        <p:nvSpPr>
          <p:cNvPr id="12" name="Text Box 4"/>
          <p:cNvSpPr txBox="1">
            <a:spLocks noChangeArrowheads="1"/>
          </p:cNvSpPr>
          <p:nvPr/>
        </p:nvSpPr>
        <p:spPr bwMode="auto">
          <a:xfrm>
            <a:off x="670753" y="2852936"/>
            <a:ext cx="6842125" cy="2838450"/>
          </a:xfrm>
          <a:prstGeom prst="rect">
            <a:avLst/>
          </a:prstGeom>
          <a:noFill/>
          <a:ln w="9525">
            <a:noFill/>
            <a:miter lim="800000"/>
            <a:headEnd/>
            <a:tailEnd/>
          </a:ln>
        </p:spPr>
        <p:txBody>
          <a:bodyPr>
            <a:spAutoFit/>
          </a:bodyPr>
          <a:lstStyle/>
          <a:p>
            <a:r>
              <a:rPr lang="en-US" altLang="zh-CN" dirty="0"/>
              <a:t>dummies = </a:t>
            </a:r>
            <a:r>
              <a:rPr lang="en-US" altLang="zh-CN" dirty="0" err="1"/>
              <a:t>pd.get_dummies</a:t>
            </a:r>
            <a:r>
              <a:rPr lang="en-US" altLang="zh-CN" dirty="0"/>
              <a:t>(</a:t>
            </a:r>
            <a:r>
              <a:rPr lang="en-US" altLang="zh-CN" dirty="0" err="1"/>
              <a:t>df</a:t>
            </a:r>
            <a:r>
              <a:rPr lang="en-US" altLang="zh-CN" dirty="0"/>
              <a:t>['sex'],prefix='key')</a:t>
            </a:r>
          </a:p>
          <a:p>
            <a:r>
              <a:rPr lang="en-US" altLang="zh-CN" dirty="0" err="1"/>
              <a:t>df_with_dummy</a:t>
            </a:r>
            <a:r>
              <a:rPr lang="en-US" altLang="zh-CN" dirty="0"/>
              <a:t> = </a:t>
            </a:r>
            <a:r>
              <a:rPr lang="en-US" altLang="zh-CN" dirty="0" err="1"/>
              <a:t>df</a:t>
            </a:r>
            <a:r>
              <a:rPr lang="en-US" altLang="zh-CN" dirty="0"/>
              <a:t>[['sex']].join(dummies)</a:t>
            </a:r>
          </a:p>
          <a:p>
            <a:r>
              <a:rPr lang="en-US" altLang="zh-CN" dirty="0" err="1"/>
              <a:t>df_with_dummy.head</a:t>
            </a:r>
            <a:r>
              <a:rPr lang="en-US" altLang="zh-CN" dirty="0"/>
              <a:t>()</a:t>
            </a:r>
          </a:p>
          <a:p>
            <a:r>
              <a:rPr lang="en-US" altLang="zh-CN" dirty="0"/>
              <a:t>Out[117]: </a:t>
            </a:r>
          </a:p>
          <a:p>
            <a:r>
              <a:rPr lang="en-US" altLang="zh-CN" dirty="0"/>
              <a:t>      sex  </a:t>
            </a:r>
            <a:r>
              <a:rPr lang="en-US" altLang="zh-CN" dirty="0" err="1"/>
              <a:t>key_Female</a:t>
            </a:r>
            <a:r>
              <a:rPr lang="en-US" altLang="zh-CN" dirty="0"/>
              <a:t>  </a:t>
            </a:r>
            <a:r>
              <a:rPr lang="en-US" altLang="zh-CN" dirty="0" err="1"/>
              <a:t>key_Male</a:t>
            </a:r>
            <a:endParaRPr lang="en-US" altLang="zh-CN" dirty="0"/>
          </a:p>
          <a:p>
            <a:r>
              <a:rPr lang="en-US" altLang="zh-CN" dirty="0"/>
              <a:t>0  Female           1         0</a:t>
            </a:r>
          </a:p>
          <a:p>
            <a:r>
              <a:rPr lang="en-US" altLang="zh-CN" dirty="0"/>
              <a:t>1    Male           0         1</a:t>
            </a:r>
          </a:p>
          <a:p>
            <a:r>
              <a:rPr lang="en-US" altLang="zh-CN" dirty="0"/>
              <a:t>2    Male           0         1</a:t>
            </a:r>
          </a:p>
          <a:p>
            <a:r>
              <a:rPr lang="en-US" altLang="zh-CN" dirty="0"/>
              <a:t>3    Male           0         1</a:t>
            </a:r>
          </a:p>
          <a:p>
            <a:r>
              <a:rPr lang="en-US" altLang="zh-CN" dirty="0"/>
              <a:t>4  Female           1         0</a:t>
            </a:r>
            <a:endParaRPr lang="zh-CN" altLang="en-US" dirty="0"/>
          </a:p>
        </p:txBody>
      </p:sp>
    </p:spTree>
    <p:extLst>
      <p:ext uri="{BB962C8B-B14F-4D97-AF65-F5344CB8AC3E}">
        <p14:creationId xmlns="" xmlns:p14="http://schemas.microsoft.com/office/powerpoint/2010/main" val="5535077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a:off x="-1" y="674237"/>
            <a:ext cx="7464153" cy="6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25"/>
          <p:cNvSpPr txBox="1">
            <a:spLocks/>
          </p:cNvSpPr>
          <p:nvPr/>
        </p:nvSpPr>
        <p:spPr>
          <a:xfrm>
            <a:off x="10243712" y="635000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kern="1200">
                <a:solidFill>
                  <a:schemeClr val="bg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3BBC5D"/>
              </a:solidFill>
            </a:endParaRPr>
          </a:p>
        </p:txBody>
      </p:sp>
      <p:sp>
        <p:nvSpPr>
          <p:cNvPr id="25" name="Freeform 81"/>
          <p:cNvSpPr>
            <a:spLocks noChangeArrowheads="1"/>
          </p:cNvSpPr>
          <p:nvPr/>
        </p:nvSpPr>
        <p:spPr bwMode="auto">
          <a:xfrm>
            <a:off x="191376" y="826314"/>
            <a:ext cx="288000" cy="288000"/>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幻灯片编号占位符 4"/>
          <p:cNvSpPr>
            <a:spLocks noGrp="1"/>
          </p:cNvSpPr>
          <p:nvPr>
            <p:ph type="sldNum" sz="quarter" idx="12"/>
          </p:nvPr>
        </p:nvSpPr>
        <p:spPr/>
        <p:txBody>
          <a:bodyPr/>
          <a:lstStyle/>
          <a:p>
            <a:fld id="{370D8578-DDD4-487D-A316-C8E65CC577E1}" type="slidenum">
              <a:rPr lang="zh-CN" altLang="en-US" smtClean="0"/>
              <a:pPr/>
              <a:t>261</a:t>
            </a:fld>
            <a:endParaRPr lang="zh-CN" altLang="en-US"/>
          </a:p>
        </p:txBody>
      </p:sp>
      <p:sp>
        <p:nvSpPr>
          <p:cNvPr id="13" name="Title 1"/>
          <p:cNvSpPr txBox="1">
            <a:spLocks/>
          </p:cNvSpPr>
          <p:nvPr/>
        </p:nvSpPr>
        <p:spPr>
          <a:xfrm>
            <a:off x="670753" y="579020"/>
            <a:ext cx="6510891" cy="79513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err="1">
                <a:solidFill>
                  <a:schemeClr val="bg1"/>
                </a:solidFill>
                <a:latin typeface="Microsoft YaHei Light" charset="-122"/>
                <a:ea typeface="Microsoft YaHei Light" charset="-122"/>
                <a:cs typeface="Microsoft YaHei Light" charset="-122"/>
              </a:rPr>
              <a:t>OneHot</a:t>
            </a:r>
            <a:r>
              <a:rPr lang="zh-CN" altLang="en-US" sz="2800">
                <a:solidFill>
                  <a:schemeClr val="bg1"/>
                </a:solidFill>
                <a:latin typeface="Microsoft YaHei Light" charset="-122"/>
                <a:ea typeface="Microsoft YaHei Light" charset="-122"/>
                <a:cs typeface="Microsoft YaHei Light" charset="-122"/>
              </a:rPr>
              <a:t>编码</a:t>
            </a:r>
            <a:endParaRPr lang="en-US" sz="2800" dirty="0">
              <a:solidFill>
                <a:srgbClr val="FFFFFF"/>
              </a:solidFill>
              <a:latin typeface="Microsoft YaHei Light" charset="-122"/>
              <a:ea typeface="Microsoft YaHei Light" charset="-122"/>
              <a:cs typeface="Microsoft YaHei Light" charset="-122"/>
            </a:endParaRPr>
          </a:p>
        </p:txBody>
      </p:sp>
      <p:sp>
        <p:nvSpPr>
          <p:cNvPr id="10" name="Rectangle 3"/>
          <p:cNvSpPr txBox="1">
            <a:spLocks/>
          </p:cNvSpPr>
          <p:nvPr/>
        </p:nvSpPr>
        <p:spPr>
          <a:xfrm>
            <a:off x="312904" y="1628800"/>
            <a:ext cx="9033594"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zh-CN" altLang="en-US" sz="2200" smtClean="0"/>
              <a:t>     一个有用的秘诀是：结合</a:t>
            </a:r>
            <a:r>
              <a:rPr lang="en-US" altLang="zh-CN" sz="2200" smtClean="0"/>
              <a:t>get_dummies</a:t>
            </a:r>
            <a:r>
              <a:rPr lang="zh-CN" altLang="en-US" sz="2200" smtClean="0"/>
              <a:t>和诸如</a:t>
            </a:r>
            <a:r>
              <a:rPr lang="en-US" altLang="zh-CN" sz="2200" smtClean="0"/>
              <a:t>cut</a:t>
            </a:r>
            <a:r>
              <a:rPr lang="zh-CN" altLang="en-US" sz="2200" smtClean="0"/>
              <a:t>之类的离散化函数。</a:t>
            </a:r>
          </a:p>
          <a:p>
            <a:pPr>
              <a:buFont typeface="Arial" charset="0"/>
              <a:buNone/>
            </a:pPr>
            <a:r>
              <a:rPr lang="zh-CN" altLang="en-US" sz="2200" smtClean="0"/>
              <a:t>      </a:t>
            </a:r>
            <a:endParaRPr lang="zh-CN" altLang="en-US" sz="2200" dirty="0" smtClean="0"/>
          </a:p>
        </p:txBody>
      </p:sp>
      <p:sp>
        <p:nvSpPr>
          <p:cNvPr id="12" name="Text Box 4"/>
          <p:cNvSpPr txBox="1">
            <a:spLocks noChangeArrowheads="1"/>
          </p:cNvSpPr>
          <p:nvPr/>
        </p:nvSpPr>
        <p:spPr bwMode="auto">
          <a:xfrm>
            <a:off x="766738" y="2348880"/>
            <a:ext cx="7129462" cy="2563813"/>
          </a:xfrm>
          <a:prstGeom prst="rect">
            <a:avLst/>
          </a:prstGeom>
          <a:noFill/>
          <a:ln w="9525">
            <a:noFill/>
            <a:miter lim="800000"/>
            <a:headEnd/>
            <a:tailEnd/>
          </a:ln>
        </p:spPr>
        <p:txBody>
          <a:bodyPr>
            <a:spAutoFit/>
          </a:bodyPr>
          <a:lstStyle/>
          <a:p>
            <a:r>
              <a:rPr lang="en-US" altLang="zh-CN" dirty="0"/>
              <a:t>bins = [1,3,6,10]</a:t>
            </a:r>
          </a:p>
          <a:p>
            <a:r>
              <a:rPr lang="en-US" altLang="zh-CN" dirty="0" err="1"/>
              <a:t>pd.get_dummies</a:t>
            </a:r>
            <a:r>
              <a:rPr lang="en-US" altLang="zh-CN" dirty="0"/>
              <a:t>(</a:t>
            </a:r>
            <a:r>
              <a:rPr lang="en-US" altLang="zh-CN" dirty="0" err="1"/>
              <a:t>pd.cut</a:t>
            </a:r>
            <a:r>
              <a:rPr lang="en-US" altLang="zh-CN" dirty="0"/>
              <a:t>(</a:t>
            </a:r>
            <a:r>
              <a:rPr lang="en-US" altLang="zh-CN" dirty="0" err="1"/>
              <a:t>df</a:t>
            </a:r>
            <a:r>
              <a:rPr lang="en-US" altLang="zh-CN" dirty="0"/>
              <a:t>['tip'],bins)).head()</a:t>
            </a:r>
          </a:p>
          <a:p>
            <a:r>
              <a:rPr lang="en-US" altLang="zh-CN" dirty="0"/>
              <a:t>Out[118]: </a:t>
            </a:r>
          </a:p>
          <a:p>
            <a:r>
              <a:rPr lang="en-US" altLang="zh-CN" dirty="0"/>
              <a:t>   (1, 3]  (3, 6]  (6, 10]</a:t>
            </a:r>
          </a:p>
          <a:p>
            <a:r>
              <a:rPr lang="en-US" altLang="zh-CN" dirty="0"/>
              <a:t>0       1       0        0</a:t>
            </a:r>
          </a:p>
          <a:p>
            <a:r>
              <a:rPr lang="en-US" altLang="zh-CN" dirty="0"/>
              <a:t>1       1       0        0</a:t>
            </a:r>
          </a:p>
          <a:p>
            <a:r>
              <a:rPr lang="en-US" altLang="zh-CN" dirty="0"/>
              <a:t>2       0       1        0</a:t>
            </a:r>
          </a:p>
          <a:p>
            <a:r>
              <a:rPr lang="en-US" altLang="zh-CN" dirty="0"/>
              <a:t>3       0       1        0</a:t>
            </a:r>
          </a:p>
          <a:p>
            <a:r>
              <a:rPr lang="en-US" altLang="zh-CN" dirty="0"/>
              <a:t>4       0       1        0</a:t>
            </a:r>
            <a:endParaRPr lang="zh-CN" altLang="en-US" dirty="0"/>
          </a:p>
        </p:txBody>
      </p:sp>
    </p:spTree>
    <p:extLst>
      <p:ext uri="{BB962C8B-B14F-4D97-AF65-F5344CB8AC3E}">
        <p14:creationId xmlns="" xmlns:p14="http://schemas.microsoft.com/office/powerpoint/2010/main" val="3419928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3447" y="1071961"/>
            <a:ext cx="9282120" cy="4176463"/>
          </a:xfrm>
        </p:spPr>
        <p:txBody>
          <a:bodyPr>
            <a:normAutofit/>
          </a:bodyPr>
          <a:lstStyle/>
          <a:p>
            <a:pPr>
              <a:lnSpc>
                <a:spcPct val="150000"/>
              </a:lnSpc>
            </a:pPr>
            <a:r>
              <a:rPr lang="zh-CN" altLang="en-US" sz="2400" dirty="0"/>
              <a:t>使用逗号</a:t>
            </a:r>
            <a:r>
              <a:rPr lang="en-US" altLang="zh-CN" sz="2400" dirty="0"/>
              <a:t>,</a:t>
            </a:r>
            <a:r>
              <a:rPr lang="zh-CN" altLang="en-US" sz="2400" dirty="0"/>
              <a:t>隔开变量与其他剩余内容，</a:t>
            </a:r>
            <a:r>
              <a:rPr lang="zh-CN" altLang="en-US" sz="2400" dirty="0" smtClean="0"/>
              <a:t>则 </a:t>
            </a:r>
            <a:r>
              <a:rPr lang="en-US" altLang="zh-CN" sz="2400" dirty="0" smtClean="0">
                <a:latin typeface="Monaco" charset="0"/>
                <a:ea typeface="Monaco" charset="0"/>
                <a:cs typeface="Monaco" charset="0"/>
              </a:rPr>
              <a:t>print</a:t>
            </a:r>
            <a:r>
              <a:rPr lang="zh-CN" altLang="en-US" sz="2400" dirty="0" smtClean="0">
                <a:latin typeface="Monaco" charset="0"/>
                <a:ea typeface="Monaco" charset="0"/>
                <a:cs typeface="Monaco" charset="0"/>
              </a:rPr>
              <a:t> </a:t>
            </a:r>
            <a:r>
              <a:rPr lang="zh-CN" altLang="en-US" sz="2400" dirty="0" smtClean="0"/>
              <a:t>在</a:t>
            </a:r>
            <a:r>
              <a:rPr lang="zh-CN" altLang="en-US" sz="2400" dirty="0"/>
              <a:t>输出时会依次打印各个字符串或变量，遇到逗号</a:t>
            </a:r>
            <a:r>
              <a:rPr lang="en-US" altLang="zh-CN" sz="2400" dirty="0"/>
              <a:t>,</a:t>
            </a:r>
            <a:r>
              <a:rPr lang="zh-CN" altLang="en-US" sz="2400" dirty="0"/>
              <a:t>时会输出一个空格</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4566" y="2474391"/>
            <a:ext cx="7812653" cy="882601"/>
          </a:xfrm>
          <a:prstGeom prst="rect">
            <a:avLst/>
          </a:prstGeom>
        </p:spPr>
      </p:pic>
      <p:sp>
        <p:nvSpPr>
          <p:cNvPr id="10" name="内容占位符 1"/>
          <p:cNvSpPr txBox="1">
            <a:spLocks/>
          </p:cNvSpPr>
          <p:nvPr/>
        </p:nvSpPr>
        <p:spPr>
          <a:xfrm>
            <a:off x="479376" y="3356992"/>
            <a:ext cx="9282120" cy="4176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latin typeface="Monaco" charset="0"/>
                <a:ea typeface="Monaco" charset="0"/>
                <a:cs typeface="Monaco" charset="0"/>
              </a:rPr>
              <a:t>print</a:t>
            </a:r>
            <a:r>
              <a:rPr lang="zh-CN" altLang="en-US" sz="2400" dirty="0" smtClean="0">
                <a:latin typeface="Monaco" charset="0"/>
                <a:ea typeface="Monaco" charset="0"/>
                <a:cs typeface="Monaco" charset="0"/>
              </a:rPr>
              <a:t> </a:t>
            </a:r>
            <a:r>
              <a:rPr lang="zh-CN" altLang="en-US" sz="2400" dirty="0" smtClean="0"/>
              <a:t>函数</a:t>
            </a:r>
            <a:r>
              <a:rPr lang="zh-CN" altLang="en-US" sz="2400" dirty="0"/>
              <a:t>不仅可以打印变量值，也可以打印计算结果</a:t>
            </a:r>
            <a:endParaRPr kumimoji="1" lang="en-US" altLang="zh-CN" sz="2400" dirty="0" smtClean="0"/>
          </a:p>
        </p:txBody>
      </p:sp>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31037" y="3982267"/>
            <a:ext cx="7776182" cy="2075237"/>
          </a:xfrm>
          <a:prstGeom prst="rect">
            <a:avLst/>
          </a:prstGeom>
        </p:spPr>
      </p:pic>
      <p:sp>
        <p:nvSpPr>
          <p:cNvPr id="4" name="日期占位符 3"/>
          <p:cNvSpPr>
            <a:spLocks noGrp="1"/>
          </p:cNvSpPr>
          <p:nvPr>
            <p:ph type="dt" sz="half" idx="10"/>
          </p:nvPr>
        </p:nvSpPr>
        <p:spPr/>
        <p:txBody>
          <a:bodyPr/>
          <a:lstStyle/>
          <a:p>
            <a:fld id="{E7D4322C-A601-4F23-82FC-5323373DA0E6}"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27</a:t>
            </a:fld>
            <a:endParaRPr lang="zh-CN" altLang="en-US"/>
          </a:p>
        </p:txBody>
      </p:sp>
    </p:spTree>
    <p:extLst>
      <p:ext uri="{BB962C8B-B14F-4D97-AF65-F5344CB8AC3E}">
        <p14:creationId xmlns="" xmlns:p14="http://schemas.microsoft.com/office/powerpoint/2010/main" val="38334633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0218224" cy="4176463"/>
          </a:xfrm>
        </p:spPr>
        <p:txBody>
          <a:bodyPr>
            <a:normAutofit/>
          </a:bodyPr>
          <a:lstStyle/>
          <a:p>
            <a:pPr>
              <a:lnSpc>
                <a:spcPct val="150000"/>
              </a:lnSpc>
            </a:pPr>
            <a:r>
              <a:rPr lang="en-US" altLang="zh-CN" sz="2400" dirty="0"/>
              <a:t>Python</a:t>
            </a:r>
            <a:r>
              <a:rPr lang="zh-CN" altLang="en-US" sz="2400" dirty="0"/>
              <a:t>语言的数据类型包括整型、浮点型、字符串、布尔型和</a:t>
            </a:r>
            <a:r>
              <a:rPr lang="zh-CN" altLang="en-US" sz="2400" dirty="0" smtClean="0"/>
              <a:t>空值</a:t>
            </a:r>
            <a:endParaRPr lang="en-US" altLang="zh-CN" sz="2400" dirty="0" smtClean="0"/>
          </a:p>
          <a:p>
            <a:pPr>
              <a:lnSpc>
                <a:spcPct val="150000"/>
              </a:lnSpc>
            </a:pPr>
            <a:r>
              <a:rPr kumimoji="1" lang="zh-CN" altLang="en-US" sz="2400" dirty="0" smtClean="0"/>
              <a:t>整型（</a:t>
            </a:r>
            <a:r>
              <a:rPr kumimoji="1" lang="en-US" altLang="zh-CN" sz="2400" dirty="0" err="1" smtClean="0"/>
              <a:t>int</a:t>
            </a:r>
            <a:r>
              <a:rPr kumimoji="1" lang="zh-CN" altLang="en-US" sz="2400" dirty="0" smtClean="0"/>
              <a:t>）</a:t>
            </a:r>
            <a:endParaRPr kumimoji="1" lang="en-US" altLang="zh-CN" sz="2400" dirty="0" smtClean="0"/>
          </a:p>
          <a:p>
            <a:pPr>
              <a:lnSpc>
                <a:spcPct val="150000"/>
              </a:lnSpc>
            </a:pPr>
            <a:r>
              <a:rPr kumimoji="1" lang="zh-CN" altLang="en-US" sz="2400" dirty="0"/>
              <a:t>整型的取值为整数，有正有负，</a:t>
            </a:r>
            <a:r>
              <a:rPr kumimoji="1" lang="zh-CN" altLang="en-US" sz="2400" dirty="0" smtClean="0"/>
              <a:t>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2</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a:latin typeface="Monaco" charset="0"/>
                <a:ea typeface="Monaco" charset="0"/>
                <a:cs typeface="Monaco" charset="0"/>
              </a:rPr>
              <a:t> </a:t>
            </a:r>
            <a:r>
              <a:rPr kumimoji="1" lang="zh-CN" altLang="en-US" sz="2400" dirty="0" smtClean="0"/>
              <a:t>等</a:t>
            </a:r>
            <a:r>
              <a:rPr kumimoji="1" lang="zh-CN" altLang="en-US" sz="2400" dirty="0"/>
              <a:t>。在科比投篮数据集中</a:t>
            </a:r>
            <a:r>
              <a:rPr kumimoji="1" lang="zh-CN" altLang="en-US" sz="2400" dirty="0" smtClean="0"/>
              <a:t>，</a:t>
            </a:r>
            <a:r>
              <a:rPr kumimoji="1" lang="en-US" altLang="zh-CN" sz="2400" dirty="0" err="1" smtClean="0">
                <a:latin typeface="Monaco" charset="0"/>
                <a:ea typeface="Monaco" charset="0"/>
                <a:cs typeface="Monaco" charset="0"/>
              </a:rPr>
              <a:t>shot_id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game_event_id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game_id</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loc_x</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loc_y</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minutes_remaining</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period</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playoffs</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seconds_remaining</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shot_distance</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shot_made_flag</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team_id</a:t>
            </a:r>
            <a:r>
              <a:rPr kumimoji="1" lang="zh-CN" altLang="en-US" sz="2400" dirty="0" smtClean="0"/>
              <a:t>都</a:t>
            </a:r>
            <a:r>
              <a:rPr kumimoji="1" lang="zh-CN" altLang="en-US" sz="2400" dirty="0"/>
              <a:t>是整型变量</a:t>
            </a:r>
            <a:endParaRPr kumimoji="1" lang="en-US" altLang="zh-CN" sz="2400" dirty="0" smtClean="0"/>
          </a:p>
        </p:txBody>
      </p:sp>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数据类型</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A2C8152E-7CF6-4193-86A4-DBE686AEBFC1}"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28</a:t>
            </a:fld>
            <a:endParaRPr lang="zh-CN" altLang="en-US"/>
          </a:p>
        </p:txBody>
      </p:sp>
    </p:spTree>
    <p:extLst>
      <p:ext uri="{BB962C8B-B14F-4D97-AF65-F5344CB8AC3E}">
        <p14:creationId xmlns="" xmlns:p14="http://schemas.microsoft.com/office/powerpoint/2010/main" val="40010376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5"/>
            <a:ext cx="10218224" cy="4176463"/>
          </a:xfrm>
        </p:spPr>
        <p:txBody>
          <a:bodyPr>
            <a:normAutofit/>
          </a:bodyPr>
          <a:lstStyle/>
          <a:p>
            <a:pPr>
              <a:lnSpc>
                <a:spcPct val="150000"/>
              </a:lnSpc>
            </a:pPr>
            <a:r>
              <a:rPr kumimoji="1" lang="zh-CN" altLang="en-US" sz="2400" dirty="0" smtClean="0"/>
              <a:t>浮点型</a:t>
            </a:r>
            <a:r>
              <a:rPr kumimoji="1" lang="zh-CN" altLang="en-US" sz="2400" dirty="0"/>
              <a:t>的取值为小数，当计算有精度要求时被</a:t>
            </a:r>
            <a:r>
              <a:rPr kumimoji="1" lang="zh-CN" altLang="en-US" sz="2400" dirty="0" smtClean="0"/>
              <a:t>使用</a:t>
            </a:r>
            <a:r>
              <a:rPr kumimoji="1" lang="en-US" altLang="zh-CN" sz="2400" dirty="0" smtClean="0"/>
              <a:t>,</a:t>
            </a:r>
            <a:r>
              <a:rPr kumimoji="1" lang="zh-CN" altLang="en-US" sz="2400" dirty="0" smtClean="0"/>
              <a:t>由于</a:t>
            </a:r>
            <a:r>
              <a:rPr kumimoji="1" lang="zh-CN" altLang="en-US" sz="2400" dirty="0"/>
              <a:t>小数点可以在相应的二进制的不同位置浮动，故而称为</a:t>
            </a:r>
            <a:r>
              <a:rPr kumimoji="1" lang="zh-CN" altLang="en-US" sz="2400" dirty="0" smtClean="0"/>
              <a:t>浮点数</a:t>
            </a:r>
            <a:endParaRPr kumimoji="1" lang="en-US" altLang="zh-CN" sz="2400" dirty="0" smtClean="0"/>
          </a:p>
          <a:p>
            <a:pPr>
              <a:lnSpc>
                <a:spcPct val="150000"/>
              </a:lnSpc>
            </a:pPr>
            <a:r>
              <a:rPr kumimoji="1" lang="zh-CN" altLang="en-US" sz="2400" dirty="0" smtClean="0"/>
              <a:t>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3.14</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-6.66</a:t>
            </a:r>
            <a:r>
              <a:rPr kumimoji="1" lang="zh-CN" altLang="en-US" sz="2400" dirty="0">
                <a:latin typeface="Monaco" charset="0"/>
                <a:ea typeface="Monaco" charset="0"/>
                <a:cs typeface="Monaco" charset="0"/>
              </a:rPr>
              <a:t> </a:t>
            </a:r>
            <a:r>
              <a:rPr kumimoji="1" lang="zh-CN" altLang="en-US" sz="2400" dirty="0" smtClean="0"/>
              <a:t>等</a:t>
            </a:r>
            <a:r>
              <a:rPr kumimoji="1" lang="zh-CN" altLang="en-US" sz="2400" dirty="0"/>
              <a:t>，但是如果是非常大或者非常小的浮点数，就需要使用科学计数法表示，</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e</a:t>
            </a:r>
            <a:r>
              <a:rPr kumimoji="1" lang="zh-CN" altLang="en-US" sz="2400" dirty="0">
                <a:latin typeface="Monaco" charset="0"/>
                <a:ea typeface="Monaco" charset="0"/>
                <a:cs typeface="Monaco" charset="0"/>
              </a:rPr>
              <a:t> </a:t>
            </a:r>
            <a:r>
              <a:rPr kumimoji="1" lang="zh-CN" altLang="en-US" sz="2400" dirty="0" smtClean="0"/>
              <a:t>代替</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10</a:t>
            </a:r>
            <a:r>
              <a:rPr kumimoji="1" lang="zh-CN" altLang="en-US" sz="2400" dirty="0">
                <a:latin typeface="Monaco" charset="0"/>
                <a:ea typeface="Monaco" charset="0"/>
                <a:cs typeface="Monaco" charset="0"/>
              </a:rPr>
              <a:t> </a:t>
            </a:r>
            <a:r>
              <a:rPr kumimoji="1" lang="zh-CN" altLang="en-US" sz="2400" dirty="0" smtClean="0"/>
              <a:t>。科比</a:t>
            </a:r>
            <a:r>
              <a:rPr kumimoji="1" lang="zh-CN" altLang="en-US" sz="2400" dirty="0"/>
              <a:t>投篮数据集中</a:t>
            </a:r>
            <a:r>
              <a:rPr kumimoji="1" lang="zh-CN" altLang="en-US" sz="2400" dirty="0" smtClean="0"/>
              <a:t>的</a:t>
            </a:r>
            <a:r>
              <a:rPr kumimoji="1" lang="zh-CN" altLang="en-US" sz="2400" dirty="0"/>
              <a:t> </a:t>
            </a:r>
            <a:r>
              <a:rPr kumimoji="1" lang="en-US" altLang="zh-CN" sz="2400" dirty="0" err="1" smtClean="0">
                <a:latin typeface="Monaco" charset="0"/>
                <a:ea typeface="Monaco" charset="0"/>
                <a:cs typeface="Monaco" charset="0"/>
              </a:rPr>
              <a:t>lat</a:t>
            </a:r>
            <a:r>
              <a:rPr kumimoji="1" lang="zh-CN" altLang="en-US" sz="2400" dirty="0">
                <a:latin typeface="Monaco" charset="0"/>
                <a:ea typeface="Monaco" charset="0"/>
                <a:cs typeface="Monaco" charset="0"/>
              </a:rPr>
              <a:t> </a:t>
            </a:r>
            <a:r>
              <a:rPr kumimoji="1" lang="zh-CN" altLang="en-US" sz="2400" dirty="0" smtClean="0"/>
              <a:t>和</a:t>
            </a:r>
            <a:r>
              <a:rPr kumimoji="1" lang="en-US" altLang="zh-CN" sz="2400" dirty="0" err="1" smtClean="0">
                <a:latin typeface="Monaco" charset="0"/>
                <a:ea typeface="Monaco" charset="0"/>
                <a:cs typeface="Monaco" charset="0"/>
              </a:rPr>
              <a:t>lon</a:t>
            </a:r>
            <a:r>
              <a:rPr kumimoji="1" lang="zh-CN" altLang="en-US" sz="2400" dirty="0" smtClean="0">
                <a:latin typeface="Monaco" charset="0"/>
                <a:ea typeface="Monaco" charset="0"/>
                <a:cs typeface="Monaco" charset="0"/>
              </a:rPr>
              <a:t> </a:t>
            </a:r>
            <a:r>
              <a:rPr kumimoji="1" lang="zh-CN" altLang="en-US" sz="2400" dirty="0" smtClean="0"/>
              <a:t>为</a:t>
            </a:r>
            <a:r>
              <a:rPr kumimoji="1" lang="zh-CN" altLang="en-US" sz="2400" dirty="0"/>
              <a:t>浮点型变量。</a:t>
            </a:r>
            <a:endParaRPr kumimoji="1" lang="en-US" altLang="zh-CN" sz="2400" dirty="0" smtClean="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74441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90996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浮点型（</a:t>
            </a:r>
            <a:r>
              <a:rPr lang="en-US" altLang="zh-CN" sz="2800" dirty="0" smtClean="0">
                <a:solidFill>
                  <a:prstClr val="white"/>
                </a:solidFill>
                <a:latin typeface="Monaco" charset="0"/>
                <a:ea typeface="Monaco" charset="0"/>
                <a:cs typeface="Monaco" charset="0"/>
              </a:rPr>
              <a:t>float</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70142" y="4701815"/>
            <a:ext cx="9306500" cy="959433"/>
          </a:xfrm>
          <a:prstGeom prst="rect">
            <a:avLst/>
          </a:prstGeom>
        </p:spPr>
      </p:pic>
      <p:sp>
        <p:nvSpPr>
          <p:cNvPr id="4" name="日期占位符 3"/>
          <p:cNvSpPr>
            <a:spLocks noGrp="1"/>
          </p:cNvSpPr>
          <p:nvPr>
            <p:ph type="dt" sz="half" idx="10"/>
          </p:nvPr>
        </p:nvSpPr>
        <p:spPr/>
        <p:txBody>
          <a:bodyPr/>
          <a:lstStyle/>
          <a:p>
            <a:fld id="{1D58761A-9B40-40BC-ACEE-92FBF6C79F3A}"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29</a:t>
            </a:fld>
            <a:endParaRPr lang="zh-CN" altLang="en-US"/>
          </a:p>
        </p:txBody>
      </p:sp>
    </p:spTree>
    <p:extLst>
      <p:ext uri="{BB962C8B-B14F-4D97-AF65-F5344CB8AC3E}">
        <p14:creationId xmlns="" xmlns:p14="http://schemas.microsoft.com/office/powerpoint/2010/main" val="16283329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1"/>
          <p:cNvSpPr/>
          <p:nvPr/>
        </p:nvSpPr>
        <p:spPr>
          <a:xfrm>
            <a:off x="-11393" y="-27384"/>
            <a:ext cx="12192000" cy="779463"/>
          </a:xfrm>
          <a:prstGeom prst="rect">
            <a:avLst/>
          </a:prstGeom>
          <a:solidFill>
            <a:srgbClr val="9421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217"/>
          <p:cNvSpPr>
            <a:spLocks noChangeArrowheads="1"/>
          </p:cNvSpPr>
          <p:nvPr/>
        </p:nvSpPr>
        <p:spPr bwMode="auto">
          <a:xfrm>
            <a:off x="1599131" y="1628800"/>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a:t>
            </a:r>
            <a:r>
              <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rPr>
              <a:t>九</a:t>
            </a: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43" name="矩形 42"/>
          <p:cNvSpPr/>
          <p:nvPr/>
        </p:nvSpPr>
        <p:spPr bwMode="auto">
          <a:xfrm>
            <a:off x="4079776" y="1628800"/>
            <a:ext cx="7272808" cy="523220"/>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变量作用域</a:t>
            </a:r>
          </a:p>
        </p:txBody>
      </p:sp>
      <p:sp>
        <p:nvSpPr>
          <p:cNvPr id="44" name="任意多边形 221"/>
          <p:cNvSpPr/>
          <p:nvPr/>
        </p:nvSpPr>
        <p:spPr>
          <a:xfrm rot="2700000">
            <a:off x="3548688" y="180525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5" name="任意多边形 222"/>
          <p:cNvSpPr/>
          <p:nvPr/>
        </p:nvSpPr>
        <p:spPr>
          <a:xfrm rot="2700000">
            <a:off x="3502712" y="1746883"/>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 name="日期占位符 3"/>
          <p:cNvSpPr>
            <a:spLocks noGrp="1"/>
          </p:cNvSpPr>
          <p:nvPr>
            <p:ph type="dt" sz="half" idx="10"/>
          </p:nvPr>
        </p:nvSpPr>
        <p:spPr/>
        <p:txBody>
          <a:bodyPr/>
          <a:lstStyle/>
          <a:p>
            <a:fld id="{197AF101-171F-4E78-A41D-2B7518E9F94A}"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a:t>
            </a:fld>
            <a:endParaRPr lang="zh-CN" altLang="en-US"/>
          </a:p>
        </p:txBody>
      </p:sp>
      <p:sp>
        <p:nvSpPr>
          <p:cNvPr id="30" name="矩形 217"/>
          <p:cNvSpPr>
            <a:spLocks noChangeArrowheads="1"/>
          </p:cNvSpPr>
          <p:nvPr/>
        </p:nvSpPr>
        <p:spPr bwMode="auto">
          <a:xfrm>
            <a:off x="1599131" y="2181101"/>
            <a:ext cx="1620955"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2" name="任意多边形 221"/>
          <p:cNvSpPr/>
          <p:nvPr/>
        </p:nvSpPr>
        <p:spPr>
          <a:xfrm rot="2700000">
            <a:off x="3548688" y="2372487"/>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3" name="任意多边形 222"/>
          <p:cNvSpPr/>
          <p:nvPr/>
        </p:nvSpPr>
        <p:spPr>
          <a:xfrm rot="2700000">
            <a:off x="3502712" y="2299184"/>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4" name="矩形 33"/>
          <p:cNvSpPr/>
          <p:nvPr/>
        </p:nvSpPr>
        <p:spPr bwMode="auto">
          <a:xfrm>
            <a:off x="4079776" y="2166624"/>
            <a:ext cx="7272808" cy="523220"/>
          </a:xfrm>
          <a:prstGeom prst="rect">
            <a:avLst/>
          </a:prstGeom>
        </p:spPr>
        <p:txBody>
          <a:bodyPr wrap="square">
            <a:spAutoFit/>
          </a:bodyPr>
          <a:lstStyle/>
          <a:p>
            <a:pPr fontAlgn="base">
              <a:spcBef>
                <a:spcPct val="0"/>
              </a:spcBef>
              <a:spcAft>
                <a:spcPct val="0"/>
              </a:spcAft>
            </a:pPr>
            <a:r>
              <a:rPr lang="en-US" altLang="zh-CN" sz="2800" dirty="0">
                <a:latin typeface="微软雅黑 Light" panose="020B0502040204020203" pitchFamily="34" charset="-122"/>
                <a:ea typeface="微软雅黑 Light" panose="020B0502040204020203" pitchFamily="34" charset="-122"/>
                <a:cs typeface="Microsoft YaHei" charset="0"/>
              </a:rPr>
              <a:t>Python</a:t>
            </a:r>
            <a:r>
              <a:rPr lang="zh-CN" altLang="en-US" sz="2800" dirty="0">
                <a:latin typeface="微软雅黑 Light" panose="020B0502040204020203" pitchFamily="34" charset="-122"/>
                <a:ea typeface="微软雅黑 Light" panose="020B0502040204020203" pitchFamily="34" charset="-122"/>
                <a:cs typeface="Microsoft YaHei" charset="0"/>
              </a:rPr>
              <a:t>中的模块</a:t>
            </a:r>
          </a:p>
        </p:txBody>
      </p:sp>
      <p:sp>
        <p:nvSpPr>
          <p:cNvPr id="26" name="矩形 217"/>
          <p:cNvSpPr>
            <a:spLocks noChangeArrowheads="1"/>
          </p:cNvSpPr>
          <p:nvPr/>
        </p:nvSpPr>
        <p:spPr bwMode="auto">
          <a:xfrm>
            <a:off x="1594725" y="2928934"/>
            <a:ext cx="1980027"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第十五部分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27" name="任意多边形 221"/>
          <p:cNvSpPr/>
          <p:nvPr/>
        </p:nvSpPr>
        <p:spPr>
          <a:xfrm rot="2700000">
            <a:off x="3653069" y="3667342"/>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28" name="矩形 27"/>
          <p:cNvSpPr/>
          <p:nvPr/>
        </p:nvSpPr>
        <p:spPr bwMode="auto">
          <a:xfrm>
            <a:off x="4040141" y="2905780"/>
            <a:ext cx="7272808" cy="523220"/>
          </a:xfrm>
          <a:prstGeom prst="rect">
            <a:avLst/>
          </a:prstGeom>
        </p:spPr>
        <p:txBody>
          <a:bodyPr wrap="square">
            <a:spAutoFit/>
          </a:bodyPr>
          <a:lstStyle/>
          <a:p>
            <a:pPr fontAlgn="base">
              <a:spcBef>
                <a:spcPct val="0"/>
              </a:spcBef>
              <a:spcAft>
                <a:spcPct val="0"/>
              </a:spcAft>
            </a:pPr>
            <a:r>
              <a:rPr lang="en-US" altLang="zh-CN" sz="2800" dirty="0">
                <a:latin typeface="微软雅黑 Light" panose="020B0502040204020203" pitchFamily="34" charset="-122"/>
                <a:ea typeface="微软雅黑 Light" panose="020B0502040204020203" pitchFamily="34" charset="-122"/>
                <a:cs typeface="Microsoft YaHei" charset="0"/>
              </a:rPr>
              <a:t>Numpy</a:t>
            </a:r>
            <a:r>
              <a:rPr lang="zh-CN" altLang="en-US" sz="2800" dirty="0">
                <a:latin typeface="微软雅黑 Light" panose="020B0502040204020203" pitchFamily="34" charset="-122"/>
                <a:ea typeface="微软雅黑 Light" panose="020B0502040204020203" pitchFamily="34" charset="-122"/>
                <a:cs typeface="Microsoft YaHei" charset="0"/>
              </a:rPr>
              <a:t>基础知识</a:t>
            </a:r>
          </a:p>
        </p:txBody>
      </p:sp>
      <p:sp>
        <p:nvSpPr>
          <p:cNvPr id="29" name="任意多边形 222"/>
          <p:cNvSpPr/>
          <p:nvPr/>
        </p:nvSpPr>
        <p:spPr>
          <a:xfrm rot="2700000">
            <a:off x="3624413" y="3615819"/>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31" name="矩形 217"/>
          <p:cNvSpPr>
            <a:spLocks noChangeArrowheads="1"/>
          </p:cNvSpPr>
          <p:nvPr/>
        </p:nvSpPr>
        <p:spPr bwMode="auto">
          <a:xfrm>
            <a:off x="1594725" y="3471230"/>
            <a:ext cx="1980027" cy="523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smtClean="0">
                <a:solidFill>
                  <a:srgbClr val="942124"/>
                </a:solidFill>
                <a:latin typeface="微软雅黑 Light" panose="020B0502040204020203" pitchFamily="34" charset="-122"/>
                <a:ea typeface="微软雅黑 Light" panose="020B0502040204020203" pitchFamily="34" charset="-122"/>
                <a:cs typeface="微软雅黑 Light" charset="0"/>
              </a:rPr>
              <a:t>第十六部分</a:t>
            </a:r>
            <a:endParaRPr lang="zh-CN" altLang="en-US" sz="2800" dirty="0">
              <a:solidFill>
                <a:srgbClr val="942124"/>
              </a:solidFill>
              <a:latin typeface="微软雅黑 Light" panose="020B0502040204020203" pitchFamily="34" charset="-122"/>
              <a:ea typeface="微软雅黑 Light" panose="020B0502040204020203" pitchFamily="34" charset="-122"/>
              <a:cs typeface="微软雅黑 Light" charset="0"/>
            </a:endParaRPr>
          </a:p>
        </p:txBody>
      </p:sp>
      <p:sp>
        <p:nvSpPr>
          <p:cNvPr id="39" name="矩形 38"/>
          <p:cNvSpPr/>
          <p:nvPr/>
        </p:nvSpPr>
        <p:spPr bwMode="auto">
          <a:xfrm>
            <a:off x="4040141" y="3500438"/>
            <a:ext cx="7272808" cy="523220"/>
          </a:xfrm>
          <a:prstGeom prst="rect">
            <a:avLst/>
          </a:prstGeom>
        </p:spPr>
        <p:txBody>
          <a:bodyPr wrap="square">
            <a:spAutoFit/>
          </a:bodyPr>
          <a:lstStyle/>
          <a:p>
            <a:pPr fontAlgn="base">
              <a:spcBef>
                <a:spcPct val="0"/>
              </a:spcBef>
              <a:spcAft>
                <a:spcPct val="0"/>
              </a:spcAft>
            </a:pPr>
            <a:r>
              <a:rPr lang="en-US" altLang="zh-CN" sz="2800" dirty="0" smtClean="0">
                <a:latin typeface="微软雅黑 Light" panose="020B0502040204020203" pitchFamily="34" charset="-122"/>
                <a:ea typeface="微软雅黑 Light" panose="020B0502040204020203" pitchFamily="34" charset="-122"/>
                <a:cs typeface="Microsoft YaHei" charset="0"/>
              </a:rPr>
              <a:t>Pandas</a:t>
            </a:r>
            <a:r>
              <a:rPr lang="zh-CN" altLang="en-US" sz="2800" dirty="0" smtClean="0">
                <a:latin typeface="微软雅黑 Light" panose="020B0502040204020203" pitchFamily="34" charset="-122"/>
                <a:ea typeface="微软雅黑 Light" panose="020B0502040204020203" pitchFamily="34" charset="-122"/>
                <a:cs typeface="Microsoft YaHei" charset="0"/>
              </a:rPr>
              <a:t>数据</a:t>
            </a:r>
            <a:r>
              <a:rPr lang="zh-CN" altLang="en-US" sz="2800" dirty="0">
                <a:latin typeface="微软雅黑 Light" panose="020B0502040204020203" pitchFamily="34" charset="-122"/>
                <a:ea typeface="微软雅黑 Light" panose="020B0502040204020203" pitchFamily="34" charset="-122"/>
                <a:cs typeface="Microsoft YaHei" charset="0"/>
              </a:rPr>
              <a:t>分析</a:t>
            </a:r>
          </a:p>
        </p:txBody>
      </p:sp>
      <p:sp>
        <p:nvSpPr>
          <p:cNvPr id="40" name="任意多边形 222"/>
          <p:cNvSpPr/>
          <p:nvPr/>
        </p:nvSpPr>
        <p:spPr>
          <a:xfrm rot="2700000">
            <a:off x="3624413" y="303975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
        <p:nvSpPr>
          <p:cNvPr id="41" name="任意多边形 221"/>
          <p:cNvSpPr/>
          <p:nvPr/>
        </p:nvSpPr>
        <p:spPr>
          <a:xfrm rot="2700000">
            <a:off x="3676968" y="3087584"/>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942124"/>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3BBC5D"/>
              </a:solidFill>
              <a:effectLst/>
              <a:uLnTx/>
              <a:uFillTx/>
              <a:latin typeface="微软雅黑 Light" panose="020B0502040204020203" pitchFamily="34" charset="-122"/>
              <a:ea typeface="微软雅黑 Light" panose="020B0502040204020203" pitchFamily="34" charset="-122"/>
              <a:cs typeface=""/>
            </a:endParaRPr>
          </a:p>
        </p:txBody>
      </p:sp>
    </p:spTree>
    <p:extLst>
      <p:ext uri="{BB962C8B-B14F-4D97-AF65-F5344CB8AC3E}">
        <p14:creationId xmlns="" xmlns:p14="http://schemas.microsoft.com/office/powerpoint/2010/main" val="1611002154"/>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844825"/>
            <a:ext cx="10218224" cy="4176463"/>
          </a:xfrm>
        </p:spPr>
        <p:txBody>
          <a:bodyPr>
            <a:normAutofit/>
          </a:bodyPr>
          <a:lstStyle/>
          <a:p>
            <a:pPr>
              <a:lnSpc>
                <a:spcPct val="150000"/>
              </a:lnSpc>
            </a:pPr>
            <a:r>
              <a:rPr kumimoji="1" lang="zh-CN" altLang="en-US" sz="2400" dirty="0" smtClean="0"/>
              <a:t>字符串（</a:t>
            </a:r>
            <a:r>
              <a:rPr kumimoji="1" lang="en-US" altLang="zh-CN" sz="2400" dirty="0" err="1" smtClean="0"/>
              <a:t>str</a:t>
            </a:r>
            <a:r>
              <a:rPr kumimoji="1" lang="zh-CN" altLang="en-US" sz="2400" dirty="0" smtClean="0"/>
              <a:t>）</a:t>
            </a:r>
            <a:endParaRPr kumimoji="1" lang="en-US" altLang="zh-CN" sz="2400" dirty="0" smtClean="0"/>
          </a:p>
          <a:p>
            <a:pPr>
              <a:lnSpc>
                <a:spcPct val="150000"/>
              </a:lnSpc>
            </a:pPr>
            <a:r>
              <a:rPr kumimoji="1" lang="zh-CN" altLang="en-US" sz="2400" dirty="0"/>
              <a:t>字符串是以两个单</a:t>
            </a:r>
            <a:r>
              <a:rPr kumimoji="1" lang="zh-CN" altLang="en-US" sz="2400" dirty="0" smtClean="0"/>
              <a:t>引号或</a:t>
            </a:r>
            <a:r>
              <a:rPr kumimoji="1" lang="zh-CN" altLang="en-US" sz="2400" dirty="0"/>
              <a:t>两个双</a:t>
            </a:r>
            <a:r>
              <a:rPr kumimoji="1" lang="zh-CN" altLang="en-US" sz="2400" dirty="0" smtClean="0"/>
              <a:t>引号包裹</a:t>
            </a:r>
            <a:r>
              <a:rPr kumimoji="1" lang="zh-CN" altLang="en-US" sz="2400" dirty="0"/>
              <a:t>起来的</a:t>
            </a:r>
            <a:r>
              <a:rPr kumimoji="1" lang="zh-CN" altLang="en-US" sz="2400" dirty="0" smtClean="0"/>
              <a:t>文本</a:t>
            </a:r>
            <a:endParaRPr kumimoji="1" lang="en-US" altLang="zh-CN" sz="2400" dirty="0" smtClean="0"/>
          </a:p>
          <a:p>
            <a:pPr>
              <a:lnSpc>
                <a:spcPct val="150000"/>
              </a:lnSpc>
            </a:pPr>
            <a:r>
              <a:rPr kumimoji="1" lang="zh-CN" altLang="en-US" sz="2400" dirty="0" smtClean="0"/>
              <a:t>字符串 </a:t>
            </a:r>
            <a:r>
              <a:rPr kumimoji="1" lang="en-US" altLang="zh-CN" sz="2400" dirty="0" smtClean="0">
                <a:latin typeface="Monaco" charset="0"/>
                <a:ea typeface="Monaco" charset="0"/>
                <a:cs typeface="Monaco" charset="0"/>
              </a:rPr>
              <a:t>Jump Shot</a:t>
            </a:r>
            <a:r>
              <a:rPr kumimoji="1" lang="zh-CN" altLang="en-US" sz="2400" dirty="0" smtClean="0"/>
              <a:t> 包括 </a:t>
            </a:r>
            <a:r>
              <a:rPr kumimoji="1" lang="en-US" altLang="zh-CN" sz="2400" dirty="0" smtClean="0">
                <a:latin typeface="Monaco" charset="0"/>
                <a:ea typeface="Monaco" charset="0"/>
                <a:cs typeface="Monaco" charset="0"/>
              </a:rPr>
              <a:t>J</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u</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m</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p</a:t>
            </a:r>
            <a:r>
              <a:rPr kumimoji="1" lang="zh-CN" altLang="en-US" sz="2400" dirty="0" smtClean="0">
                <a:latin typeface="Monaco" charset="0"/>
                <a:ea typeface="Monaco" charset="0"/>
                <a:cs typeface="Monaco" charset="0"/>
              </a:rPr>
              <a:t>，</a:t>
            </a:r>
            <a:r>
              <a:rPr kumimoji="1" lang="zh-CN" altLang="en-US" sz="2400" dirty="0">
                <a:latin typeface="Monaco" charset="0"/>
                <a:ea typeface="Monaco" charset="0"/>
                <a:cs typeface="Monaco" charset="0"/>
              </a:rPr>
              <a:t>空格</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S</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h</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o</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t</a:t>
            </a:r>
            <a:r>
              <a:rPr kumimoji="1" lang="zh-CN" altLang="en-US" sz="2400" dirty="0" smtClean="0">
                <a:latin typeface="Monaco" charset="0"/>
                <a:ea typeface="Monaco" charset="0"/>
                <a:cs typeface="Monaco" charset="0"/>
              </a:rPr>
              <a:t> </a:t>
            </a:r>
            <a:r>
              <a:rPr kumimoji="1" lang="zh-CN" altLang="en-US" sz="2400" dirty="0" smtClean="0"/>
              <a:t>这</a:t>
            </a:r>
            <a:r>
              <a:rPr kumimoji="1" lang="en-US" altLang="zh-CN" sz="2400" dirty="0"/>
              <a:t>9</a:t>
            </a:r>
            <a:r>
              <a:rPr kumimoji="1" lang="zh-CN" altLang="en-US" sz="2400" dirty="0"/>
              <a:t>个字符</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2618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a:t>
            </a:r>
            <a:r>
              <a:rPr lang="en-US" altLang="zh-CN" sz="2800" dirty="0" err="1" smtClean="0">
                <a:solidFill>
                  <a:prstClr val="white"/>
                </a:solidFill>
                <a:latin typeface="Monaco" charset="0"/>
                <a:ea typeface="Monaco" charset="0"/>
                <a:cs typeface="Monaco" charset="0"/>
              </a:rPr>
              <a:t>str</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9400" y="4005064"/>
            <a:ext cx="9933104" cy="936104"/>
          </a:xfrm>
          <a:prstGeom prst="rect">
            <a:avLst/>
          </a:prstGeom>
        </p:spPr>
      </p:pic>
      <p:sp>
        <p:nvSpPr>
          <p:cNvPr id="3" name="日期占位符 2"/>
          <p:cNvSpPr>
            <a:spLocks noGrp="1"/>
          </p:cNvSpPr>
          <p:nvPr>
            <p:ph type="dt" sz="half" idx="10"/>
          </p:nvPr>
        </p:nvSpPr>
        <p:spPr/>
        <p:txBody>
          <a:bodyPr/>
          <a:lstStyle/>
          <a:p>
            <a:fld id="{190BC53C-3E83-48B5-B030-77F33C7B6074}"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30</a:t>
            </a:fld>
            <a:endParaRPr lang="zh-CN" altLang="en-US"/>
          </a:p>
        </p:txBody>
      </p:sp>
    </p:spTree>
    <p:extLst>
      <p:ext uri="{BB962C8B-B14F-4D97-AF65-F5344CB8AC3E}">
        <p14:creationId xmlns="" xmlns:p14="http://schemas.microsoft.com/office/powerpoint/2010/main" val="30228662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0218224" cy="4176463"/>
          </a:xfrm>
        </p:spPr>
        <p:txBody>
          <a:bodyPr>
            <a:normAutofit/>
          </a:bodyPr>
          <a:lstStyle/>
          <a:p>
            <a:pPr>
              <a:lnSpc>
                <a:spcPct val="150000"/>
              </a:lnSpc>
            </a:pPr>
            <a:r>
              <a:rPr kumimoji="1" lang="zh-CN" altLang="en-US" sz="2400" dirty="0" smtClean="0"/>
              <a:t>转义</a:t>
            </a:r>
            <a:r>
              <a:rPr kumimoji="1" lang="zh-CN" altLang="en-US" sz="2400" dirty="0"/>
              <a:t>字符：字符串里常常存在一些如换行、制表符等有特殊含义的字符，这些字符称之为转义</a:t>
            </a:r>
            <a:r>
              <a:rPr kumimoji="1" lang="zh-CN" altLang="en-US" sz="2400" dirty="0" smtClean="0"/>
              <a:t>字符</a:t>
            </a:r>
            <a:endParaRPr kumimoji="1" lang="en-US" altLang="zh-CN" sz="2400" dirty="0" smtClean="0"/>
          </a:p>
          <a:p>
            <a:pPr>
              <a:lnSpc>
                <a:spcPct val="150000"/>
              </a:lnSpc>
            </a:pPr>
            <a:r>
              <a:rPr kumimoji="1" lang="zh-CN" altLang="en-US" sz="2400" dirty="0" smtClean="0"/>
              <a:t>比如</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a:t>
            </a:r>
            <a:r>
              <a:rPr kumimoji="1" lang="zh-CN" altLang="en-US" sz="2400" dirty="0">
                <a:latin typeface="Monaco" charset="0"/>
                <a:ea typeface="Monaco" charset="0"/>
                <a:cs typeface="Monaco" charset="0"/>
              </a:rPr>
              <a:t> </a:t>
            </a:r>
            <a:r>
              <a:rPr kumimoji="1" lang="zh-CN" altLang="en-US" sz="2400" dirty="0" smtClean="0"/>
              <a:t>表示</a:t>
            </a:r>
            <a:r>
              <a:rPr kumimoji="1" lang="zh-CN" altLang="en-US" sz="2400" dirty="0"/>
              <a:t>换行</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a:t>
            </a:r>
            <a:r>
              <a:rPr kumimoji="1" lang="zh-CN" altLang="en-US" sz="2400" dirty="0">
                <a:latin typeface="Monaco" charset="0"/>
                <a:ea typeface="Monaco" charset="0"/>
                <a:cs typeface="Monaco" charset="0"/>
              </a:rPr>
              <a:t> </a:t>
            </a:r>
            <a:r>
              <a:rPr kumimoji="1" lang="zh-CN" altLang="en-US" sz="2400" dirty="0" smtClean="0"/>
              <a:t>表示制</a:t>
            </a:r>
            <a:r>
              <a:rPr kumimoji="1" lang="zh-CN" altLang="en-US" sz="2400" dirty="0"/>
              <a:t>表符，</a:t>
            </a:r>
            <a:r>
              <a:rPr kumimoji="1" lang="en-US" altLang="zh-CN" sz="2400" dirty="0"/>
              <a:t>Python</a:t>
            </a:r>
            <a:r>
              <a:rPr kumimoji="1" lang="zh-CN" altLang="en-US" sz="2400" dirty="0"/>
              <a:t>还允许</a:t>
            </a:r>
            <a:r>
              <a:rPr kumimoji="1" lang="zh-CN" altLang="en-US" sz="2400" dirty="0" smtClean="0"/>
              <a:t>用 </a:t>
            </a:r>
            <a:r>
              <a:rPr kumimoji="1" lang="en-US" altLang="zh-CN" sz="2400" dirty="0" smtClean="0">
                <a:latin typeface="Monaco" charset="0"/>
                <a:ea typeface="Monaco" charset="0"/>
                <a:cs typeface="Monaco" charset="0"/>
              </a:rPr>
              <a:t>r</a:t>
            </a:r>
            <a:r>
              <a:rPr kumimoji="1" lang="en-US" altLang="zh-CN" sz="2400" dirty="0" smtClean="0"/>
              <a:t>“</a:t>
            </a:r>
            <a:r>
              <a:rPr kumimoji="1" lang="zh-CN" altLang="en-US" sz="2400" dirty="0" smtClean="0"/>
              <a:t> </a:t>
            </a:r>
            <a:r>
              <a:rPr kumimoji="1" lang="en-US" altLang="zh-CN" sz="2400" dirty="0" smtClean="0"/>
              <a:t>”</a:t>
            </a:r>
            <a:r>
              <a:rPr kumimoji="1" lang="zh-CN" altLang="en-US" sz="2400" dirty="0" smtClean="0"/>
              <a:t> 表示</a:t>
            </a:r>
            <a:r>
              <a:rPr kumimoji="1" lang="en-US" altLang="zh-CN" sz="2400" dirty="0" smtClean="0"/>
              <a:t>“</a:t>
            </a:r>
            <a:r>
              <a:rPr kumimoji="1" lang="zh-CN" altLang="en-US" sz="2400" dirty="0" smtClean="0"/>
              <a:t> ”内部</a:t>
            </a:r>
            <a:r>
              <a:rPr kumimoji="1" lang="zh-CN" altLang="en-US" sz="2400" dirty="0"/>
              <a:t>的字符串默认不转义</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7408" y="3852642"/>
            <a:ext cx="8302720" cy="2384669"/>
          </a:xfrm>
          <a:prstGeom prst="rect">
            <a:avLst/>
          </a:prstGeom>
        </p:spPr>
      </p:pic>
      <p:sp>
        <p:nvSpPr>
          <p:cNvPr id="4" name="日期占位符 3"/>
          <p:cNvSpPr>
            <a:spLocks noGrp="1"/>
          </p:cNvSpPr>
          <p:nvPr>
            <p:ph type="dt" sz="half" idx="10"/>
          </p:nvPr>
        </p:nvSpPr>
        <p:spPr/>
        <p:txBody>
          <a:bodyPr/>
          <a:lstStyle/>
          <a:p>
            <a:fld id="{FA64BF37-64C0-4ABD-8D56-BF11A2341E08}"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31</a:t>
            </a:fld>
            <a:endParaRPr lang="zh-CN" altLang="en-US"/>
          </a:p>
        </p:txBody>
      </p:sp>
    </p:spTree>
    <p:extLst>
      <p:ext uri="{BB962C8B-B14F-4D97-AF65-F5344CB8AC3E}">
        <p14:creationId xmlns="" xmlns:p14="http://schemas.microsoft.com/office/powerpoint/2010/main" val="2437764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t>布尔型</a:t>
            </a:r>
            <a:r>
              <a:rPr kumimoji="1" lang="zh-CN" altLang="en-US" sz="2400" dirty="0" smtClean="0"/>
              <a:t>只有</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两</a:t>
            </a:r>
            <a:r>
              <a:rPr kumimoji="1" lang="zh-CN" altLang="en-US" sz="2400" dirty="0"/>
              <a:t>种值。比较运算和条件表达式都会</a:t>
            </a:r>
            <a:r>
              <a:rPr kumimoji="1" lang="zh-CN" altLang="en-US" sz="2400" dirty="0" smtClean="0"/>
              <a:t>产生</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或</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endParaRPr kumimoji="1" lang="en-US" altLang="zh-CN" sz="2400" dirty="0" smtClean="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262193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布尔型（</a:t>
            </a:r>
            <a:r>
              <a:rPr lang="en-US" altLang="zh-CN" sz="2800" dirty="0" err="1" smtClean="0">
                <a:solidFill>
                  <a:prstClr val="white"/>
                </a:solidFill>
                <a:latin typeface="Monaco" charset="0"/>
                <a:ea typeface="Monaco" charset="0"/>
                <a:cs typeface="Monaco" charset="0"/>
              </a:rPr>
              <a:t>bool</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400" y="3465816"/>
            <a:ext cx="10139763" cy="2507536"/>
          </a:xfrm>
          <a:prstGeom prst="rect">
            <a:avLst/>
          </a:prstGeom>
        </p:spPr>
      </p:pic>
      <p:sp>
        <p:nvSpPr>
          <p:cNvPr id="3" name="日期占位符 2"/>
          <p:cNvSpPr>
            <a:spLocks noGrp="1"/>
          </p:cNvSpPr>
          <p:nvPr>
            <p:ph type="dt" sz="half" idx="10"/>
          </p:nvPr>
        </p:nvSpPr>
        <p:spPr/>
        <p:txBody>
          <a:bodyPr/>
          <a:lstStyle/>
          <a:p>
            <a:fld id="{D0C21A71-F1BD-4424-8C09-493C6FE0CA23}"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32</a:t>
            </a:fld>
            <a:endParaRPr lang="zh-CN" altLang="en-US"/>
          </a:p>
        </p:txBody>
      </p:sp>
    </p:spTree>
    <p:extLst>
      <p:ext uri="{BB962C8B-B14F-4D97-AF65-F5344CB8AC3E}">
        <p14:creationId xmlns="" xmlns:p14="http://schemas.microsoft.com/office/powerpoint/2010/main" val="3115096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t>布尔值可以</a:t>
            </a:r>
            <a:r>
              <a:rPr kumimoji="1" lang="zh-CN" altLang="en-US" sz="2400" dirty="0" smtClean="0"/>
              <a:t>进行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 </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or</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not</a:t>
            </a:r>
            <a:r>
              <a:rPr kumimoji="1" lang="zh-CN" altLang="en-US" sz="2400" dirty="0">
                <a:latin typeface="Monaco" charset="0"/>
                <a:ea typeface="Monaco" charset="0"/>
                <a:cs typeface="Monaco" charset="0"/>
              </a:rPr>
              <a:t> </a:t>
            </a:r>
            <a:r>
              <a:rPr kumimoji="1" lang="zh-CN" altLang="en-US" sz="2400" dirty="0" smtClean="0"/>
              <a:t>运算，</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and</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or</a:t>
            </a:r>
            <a:r>
              <a:rPr kumimoji="1" lang="zh-CN" altLang="en-US" sz="2400" dirty="0" smtClean="0">
                <a:latin typeface="Monaco" charset="0"/>
                <a:ea typeface="Monaco" charset="0"/>
                <a:cs typeface="Monaco" charset="0"/>
              </a:rPr>
              <a:t> </a:t>
            </a:r>
            <a:r>
              <a:rPr kumimoji="1" lang="zh-CN" altLang="en-US" sz="2400" dirty="0" smtClean="0"/>
              <a:t>运算</a:t>
            </a:r>
            <a:r>
              <a:rPr kumimoji="1" lang="zh-CN" altLang="en-US" sz="2400" dirty="0"/>
              <a:t>分别</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&amp;</a:t>
            </a:r>
            <a:r>
              <a:rPr kumimoji="1" lang="zh-CN" altLang="en-US" sz="2400" dirty="0">
                <a:latin typeface="Monaco" charset="0"/>
                <a:ea typeface="Monaco" charset="0"/>
                <a:cs typeface="Monaco" charset="0"/>
              </a:rPr>
              <a:t> </a:t>
            </a:r>
            <a:r>
              <a:rPr kumimoji="1" lang="zh-CN" altLang="en-US" sz="2400" dirty="0" smtClean="0"/>
              <a:t>和</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a:t>
            </a:r>
            <a:r>
              <a:rPr kumimoji="1" lang="zh-CN" altLang="en-US" sz="2400" dirty="0">
                <a:latin typeface="Monaco" charset="0"/>
                <a:ea typeface="Monaco" charset="0"/>
                <a:cs typeface="Monaco" charset="0"/>
              </a:rPr>
              <a:t> </a:t>
            </a:r>
            <a:r>
              <a:rPr kumimoji="1" lang="zh-CN" altLang="en-US" sz="2400" dirty="0" smtClean="0"/>
              <a:t>表示</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03287" y="3861754"/>
            <a:ext cx="2620103" cy="1871502"/>
          </a:xfrm>
          <a:prstGeom prst="rect">
            <a:avLst/>
          </a:prstGeom>
        </p:spPr>
      </p:pic>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8626" y="3861256"/>
            <a:ext cx="2431670" cy="1872000"/>
          </a:xfrm>
          <a:prstGeom prst="rect">
            <a:avLst/>
          </a:prstGeom>
        </p:spPr>
      </p:pic>
      <p:sp>
        <p:nvSpPr>
          <p:cNvPr id="10" name="矩形 9"/>
          <p:cNvSpPr/>
          <p:nvPr/>
        </p:nvSpPr>
        <p:spPr>
          <a:xfrm>
            <a:off x="3136381" y="3367636"/>
            <a:ext cx="1213794" cy="400110"/>
          </a:xfrm>
          <a:prstGeom prst="rect">
            <a:avLst/>
          </a:prstGeom>
        </p:spPr>
        <p:txBody>
          <a:bodyPr wrap="none">
            <a:spAutoFit/>
          </a:bodyPr>
          <a:lstStyle/>
          <a:p>
            <a:r>
              <a:rPr kumimoji="1" lang="en-US" altLang="zh-CN" sz="2000" smtClean="0">
                <a:latin typeface="Microsoft YaHei Light" charset="-122"/>
                <a:ea typeface="Microsoft YaHei Light" charset="-122"/>
                <a:cs typeface="Microsoft YaHei Light" charset="-122"/>
              </a:rPr>
              <a:t>and</a:t>
            </a:r>
            <a:r>
              <a:rPr kumimoji="1" lang="zh-CN" altLang="en-US" sz="2000" dirty="0" smtClean="0">
                <a:latin typeface="Microsoft YaHei Light" charset="-122"/>
                <a:ea typeface="Microsoft YaHei Light" charset="-122"/>
                <a:cs typeface="Microsoft YaHei Light" charset="-122"/>
              </a:rPr>
              <a:t> 运算</a:t>
            </a:r>
            <a:endParaRPr lang="zh-CN" altLang="en-US" sz="2000" dirty="0">
              <a:latin typeface="Microsoft YaHei Light" charset="-122"/>
              <a:ea typeface="Microsoft YaHei Light" charset="-122"/>
              <a:cs typeface="Microsoft YaHei Light" charset="-122"/>
            </a:endParaRPr>
          </a:p>
        </p:txBody>
      </p:sp>
      <p:sp>
        <p:nvSpPr>
          <p:cNvPr id="11" name="矩形 10"/>
          <p:cNvSpPr/>
          <p:nvPr/>
        </p:nvSpPr>
        <p:spPr>
          <a:xfrm>
            <a:off x="7034546" y="3360712"/>
            <a:ext cx="1019831" cy="400110"/>
          </a:xfrm>
          <a:prstGeom prst="rect">
            <a:avLst/>
          </a:prstGeom>
        </p:spPr>
        <p:txBody>
          <a:bodyPr wrap="none">
            <a:spAutoFit/>
          </a:bodyPr>
          <a:lstStyle/>
          <a:p>
            <a:r>
              <a:rPr kumimoji="1" lang="en-US" altLang="zh-CN" sz="2000" dirty="0" smtClean="0">
                <a:latin typeface="Microsoft YaHei Light" charset="-122"/>
                <a:ea typeface="Microsoft YaHei Light" charset="-122"/>
                <a:cs typeface="Microsoft YaHei Light" charset="-122"/>
              </a:rPr>
              <a:t>or</a:t>
            </a:r>
            <a:r>
              <a:rPr kumimoji="1" lang="zh-CN" altLang="en-US" sz="2000" dirty="0" smtClean="0">
                <a:latin typeface="Microsoft YaHei Light" charset="-122"/>
                <a:ea typeface="Microsoft YaHei Light" charset="-122"/>
                <a:cs typeface="Microsoft YaHei Light" charset="-122"/>
              </a:rPr>
              <a:t> 运算</a:t>
            </a:r>
            <a:endParaRPr lang="zh-CN" altLang="en-US" sz="2000" dirty="0">
              <a:latin typeface="Microsoft YaHei Light" charset="-122"/>
              <a:ea typeface="Microsoft YaHei Light" charset="-122"/>
              <a:cs typeface="Microsoft YaHei Light" charset="-122"/>
            </a:endParaRPr>
          </a:p>
        </p:txBody>
      </p:sp>
      <p:sp>
        <p:nvSpPr>
          <p:cNvPr id="4" name="日期占位符 3"/>
          <p:cNvSpPr>
            <a:spLocks noGrp="1"/>
          </p:cNvSpPr>
          <p:nvPr>
            <p:ph type="dt" sz="half" idx="10"/>
          </p:nvPr>
        </p:nvSpPr>
        <p:spPr/>
        <p:txBody>
          <a:bodyPr/>
          <a:lstStyle/>
          <a:p>
            <a:fld id="{AEAD8950-67FC-4486-B7BA-70FD52B82F6B}"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33</a:t>
            </a:fld>
            <a:endParaRPr lang="zh-CN" altLang="en-US"/>
          </a:p>
        </p:txBody>
      </p:sp>
    </p:spTree>
    <p:extLst>
      <p:ext uri="{BB962C8B-B14F-4D97-AF65-F5344CB8AC3E}">
        <p14:creationId xmlns="" xmlns:p14="http://schemas.microsoft.com/office/powerpoint/2010/main" val="8355385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1442360" cy="4176463"/>
          </a:xfrm>
        </p:spPr>
        <p:txBody>
          <a:bodyPr>
            <a:normAutofit/>
          </a:bodyPr>
          <a:lstStyle/>
          <a:p>
            <a:pPr>
              <a:lnSpc>
                <a:spcPct val="150000"/>
              </a:lnSpc>
            </a:pPr>
            <a:r>
              <a:rPr kumimoji="1" lang="zh-CN" altLang="en-US" sz="2400" dirty="0" smtClean="0"/>
              <a:t>布尔型（</a:t>
            </a:r>
            <a:r>
              <a:rPr kumimoji="1" lang="en-US" altLang="zh-CN" sz="2400" dirty="0" err="1" smtClean="0"/>
              <a:t>bool</a:t>
            </a:r>
            <a:r>
              <a:rPr kumimoji="1" lang="zh-CN" altLang="en-US" sz="2400" dirty="0" smtClean="0"/>
              <a:t>）</a:t>
            </a:r>
            <a:endParaRPr kumimoji="1" lang="en-US" altLang="zh-CN" sz="2400" dirty="0" smtClean="0"/>
          </a:p>
          <a:p>
            <a:pPr>
              <a:lnSpc>
                <a:spcPct val="150000"/>
              </a:lnSpc>
            </a:pP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not</a:t>
            </a:r>
            <a:r>
              <a:rPr kumimoji="1" lang="zh-CN" altLang="en-US" sz="2400" dirty="0" smtClean="0">
                <a:latin typeface="Monaco" charset="0"/>
                <a:ea typeface="Monaco" charset="0"/>
                <a:cs typeface="Monaco" charset="0"/>
              </a:rPr>
              <a:t> </a:t>
            </a:r>
            <a:r>
              <a:rPr kumimoji="1" lang="zh-CN" altLang="en-US" sz="2400" dirty="0" smtClean="0"/>
              <a:t>运算</a:t>
            </a:r>
            <a:r>
              <a:rPr kumimoji="1" lang="zh-CN" altLang="en-US" sz="2400" dirty="0"/>
              <a:t>为非运算，即</a:t>
            </a:r>
            <a:r>
              <a:rPr kumimoji="1" lang="zh-CN" altLang="en-US" sz="2400" dirty="0" smtClean="0"/>
              <a:t>把</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变成</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False</a:t>
            </a:r>
            <a:r>
              <a:rPr kumimoji="1" lang="zh-CN" altLang="en-US" sz="2400" dirty="0">
                <a:latin typeface="Monaco" charset="0"/>
                <a:ea typeface="Monaco" charset="0"/>
                <a:cs typeface="Monaco" charset="0"/>
              </a:rPr>
              <a:t> </a:t>
            </a:r>
            <a:r>
              <a:rPr kumimoji="1" lang="zh-CN" altLang="en-US" sz="2400" dirty="0" smtClean="0"/>
              <a:t>变成</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True</a:t>
            </a:r>
            <a:r>
              <a:rPr kumimoji="1" lang="zh-CN" altLang="en-US" sz="2400" dirty="0">
                <a:latin typeface="Monaco" charset="0"/>
                <a:ea typeface="Monaco" charset="0"/>
                <a:cs typeface="Monaco" charset="0"/>
              </a:rPr>
              <a:t> </a:t>
            </a:r>
            <a:r>
              <a:rPr kumimoji="1" lang="zh-CN" altLang="en-US" sz="2400" dirty="0" smtClean="0"/>
              <a:t>。</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3225" y="3140968"/>
            <a:ext cx="10944469" cy="2156400"/>
          </a:xfrm>
          <a:prstGeom prst="rect">
            <a:avLst/>
          </a:prstGeom>
        </p:spPr>
      </p:pic>
      <p:sp>
        <p:nvSpPr>
          <p:cNvPr id="3" name="日期占位符 2"/>
          <p:cNvSpPr>
            <a:spLocks noGrp="1"/>
          </p:cNvSpPr>
          <p:nvPr>
            <p:ph type="dt" sz="half" idx="10"/>
          </p:nvPr>
        </p:nvSpPr>
        <p:spPr/>
        <p:txBody>
          <a:bodyPr/>
          <a:lstStyle/>
          <a:p>
            <a:fld id="{1D9D32EC-C87A-4E97-ADB0-962B5A7531C3}"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34</a:t>
            </a:fld>
            <a:endParaRPr lang="zh-CN" altLang="en-US"/>
          </a:p>
        </p:txBody>
      </p:sp>
    </p:spTree>
    <p:extLst>
      <p:ext uri="{BB962C8B-B14F-4D97-AF65-F5344CB8AC3E}">
        <p14:creationId xmlns="" xmlns:p14="http://schemas.microsoft.com/office/powerpoint/2010/main" val="24596622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484784"/>
            <a:ext cx="12234448" cy="4176463"/>
          </a:xfrm>
        </p:spPr>
        <p:txBody>
          <a:bodyPr>
            <a:normAutofit/>
          </a:bodyPr>
          <a:lstStyle/>
          <a:p>
            <a:pPr>
              <a:lnSpc>
                <a:spcPct val="150000"/>
              </a:lnSpc>
            </a:pPr>
            <a:r>
              <a:rPr kumimoji="1" lang="zh-CN" altLang="en-US" sz="2400" dirty="0" smtClean="0"/>
              <a:t>空值</a:t>
            </a:r>
            <a:r>
              <a:rPr kumimoji="1" lang="zh-CN" altLang="en-US" sz="2400" dirty="0"/>
              <a:t>是</a:t>
            </a:r>
            <a:r>
              <a:rPr kumimoji="1" lang="en-US" altLang="zh-CN" sz="2400" dirty="0"/>
              <a:t>Python</a:t>
            </a:r>
            <a:r>
              <a:rPr kumimoji="1" lang="zh-CN" altLang="en-US" sz="2400" dirty="0"/>
              <a:t>里一个特殊的值，</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None</a:t>
            </a:r>
            <a:r>
              <a:rPr kumimoji="1" lang="zh-CN" altLang="en-US" sz="2400" dirty="0">
                <a:latin typeface="Monaco" charset="0"/>
                <a:ea typeface="Monaco" charset="0"/>
                <a:cs typeface="Monaco" charset="0"/>
              </a:rPr>
              <a:t> </a:t>
            </a:r>
            <a:r>
              <a:rPr kumimoji="1" lang="zh-CN" altLang="en-US" sz="2400" dirty="0" smtClean="0"/>
              <a:t>表示</a:t>
            </a:r>
            <a:r>
              <a:rPr kumimoji="1" lang="zh-CN" altLang="en-US" sz="2400" dirty="0"/>
              <a:t>，一般</a:t>
            </a:r>
            <a:r>
              <a:rPr kumimoji="1" lang="zh-CN" altLang="en-US" sz="2400" dirty="0" smtClean="0"/>
              <a:t>用</a:t>
            </a:r>
            <a:r>
              <a:rPr kumimoji="1" lang="zh-CN" altLang="en-US" sz="2400" dirty="0">
                <a:latin typeface="Monaco" charset="0"/>
                <a:ea typeface="Monaco" charset="0"/>
                <a:cs typeface="Monaco" charset="0"/>
              </a:rPr>
              <a:t> </a:t>
            </a:r>
            <a:r>
              <a:rPr kumimoji="1" lang="en-US" altLang="zh-CN" sz="2400" dirty="0" smtClean="0">
                <a:latin typeface="Monaco" charset="0"/>
                <a:ea typeface="Monaco" charset="0"/>
                <a:cs typeface="Monaco" charset="0"/>
              </a:rPr>
              <a:t>None</a:t>
            </a:r>
            <a:r>
              <a:rPr kumimoji="1" lang="zh-CN" altLang="en-US" sz="2400" dirty="0">
                <a:latin typeface="Monaco" charset="0"/>
                <a:ea typeface="Monaco" charset="0"/>
                <a:cs typeface="Monaco" charset="0"/>
              </a:rPr>
              <a:t> </a:t>
            </a:r>
            <a:r>
              <a:rPr kumimoji="1" lang="zh-CN" altLang="en-US" sz="2400" dirty="0" smtClean="0"/>
              <a:t>填充表格中的缺失值</a:t>
            </a:r>
            <a:endParaRPr kumimoji="1" lang="en-US" altLang="zh-CN" sz="2400" dirty="0" smtClean="0"/>
          </a:p>
          <a:p>
            <a:pPr>
              <a:lnSpc>
                <a:spcPct val="150000"/>
              </a:lnSpc>
            </a:pPr>
            <a:r>
              <a:rPr kumimoji="1" lang="zh-CN" altLang="mr-IN" sz="2400" dirty="0" smtClean="0"/>
              <a:t>使用</a:t>
            </a:r>
            <a:r>
              <a:rPr kumimoji="1" lang="zh-CN" altLang="en-US" sz="2400" dirty="0" smtClean="0"/>
              <a:t> </a:t>
            </a:r>
            <a:r>
              <a:rPr kumimoji="1" lang="mr-IN" altLang="zh-CN" sz="2400" dirty="0" err="1" smtClean="0">
                <a:latin typeface="Monaco" charset="0"/>
                <a:ea typeface="Monaco" charset="0"/>
                <a:cs typeface="Monaco" charset="0"/>
              </a:rPr>
              <a:t>type</a:t>
            </a:r>
            <a:r>
              <a:rPr kumimoji="1" lang="mr-IN"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mr-IN" sz="2400" dirty="0" smtClean="0"/>
              <a:t>函数</a:t>
            </a:r>
            <a:r>
              <a:rPr kumimoji="1" lang="zh-CN" altLang="en-US" sz="2400" dirty="0" smtClean="0"/>
              <a:t>来获取某值的类型</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6004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671163"/>
            <a:ext cx="55742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空值（</a:t>
            </a:r>
            <a:r>
              <a:rPr lang="en-US" altLang="zh-CN" sz="2800" dirty="0" err="1" smtClean="0">
                <a:solidFill>
                  <a:prstClr val="white"/>
                </a:solidFill>
                <a:latin typeface="Monaco" charset="0"/>
                <a:ea typeface="Monaco" charset="0"/>
                <a:cs typeface="Monaco" charset="0"/>
              </a:rPr>
              <a:t>NoneType</a:t>
            </a:r>
            <a:r>
              <a:rPr lang="zh-CN" altLang="en-US" sz="2800" dirty="0" smtClean="0">
                <a:solidFill>
                  <a:prstClr val="white"/>
                </a:solidFill>
                <a:latin typeface="微软雅黑 Light" panose="020B0502040204020203" pitchFamily="34" charset="-122"/>
                <a:ea typeface="微软雅黑 Light" panose="020B0502040204020203" pitchFamily="34" charset="-122"/>
              </a:rPr>
              <a:t>）</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3234717"/>
            <a:ext cx="11212287" cy="2704851"/>
          </a:xfrm>
          <a:prstGeom prst="rect">
            <a:avLst/>
          </a:prstGeom>
        </p:spPr>
      </p:pic>
      <p:sp>
        <p:nvSpPr>
          <p:cNvPr id="4" name="日期占位符 3"/>
          <p:cNvSpPr>
            <a:spLocks noGrp="1"/>
          </p:cNvSpPr>
          <p:nvPr>
            <p:ph type="dt" sz="half" idx="10"/>
          </p:nvPr>
        </p:nvSpPr>
        <p:spPr/>
        <p:txBody>
          <a:bodyPr/>
          <a:lstStyle/>
          <a:p>
            <a:fld id="{28A289A3-7A21-4886-A808-2F1DA49DF8CD}"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35</a:t>
            </a:fld>
            <a:endParaRPr lang="zh-CN" altLang="en-US"/>
          </a:p>
        </p:txBody>
      </p:sp>
    </p:spTree>
    <p:extLst>
      <p:ext uri="{BB962C8B-B14F-4D97-AF65-F5344CB8AC3E}">
        <p14:creationId xmlns="" xmlns:p14="http://schemas.microsoft.com/office/powerpoint/2010/main" val="38395990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92619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数据集变量的数据类型总结</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rotWithShape="1">
          <a:blip r:embed="rId3" cstate="print">
            <a:extLst>
              <a:ext uri="{28A0092B-C50C-407E-A947-70E740481C1C}">
                <a14:useLocalDpi xmlns="" xmlns:a14="http://schemas.microsoft.com/office/drawing/2010/main" val="0"/>
              </a:ext>
            </a:extLst>
          </a:blip>
          <a:srcRect r="48099"/>
          <a:stretch/>
        </p:blipFill>
        <p:spPr>
          <a:xfrm>
            <a:off x="9528832" y="1328747"/>
            <a:ext cx="2543832" cy="1584454"/>
          </a:xfrm>
          <a:prstGeom prst="rect">
            <a:avLst/>
          </a:prstGeom>
        </p:spPr>
      </p:pic>
      <p:pic>
        <p:nvPicPr>
          <p:cNvPr id="2" name="图片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36209" y="1387856"/>
            <a:ext cx="9195951" cy="5493555"/>
          </a:xfrm>
          <a:prstGeom prst="rect">
            <a:avLst/>
          </a:prstGeom>
        </p:spPr>
      </p:pic>
      <p:pic>
        <p:nvPicPr>
          <p:cNvPr id="11" name="图片 10"/>
          <p:cNvPicPr>
            <a:picLocks noChangeAspect="1"/>
          </p:cNvPicPr>
          <p:nvPr/>
        </p:nvPicPr>
        <p:blipFill rotWithShape="1">
          <a:blip r:embed="rId5" cstate="print">
            <a:extLst>
              <a:ext uri="{28A0092B-C50C-407E-A947-70E740481C1C}">
                <a14:useLocalDpi xmlns="" xmlns:a14="http://schemas.microsoft.com/office/drawing/2010/main" val="0"/>
              </a:ext>
            </a:extLst>
          </a:blip>
          <a:srcRect l="50694" r="-1901"/>
          <a:stretch/>
        </p:blipFill>
        <p:spPr>
          <a:xfrm>
            <a:off x="9528832" y="2972483"/>
            <a:ext cx="2509824" cy="1584454"/>
          </a:xfrm>
          <a:prstGeom prst="rect">
            <a:avLst/>
          </a:prstGeom>
        </p:spPr>
      </p:pic>
      <p:sp>
        <p:nvSpPr>
          <p:cNvPr id="12" name="内容占位符 1"/>
          <p:cNvSpPr>
            <a:spLocks noGrp="1"/>
          </p:cNvSpPr>
          <p:nvPr>
            <p:ph idx="1"/>
          </p:nvPr>
        </p:nvSpPr>
        <p:spPr>
          <a:xfrm>
            <a:off x="9192343" y="5301208"/>
            <a:ext cx="2974745" cy="1104310"/>
          </a:xfrm>
        </p:spPr>
        <p:txBody>
          <a:bodyPr>
            <a:normAutofit fontScale="77500" lnSpcReduction="20000"/>
          </a:bodyPr>
          <a:lstStyle/>
          <a:p>
            <a:pPr marL="0" indent="0">
              <a:lnSpc>
                <a:spcPct val="150000"/>
              </a:lnSpc>
              <a:buNone/>
            </a:pPr>
            <a:r>
              <a:rPr kumimoji="1" lang="en-US" altLang="zh-CN" sz="2400" dirty="0" smtClean="0"/>
              <a:t>int64</a:t>
            </a:r>
            <a:r>
              <a:rPr kumimoji="1" lang="zh-CN" altLang="en-US" sz="2400" dirty="0"/>
              <a:t>、</a:t>
            </a:r>
            <a:r>
              <a:rPr kumimoji="1" lang="en-US" altLang="zh-CN" sz="2400" dirty="0"/>
              <a:t>float64</a:t>
            </a:r>
            <a:r>
              <a:rPr kumimoji="1" lang="zh-CN" altLang="en-US" sz="2400" dirty="0"/>
              <a:t>分别表示</a:t>
            </a:r>
            <a:r>
              <a:rPr kumimoji="1" lang="en-US" altLang="zh-CN" sz="2400" dirty="0"/>
              <a:t>64</a:t>
            </a:r>
            <a:r>
              <a:rPr kumimoji="1" lang="zh-CN" altLang="en-US" sz="2400" dirty="0"/>
              <a:t>位的整型和</a:t>
            </a:r>
            <a:r>
              <a:rPr kumimoji="1" lang="en-US" altLang="zh-CN" sz="2400" dirty="0"/>
              <a:t>64</a:t>
            </a:r>
            <a:r>
              <a:rPr kumimoji="1" lang="zh-CN" altLang="en-US" sz="2400" dirty="0"/>
              <a:t>位的浮点型</a:t>
            </a:r>
            <a:endParaRPr kumimoji="1" lang="en-US" altLang="zh-CN" sz="2400" dirty="0" smtClean="0"/>
          </a:p>
        </p:txBody>
      </p:sp>
      <p:sp>
        <p:nvSpPr>
          <p:cNvPr id="3" name="日期占位符 2"/>
          <p:cNvSpPr>
            <a:spLocks noGrp="1"/>
          </p:cNvSpPr>
          <p:nvPr>
            <p:ph type="dt" sz="half" idx="10"/>
          </p:nvPr>
        </p:nvSpPr>
        <p:spPr/>
        <p:txBody>
          <a:bodyPr/>
          <a:lstStyle/>
          <a:p>
            <a:fld id="{DB16792C-BBCF-465D-8809-103F8CD510B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36</a:t>
            </a:fld>
            <a:endParaRPr lang="zh-CN" altLang="en-US"/>
          </a:p>
        </p:txBody>
      </p:sp>
    </p:spTree>
    <p:extLst>
      <p:ext uri="{BB962C8B-B14F-4D97-AF65-F5344CB8AC3E}">
        <p14:creationId xmlns="" xmlns:p14="http://schemas.microsoft.com/office/powerpoint/2010/main" val="107710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926190"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日期数据类型</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2" name="内容占位符 1"/>
          <p:cNvSpPr>
            <a:spLocks noGrp="1"/>
          </p:cNvSpPr>
          <p:nvPr>
            <p:ph idx="1"/>
          </p:nvPr>
        </p:nvSpPr>
        <p:spPr>
          <a:xfrm>
            <a:off x="414280" y="1484784"/>
            <a:ext cx="11777720" cy="4176463"/>
          </a:xfrm>
        </p:spPr>
        <p:txBody>
          <a:bodyPr>
            <a:normAutofit/>
          </a:bodyPr>
          <a:lstStyle/>
          <a:p>
            <a:pPr>
              <a:lnSpc>
                <a:spcPct val="150000"/>
              </a:lnSpc>
            </a:pPr>
            <a:r>
              <a:rPr kumimoji="1" lang="zh-CN" altLang="en-US" sz="2400" dirty="0" smtClean="0"/>
              <a:t>还有</a:t>
            </a:r>
            <a:r>
              <a:rPr kumimoji="1" lang="zh-CN" altLang="en-US" sz="2400" dirty="0"/>
              <a:t>一种特殊的数据类型</a:t>
            </a:r>
            <a:r>
              <a:rPr kumimoji="1" lang="en-US" altLang="zh-CN" sz="2400" dirty="0"/>
              <a:t>——</a:t>
            </a:r>
            <a:r>
              <a:rPr kumimoji="1" lang="zh-CN" altLang="en-US" sz="2400" dirty="0"/>
              <a:t>日期</a:t>
            </a:r>
            <a:r>
              <a:rPr kumimoji="1" lang="zh-CN" altLang="en-US" sz="2400" dirty="0" smtClean="0"/>
              <a:t>类型</a:t>
            </a:r>
            <a:endParaRPr kumimoji="1" lang="en-US" altLang="zh-CN" sz="2400" dirty="0" smtClean="0"/>
          </a:p>
          <a:p>
            <a:pPr>
              <a:lnSpc>
                <a:spcPct val="150000"/>
              </a:lnSpc>
            </a:pPr>
            <a:r>
              <a:rPr kumimoji="1" lang="zh-CN" altLang="en-US" sz="2400" dirty="0" smtClean="0"/>
              <a:t>这种</a:t>
            </a:r>
            <a:r>
              <a:rPr kumimoji="1" lang="zh-CN" altLang="en-US" sz="2400" dirty="0"/>
              <a:t>类型数据在金融、交通等领域十分常见，我们将在日期数据的处理这</a:t>
            </a:r>
            <a:r>
              <a:rPr kumimoji="1" lang="zh-CN" altLang="en-US" sz="2400" dirty="0" smtClean="0"/>
              <a:t>一部分对</a:t>
            </a:r>
            <a:r>
              <a:rPr kumimoji="1" lang="zh-CN" altLang="en-US" sz="2400" dirty="0"/>
              <a:t>这一类型的数据分析进行详细讲解</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15880" y="2841398"/>
            <a:ext cx="6561187" cy="3806276"/>
          </a:xfrm>
          <a:prstGeom prst="rect">
            <a:avLst/>
          </a:prstGeom>
        </p:spPr>
      </p:pic>
      <p:sp>
        <p:nvSpPr>
          <p:cNvPr id="2" name="日期占位符 1"/>
          <p:cNvSpPr>
            <a:spLocks noGrp="1"/>
          </p:cNvSpPr>
          <p:nvPr>
            <p:ph type="dt" sz="half" idx="10"/>
          </p:nvPr>
        </p:nvSpPr>
        <p:spPr/>
        <p:txBody>
          <a:bodyPr/>
          <a:lstStyle/>
          <a:p>
            <a:fld id="{96CCEC02-A17C-4998-8388-E91DC64A764E}"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37</a:t>
            </a:fld>
            <a:endParaRPr lang="zh-CN" altLang="en-US"/>
          </a:p>
        </p:txBody>
      </p:sp>
    </p:spTree>
    <p:extLst>
      <p:ext uri="{BB962C8B-B14F-4D97-AF65-F5344CB8AC3E}">
        <p14:creationId xmlns="" xmlns:p14="http://schemas.microsoft.com/office/powerpoint/2010/main" val="41064065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777720" cy="4176463"/>
          </a:xfrm>
        </p:spPr>
        <p:txBody>
          <a:bodyPr>
            <a:normAutofit/>
          </a:bodyPr>
          <a:lstStyle/>
          <a:p>
            <a:pPr>
              <a:lnSpc>
                <a:spcPct val="150000"/>
              </a:lnSpc>
            </a:pPr>
            <a:r>
              <a:rPr lang="zh-CN" altLang="en-US" sz="2400" dirty="0" smtClean="0"/>
              <a:t>二元数学运算符</a:t>
            </a:r>
            <a:endParaRPr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575720" y="2636912"/>
            <a:ext cx="4489350" cy="3312367"/>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算术运算符</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3101E776-940C-49BA-A44A-9409035DE66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38</a:t>
            </a:fld>
            <a:endParaRPr lang="zh-CN" altLang="en-US"/>
          </a:p>
        </p:txBody>
      </p:sp>
    </p:spTree>
    <p:extLst>
      <p:ext uri="{BB962C8B-B14F-4D97-AF65-F5344CB8AC3E}">
        <p14:creationId xmlns="" xmlns:p14="http://schemas.microsoft.com/office/powerpoint/2010/main" val="38533159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11777720" cy="5688632"/>
          </a:xfrm>
        </p:spPr>
        <p:txBody>
          <a:bodyPr>
            <a:normAutofit/>
          </a:bodyPr>
          <a:lstStyle/>
          <a:p>
            <a:pPr>
              <a:lnSpc>
                <a:spcPct val="150000"/>
              </a:lnSpc>
            </a:pPr>
            <a:r>
              <a:rPr kumimoji="1" lang="en-US" altLang="zh-CN" sz="2400" dirty="0" smtClean="0"/>
              <a:t>Python </a:t>
            </a:r>
            <a:r>
              <a:rPr kumimoji="1" lang="en-US" altLang="zh-CN" sz="2400" dirty="0"/>
              <a:t>2.x</a:t>
            </a:r>
            <a:r>
              <a:rPr kumimoji="1" lang="zh-CN" altLang="en-US" sz="2400" dirty="0"/>
              <a:t>版本与</a:t>
            </a:r>
            <a:r>
              <a:rPr kumimoji="1" lang="en-US" altLang="zh-CN" sz="2400" dirty="0"/>
              <a:t>Python 3.x</a:t>
            </a:r>
            <a:r>
              <a:rPr kumimoji="1" lang="zh-CN" altLang="en-US" sz="2400" dirty="0"/>
              <a:t>版本（以下简称</a:t>
            </a:r>
            <a:r>
              <a:rPr kumimoji="1" lang="en-US" altLang="zh-CN" sz="2400" dirty="0"/>
              <a:t>Python 2</a:t>
            </a:r>
            <a:r>
              <a:rPr kumimoji="1" lang="zh-CN" altLang="en-US" sz="2400" dirty="0"/>
              <a:t>和</a:t>
            </a:r>
            <a:r>
              <a:rPr kumimoji="1" lang="en-US" altLang="zh-CN" sz="2400" dirty="0"/>
              <a:t>Python 3</a:t>
            </a:r>
            <a:r>
              <a:rPr kumimoji="1" lang="zh-CN" altLang="en-US" sz="2400" dirty="0"/>
              <a:t>）的整除是不同</a:t>
            </a:r>
            <a:r>
              <a:rPr kumimoji="1" lang="zh-CN" altLang="en-US" sz="2400" dirty="0" smtClean="0"/>
              <a:t>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13420" y="3233355"/>
            <a:ext cx="6362700" cy="2400300"/>
          </a:xfrm>
          <a:prstGeom prst="rect">
            <a:avLst/>
          </a:prstGeom>
        </p:spPr>
      </p:pic>
      <p:pic>
        <p:nvPicPr>
          <p:cNvPr id="12" name="图片 1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447928" y="3150805"/>
            <a:ext cx="6438900" cy="2565400"/>
          </a:xfrm>
          <a:prstGeom prst="rect">
            <a:avLst/>
          </a:prstGeom>
        </p:spPr>
      </p:pic>
      <p:sp>
        <p:nvSpPr>
          <p:cNvPr id="3" name="日期占位符 2"/>
          <p:cNvSpPr>
            <a:spLocks noGrp="1"/>
          </p:cNvSpPr>
          <p:nvPr>
            <p:ph type="dt" sz="half" idx="10"/>
          </p:nvPr>
        </p:nvSpPr>
        <p:spPr/>
        <p:txBody>
          <a:bodyPr/>
          <a:lstStyle/>
          <a:p>
            <a:fld id="{883A753D-7EC9-4ACF-87CC-DDA13D0CCAE7}"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39</a:t>
            </a:fld>
            <a:endParaRPr lang="zh-CN" altLang="en-US"/>
          </a:p>
        </p:txBody>
      </p:sp>
    </p:spTree>
    <p:extLst>
      <p:ext uri="{BB962C8B-B14F-4D97-AF65-F5344CB8AC3E}">
        <p14:creationId xmlns="" xmlns:p14="http://schemas.microsoft.com/office/powerpoint/2010/main" val="5395310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424385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第一部分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初识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Python</a:t>
              </a:r>
              <a:endParaRPr lang="zh-CN" altLang="en-US" sz="3200" b="1" dirty="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语言的诞生和发展历史</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22" name="矩形 21"/>
          <p:cNvSpPr/>
          <p:nvPr/>
        </p:nvSpPr>
        <p:spPr bwMode="auto">
          <a:xfrm>
            <a:off x="3962404" y="5516564"/>
            <a:ext cx="5472609"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语言的特点</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23" name="矩形 22"/>
          <p:cNvSpPr/>
          <p:nvPr/>
        </p:nvSpPr>
        <p:spPr bwMode="auto">
          <a:xfrm>
            <a:off x="3962404" y="6106671"/>
            <a:ext cx="3384376" cy="461665"/>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运行环境及安装</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4EF78EB9-6269-4397-AE01-3C81ADF2A3D1}"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a:t>
            </a:fld>
            <a:endParaRPr lang="zh-CN" altLang="en-US"/>
          </a:p>
        </p:txBody>
      </p:sp>
    </p:spTree>
    <p:extLst>
      <p:ext uri="{BB962C8B-B14F-4D97-AF65-F5344CB8AC3E}">
        <p14:creationId xmlns="" xmlns:p14="http://schemas.microsoft.com/office/powerpoint/2010/main" val="115266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smtClean="0"/>
              <a:t>函数</a:t>
            </a:r>
            <a:r>
              <a:rPr kumimoji="1" lang="zh-CN" altLang="en-US" sz="2400" dirty="0"/>
              <a:t> </a:t>
            </a:r>
            <a:r>
              <a:rPr kumimoji="1" lang="en-US" altLang="zh-CN" sz="2400" dirty="0" err="1" smtClean="0">
                <a:latin typeface="Monaco" charset="0"/>
                <a:ea typeface="Monaco" charset="0"/>
                <a:cs typeface="Monaco" charset="0"/>
              </a:rPr>
              <a:t>int</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a:t>
            </a:r>
            <a:r>
              <a:rPr kumimoji="1" lang="en-US" altLang="zh-CN" sz="2400" dirty="0" smtClean="0">
                <a:latin typeface="Monaco" charset="0"/>
                <a:ea typeface="Monaco" charset="0"/>
                <a:cs typeface="Monaco" charset="0"/>
              </a:rPr>
              <a:t>float()</a:t>
            </a:r>
            <a:r>
              <a:rPr kumimoji="1" lang="zh-CN" altLang="en-US" sz="2400" dirty="0" smtClean="0">
                <a:latin typeface="Monaco" charset="0"/>
                <a:ea typeface="Monaco" charset="0"/>
                <a:cs typeface="Monaco" charset="0"/>
              </a:rPr>
              <a:t>、</a:t>
            </a:r>
            <a:r>
              <a:rPr kumimoji="1" lang="en-US" altLang="zh-CN" sz="2400" dirty="0" err="1" smtClean="0">
                <a:latin typeface="Monaco" charset="0"/>
                <a:ea typeface="Monaco" charset="0"/>
                <a:cs typeface="Monaco" charset="0"/>
              </a:rPr>
              <a:t>str</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和 </a:t>
            </a:r>
            <a:r>
              <a:rPr kumimoji="1" lang="en-US" altLang="zh-CN" sz="2400" dirty="0" err="1" smtClean="0">
                <a:latin typeface="Monaco" charset="0"/>
                <a:ea typeface="Monaco" charset="0"/>
                <a:cs typeface="Monaco" charset="0"/>
              </a:rPr>
              <a:t>bool</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分别</a:t>
            </a:r>
            <a:r>
              <a:rPr kumimoji="1" lang="zh-CN" altLang="en-US" sz="2400" dirty="0"/>
              <a:t>用于将变量转换成整型、浮点型、字符串和布尔型变量</a:t>
            </a: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20553" y="3212976"/>
            <a:ext cx="8751931" cy="2520280"/>
          </a:xfrm>
          <a:prstGeom prst="rect">
            <a:avLst/>
          </a:prstGeom>
        </p:spPr>
      </p:pic>
      <p:sp>
        <p:nvSpPr>
          <p:cNvPr id="10"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类型转换</a:t>
            </a:r>
            <a:endParaRPr lang="zh-CN" altLang="en-US" sz="3200" b="1" dirty="0">
              <a:solidFill>
                <a:srgbClr val="942124"/>
              </a:solidFill>
              <a:cs typeface="+mn-cs"/>
            </a:endParaRPr>
          </a:p>
        </p:txBody>
      </p:sp>
      <p:sp>
        <p:nvSpPr>
          <p:cNvPr id="11"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日期占位符 3"/>
          <p:cNvSpPr>
            <a:spLocks noGrp="1"/>
          </p:cNvSpPr>
          <p:nvPr>
            <p:ph type="dt" sz="half" idx="10"/>
          </p:nvPr>
        </p:nvSpPr>
        <p:spPr/>
        <p:txBody>
          <a:bodyPr/>
          <a:lstStyle/>
          <a:p>
            <a:fld id="{6523678C-15A1-493E-A032-8468CF7457FF}"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40</a:t>
            </a:fld>
            <a:endParaRPr lang="zh-CN" altLang="en-US"/>
          </a:p>
        </p:txBody>
      </p:sp>
    </p:spTree>
    <p:extLst>
      <p:ext uri="{BB962C8B-B14F-4D97-AF65-F5344CB8AC3E}">
        <p14:creationId xmlns="" xmlns:p14="http://schemas.microsoft.com/office/powerpoint/2010/main" val="6498147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368" y="1484784"/>
            <a:ext cx="9426136" cy="5688632"/>
          </a:xfrm>
        </p:spPr>
        <p:txBody>
          <a:bodyPr>
            <a:normAutofit/>
          </a:bodyPr>
          <a:lstStyle/>
          <a:p>
            <a:pPr>
              <a:lnSpc>
                <a:spcPct val="150000"/>
              </a:lnSpc>
            </a:pPr>
            <a:r>
              <a:rPr kumimoji="1" lang="zh-CN" altLang="en-US" sz="2400" dirty="0" smtClean="0"/>
              <a:t>某些变量无法转换成数值型变量</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400" y="2636912"/>
            <a:ext cx="9448800" cy="2692400"/>
          </a:xfrm>
          <a:prstGeom prst="rect">
            <a:avLst/>
          </a:prstGeom>
        </p:spPr>
      </p:pic>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83840" y="5301208"/>
            <a:ext cx="9372600" cy="812800"/>
          </a:xfrm>
          <a:prstGeom prst="rect">
            <a:avLst/>
          </a:prstGeom>
        </p:spPr>
      </p:pic>
      <p:sp>
        <p:nvSpPr>
          <p:cNvPr id="3" name="日期占位符 2"/>
          <p:cNvSpPr>
            <a:spLocks noGrp="1"/>
          </p:cNvSpPr>
          <p:nvPr>
            <p:ph type="dt" sz="half" idx="10"/>
          </p:nvPr>
        </p:nvSpPr>
        <p:spPr/>
        <p:txBody>
          <a:bodyPr/>
          <a:lstStyle/>
          <a:p>
            <a:fld id="{49FEC932-E2BD-4AC0-9449-DE2E71C9CB47}"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41</a:t>
            </a:fld>
            <a:endParaRPr lang="zh-CN" altLang="en-US"/>
          </a:p>
        </p:txBody>
      </p:sp>
    </p:spTree>
    <p:extLst>
      <p:ext uri="{BB962C8B-B14F-4D97-AF65-F5344CB8AC3E}">
        <p14:creationId xmlns="" xmlns:p14="http://schemas.microsoft.com/office/powerpoint/2010/main" val="4394038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a:t>只有在变量</a:t>
            </a:r>
            <a:r>
              <a:rPr kumimoji="1" lang="zh-CN" altLang="en-US" sz="2400" dirty="0" smtClean="0"/>
              <a:t>值为 </a:t>
            </a:r>
            <a:r>
              <a:rPr kumimoji="1" lang="en-US" altLang="zh-CN" sz="2400" dirty="0" smtClean="0">
                <a:latin typeface="Monaco" charset="0"/>
                <a:ea typeface="Monaco" charset="0"/>
                <a:cs typeface="Monaco" charset="0"/>
              </a:rPr>
              <a:t>0</a:t>
            </a:r>
            <a:r>
              <a:rPr kumimoji="1" lang="zh-CN" altLang="en-US" sz="2400" dirty="0" smtClean="0"/>
              <a:t> 时，</a:t>
            </a:r>
            <a:r>
              <a:rPr kumimoji="1" lang="en-US" altLang="zh-CN" sz="2400" dirty="0" err="1" smtClean="0">
                <a:latin typeface="Monaco" charset="0"/>
                <a:ea typeface="Monaco" charset="0"/>
                <a:cs typeface="Monaco" charset="0"/>
              </a:rPr>
              <a:t>bool</a:t>
            </a:r>
            <a:r>
              <a:rPr kumimoji="1" lang="zh-CN" altLang="en-US" sz="2400" dirty="0" smtClean="0">
                <a:latin typeface="Monaco" charset="0"/>
                <a:ea typeface="Monaco" charset="0"/>
                <a:cs typeface="Monaco" charset="0"/>
              </a:rPr>
              <a:t> </a:t>
            </a:r>
            <a:r>
              <a:rPr kumimoji="1" lang="zh-CN" altLang="en-US" sz="2400" dirty="0" smtClean="0"/>
              <a:t>转换</a:t>
            </a:r>
            <a:r>
              <a:rPr kumimoji="1" lang="zh-CN" altLang="en-US" sz="2400" dirty="0"/>
              <a:t>的结果才</a:t>
            </a:r>
            <a:r>
              <a:rPr kumimoji="1" lang="zh-CN" altLang="en-US" sz="2400" dirty="0" smtClean="0"/>
              <a:t>为 </a:t>
            </a:r>
            <a:r>
              <a:rPr kumimoji="1" lang="en-US" altLang="zh-CN" sz="2400" dirty="0" smtClean="0">
                <a:latin typeface="Monaco" charset="0"/>
                <a:ea typeface="Monaco" charset="0"/>
                <a:cs typeface="Monaco" charset="0"/>
              </a:rPr>
              <a:t>False</a:t>
            </a:r>
            <a:r>
              <a:rPr kumimoji="1" lang="zh-CN" altLang="en-US" sz="2400" dirty="0" smtClean="0"/>
              <a:t>：</a:t>
            </a:r>
            <a:endParaRPr kumimoji="1" lang="en-US" altLang="zh-CN" sz="2400" dirty="0"/>
          </a:p>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6136" y="2527398"/>
            <a:ext cx="10841370" cy="1314991"/>
          </a:xfrm>
          <a:prstGeom prst="rect">
            <a:avLst/>
          </a:prstGeom>
        </p:spPr>
      </p:pic>
      <p:pic>
        <p:nvPicPr>
          <p:cNvPr id="10" name="图片 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46136" y="3851344"/>
            <a:ext cx="10841368" cy="873799"/>
          </a:xfrm>
          <a:prstGeom prst="rect">
            <a:avLst/>
          </a:prstGeom>
        </p:spPr>
      </p:pic>
      <p:sp>
        <p:nvSpPr>
          <p:cNvPr id="4" name="日期占位符 3"/>
          <p:cNvSpPr>
            <a:spLocks noGrp="1"/>
          </p:cNvSpPr>
          <p:nvPr>
            <p:ph type="dt" sz="half" idx="10"/>
          </p:nvPr>
        </p:nvSpPr>
        <p:spPr/>
        <p:txBody>
          <a:bodyPr/>
          <a:lstStyle/>
          <a:p>
            <a:fld id="{B6EE8829-6BF0-4316-82D6-D0F134FC151F}"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42</a:t>
            </a:fld>
            <a:endParaRPr lang="zh-CN" altLang="en-US"/>
          </a:p>
        </p:txBody>
      </p:sp>
    </p:spTree>
    <p:extLst>
      <p:ext uri="{BB962C8B-B14F-4D97-AF65-F5344CB8AC3E}">
        <p14:creationId xmlns="" xmlns:p14="http://schemas.microsoft.com/office/powerpoint/2010/main" val="18983643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4280" y="1772816"/>
            <a:ext cx="9426136" cy="5688632"/>
          </a:xfrm>
        </p:spPr>
        <p:txBody>
          <a:bodyPr>
            <a:normAutofit/>
          </a:bodyPr>
          <a:lstStyle/>
          <a:p>
            <a:pPr>
              <a:lnSpc>
                <a:spcPct val="150000"/>
              </a:lnSpc>
            </a:pPr>
            <a:r>
              <a:rPr kumimoji="1" lang="zh-CN" altLang="en-US" sz="2400" dirty="0"/>
              <a:t>除了</a:t>
            </a:r>
            <a:r>
              <a:rPr kumimoji="1" lang="zh-CN" altLang="en-US" sz="2400" dirty="0" smtClean="0"/>
              <a:t>使用 </a:t>
            </a:r>
            <a:r>
              <a:rPr kumimoji="1" lang="en-US" altLang="zh-CN" sz="2400" dirty="0" smtClean="0">
                <a:latin typeface="Monaco" charset="0"/>
                <a:ea typeface="Monaco" charset="0"/>
                <a:cs typeface="Monaco" charset="0"/>
              </a:rPr>
              <a:t>type()</a:t>
            </a:r>
            <a:r>
              <a:rPr kumimoji="1" lang="zh-CN" altLang="en-US" sz="2400" dirty="0" smtClean="0">
                <a:latin typeface="Monaco" charset="0"/>
                <a:ea typeface="Monaco" charset="0"/>
                <a:cs typeface="Monaco" charset="0"/>
              </a:rPr>
              <a:t> </a:t>
            </a:r>
            <a:r>
              <a:rPr kumimoji="1" lang="zh-CN" altLang="en-US" sz="2400" dirty="0" smtClean="0"/>
              <a:t>外</a:t>
            </a:r>
            <a:r>
              <a:rPr kumimoji="1" lang="zh-CN" altLang="en-US" sz="2400" dirty="0"/>
              <a:t>，我们还可以</a:t>
            </a:r>
            <a:r>
              <a:rPr kumimoji="1" lang="zh-CN" altLang="en-US" sz="2400" dirty="0" smtClean="0"/>
              <a:t>使用 </a:t>
            </a:r>
            <a:r>
              <a:rPr kumimoji="1" lang="en-US" altLang="zh-CN" sz="2400" dirty="0" err="1" smtClean="0">
                <a:latin typeface="Monaco" charset="0"/>
                <a:ea typeface="Monaco" charset="0"/>
                <a:cs typeface="Monaco" charset="0"/>
              </a:rPr>
              <a:t>isinstance</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来</a:t>
            </a:r>
            <a:r>
              <a:rPr kumimoji="1" lang="zh-CN" altLang="en-US" sz="2400" dirty="0"/>
              <a:t>获得数据类型</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9812" y="3140968"/>
            <a:ext cx="11112812" cy="2169604"/>
          </a:xfrm>
          <a:prstGeom prst="rect">
            <a:avLst/>
          </a:prstGeom>
        </p:spPr>
      </p:pic>
      <p:sp>
        <p:nvSpPr>
          <p:cNvPr id="3" name="日期占位符 2"/>
          <p:cNvSpPr>
            <a:spLocks noGrp="1"/>
          </p:cNvSpPr>
          <p:nvPr>
            <p:ph type="dt" sz="half" idx="10"/>
          </p:nvPr>
        </p:nvSpPr>
        <p:spPr/>
        <p:txBody>
          <a:bodyPr/>
          <a:lstStyle/>
          <a:p>
            <a:fld id="{2E9C29F2-C541-4ABF-973A-F5D3E20D50C2}"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43</a:t>
            </a:fld>
            <a:endParaRPr lang="zh-CN" altLang="en-US"/>
          </a:p>
        </p:txBody>
      </p:sp>
    </p:spTree>
    <p:extLst>
      <p:ext uri="{BB962C8B-B14F-4D97-AF65-F5344CB8AC3E}">
        <p14:creationId xmlns="" xmlns:p14="http://schemas.microsoft.com/office/powerpoint/2010/main" val="312730486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641288"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第三部分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数据的容器（结构）</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列表、元组、字典、集合</a:t>
            </a: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61673773-8651-4D63-8CB4-926DE42B9062}"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44</a:t>
            </a:fld>
            <a:endParaRPr lang="zh-CN" altLang="en-US"/>
          </a:p>
        </p:txBody>
      </p:sp>
    </p:spTree>
    <p:extLst>
      <p:ext uri="{BB962C8B-B14F-4D97-AF65-F5344CB8AC3E}">
        <p14:creationId xmlns="" xmlns:p14="http://schemas.microsoft.com/office/powerpoint/2010/main" val="33929572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列表</a:t>
            </a:r>
            <a:endParaRPr lang="zh-CN" altLang="en-US" sz="3200" b="1" dirty="0">
              <a:solidFill>
                <a:srgbClr val="942124"/>
              </a:solidFill>
              <a:cs typeface="+mn-cs"/>
            </a:endParaRPr>
          </a:p>
        </p:txBody>
      </p:sp>
      <p:sp>
        <p:nvSpPr>
          <p:cNvPr id="2" name="内容占位符 1"/>
          <p:cNvSpPr>
            <a:spLocks noGrp="1"/>
          </p:cNvSpPr>
          <p:nvPr>
            <p:ph idx="1"/>
          </p:nvPr>
        </p:nvSpPr>
        <p:spPr>
          <a:xfrm>
            <a:off x="8316720" y="2019577"/>
            <a:ext cx="2036728" cy="642187"/>
          </a:xfrm>
        </p:spPr>
        <p:txBody>
          <a:bodyPr>
            <a:normAutofit/>
          </a:bodyPr>
          <a:lstStyle/>
          <a:p>
            <a:pPr marL="0" indent="0">
              <a:lnSpc>
                <a:spcPct val="150000"/>
              </a:lnSpc>
              <a:buNone/>
            </a:pPr>
            <a:r>
              <a:rPr kumimoji="1" lang="zh-CN" altLang="en-US" sz="1800" dirty="0" smtClean="0"/>
              <a:t>科比投篮数据集</a:t>
            </a:r>
            <a:endParaRPr kumimoji="1" lang="zh-CN" altLang="en-US" sz="20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44072" y="2607543"/>
            <a:ext cx="5182024" cy="1675190"/>
          </a:xfrm>
          <a:prstGeom prst="rect">
            <a:avLst/>
          </a:prstGeom>
        </p:spPr>
      </p:pic>
      <p:sp>
        <p:nvSpPr>
          <p:cNvPr id="7" name="内容占位符 1"/>
          <p:cNvSpPr txBox="1">
            <a:spLocks/>
          </p:cNvSpPr>
          <p:nvPr/>
        </p:nvSpPr>
        <p:spPr>
          <a:xfrm>
            <a:off x="803514" y="2636912"/>
            <a:ext cx="572453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列表</a:t>
            </a:r>
            <a:r>
              <a:rPr kumimoji="1" lang="zh-CN" altLang="en-US" sz="2400" dirty="0"/>
              <a:t>（</a:t>
            </a:r>
            <a:r>
              <a:rPr kumimoji="1" lang="en-US" altLang="zh-CN" sz="2400" dirty="0"/>
              <a:t>list</a:t>
            </a:r>
            <a:r>
              <a:rPr kumimoji="1" lang="zh-CN" altLang="en-US" sz="2400" dirty="0"/>
              <a:t>）是一个</a:t>
            </a:r>
            <a:r>
              <a:rPr kumimoji="1" lang="zh-CN" altLang="en-US" sz="2400" b="1" dirty="0">
                <a:solidFill>
                  <a:srgbClr val="3BBC5D"/>
                </a:solidFill>
              </a:rPr>
              <a:t>有序的</a:t>
            </a:r>
            <a:r>
              <a:rPr kumimoji="1" lang="zh-CN" altLang="en-US" sz="2400" dirty="0"/>
              <a:t>序列结构，序列中的元素可以是不同的数据</a:t>
            </a:r>
            <a:r>
              <a:rPr kumimoji="1" lang="zh-CN" altLang="en-US" sz="2400" dirty="0" smtClean="0"/>
              <a:t>类型</a:t>
            </a:r>
            <a:endParaRPr kumimoji="1" lang="en-US" altLang="zh-CN" sz="2400" dirty="0" smtClean="0"/>
          </a:p>
          <a:p>
            <a:pPr>
              <a:lnSpc>
                <a:spcPct val="150000"/>
              </a:lnSpc>
            </a:pPr>
            <a:r>
              <a:rPr kumimoji="1" lang="zh-CN" altLang="en-US" sz="2400" dirty="0" smtClean="0"/>
              <a:t>列表</a:t>
            </a:r>
            <a:r>
              <a:rPr kumimoji="1" lang="zh-CN" altLang="en-US" sz="2400" dirty="0"/>
              <a:t>可以进行一系列序列</a:t>
            </a:r>
            <a:r>
              <a:rPr kumimoji="1" lang="zh-CN" altLang="en-US" sz="2400" dirty="0" smtClean="0"/>
              <a:t>操作，如</a:t>
            </a:r>
            <a:r>
              <a:rPr kumimoji="1" lang="zh-CN" altLang="en-US" sz="2400" dirty="0"/>
              <a:t>索引、切片、加、乘和检查成员</a:t>
            </a:r>
            <a:r>
              <a:rPr kumimoji="1" lang="zh-CN" altLang="en-US" sz="2400" dirty="0" smtClean="0"/>
              <a:t>等</a:t>
            </a:r>
            <a:endParaRPr kumimoji="1" lang="zh-CN" altLang="en-US" dirty="0"/>
          </a:p>
        </p:txBody>
      </p:sp>
      <p:pic>
        <p:nvPicPr>
          <p:cNvPr id="8" name="图片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03514" y="2038532"/>
            <a:ext cx="5436502" cy="370399"/>
          </a:xfrm>
          <a:prstGeom prst="rect">
            <a:avLst/>
          </a:prstGeom>
        </p:spPr>
      </p:pic>
      <p:sp>
        <p:nvSpPr>
          <p:cNvPr id="4" name="日期占位符 3"/>
          <p:cNvSpPr>
            <a:spLocks noGrp="1"/>
          </p:cNvSpPr>
          <p:nvPr>
            <p:ph type="dt" sz="half" idx="10"/>
          </p:nvPr>
        </p:nvSpPr>
        <p:spPr/>
        <p:txBody>
          <a:bodyPr/>
          <a:lstStyle/>
          <a:p>
            <a:fld id="{94B4E766-9432-4DBD-9A11-7291791FAD01}" type="datetime1">
              <a:rPr lang="zh-CN" altLang="en-US" smtClean="0"/>
              <a:pPr/>
              <a:t>2019/9/11</a:t>
            </a:fld>
            <a:endParaRPr lang="zh-CN" altLang="en-US"/>
          </a:p>
        </p:txBody>
      </p:sp>
      <p:sp>
        <p:nvSpPr>
          <p:cNvPr id="9" name="灯片编号占位符 8"/>
          <p:cNvSpPr>
            <a:spLocks noGrp="1"/>
          </p:cNvSpPr>
          <p:nvPr>
            <p:ph type="sldNum" sz="quarter" idx="12"/>
          </p:nvPr>
        </p:nvSpPr>
        <p:spPr/>
        <p:txBody>
          <a:bodyPr/>
          <a:lstStyle/>
          <a:p>
            <a:fld id="{370D8578-DDD4-487D-A316-C8E65CC577E1}" type="slidenum">
              <a:rPr lang="zh-CN" altLang="en-US" smtClean="0"/>
              <a:pPr/>
              <a:t>45</a:t>
            </a:fld>
            <a:endParaRPr lang="zh-CN" altLang="en-US"/>
          </a:p>
        </p:txBody>
      </p:sp>
    </p:spTree>
    <p:extLst>
      <p:ext uri="{BB962C8B-B14F-4D97-AF65-F5344CB8AC3E}">
        <p14:creationId xmlns="" xmlns:p14="http://schemas.microsoft.com/office/powerpoint/2010/main" val="2410439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952836"/>
            <a:ext cx="9637132" cy="4176463"/>
          </a:xfrm>
        </p:spPr>
        <p:txBody>
          <a:bodyPr>
            <a:normAutofit/>
          </a:bodyPr>
          <a:lstStyle/>
          <a:p>
            <a:pPr>
              <a:lnSpc>
                <a:spcPct val="150000"/>
              </a:lnSpc>
            </a:pPr>
            <a:r>
              <a:rPr kumimoji="1" lang="zh-CN" altLang="en-US" sz="2400" dirty="0"/>
              <a:t>将列表中的各元素用逗号分隔开，并用中括号将所有元素包裹起来</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6155" y="2924944"/>
            <a:ext cx="9082940" cy="2232248"/>
          </a:xfrm>
          <a:prstGeom prst="rect">
            <a:avLst/>
          </a:prstGeom>
        </p:spPr>
      </p:pic>
      <p:sp>
        <p:nvSpPr>
          <p:cNvPr id="3" name="日期占位符 2"/>
          <p:cNvSpPr>
            <a:spLocks noGrp="1"/>
          </p:cNvSpPr>
          <p:nvPr>
            <p:ph type="dt" sz="half" idx="10"/>
          </p:nvPr>
        </p:nvSpPr>
        <p:spPr/>
        <p:txBody>
          <a:bodyPr/>
          <a:lstStyle/>
          <a:p>
            <a:fld id="{126F7516-AD61-4FFA-B39E-9191EF26B8A7}"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46</a:t>
            </a:fld>
            <a:endParaRPr lang="zh-CN" altLang="en-US"/>
          </a:p>
        </p:txBody>
      </p:sp>
    </p:spTree>
    <p:extLst>
      <p:ext uri="{BB962C8B-B14F-4D97-AF65-F5344CB8AC3E}">
        <p14:creationId xmlns="" xmlns:p14="http://schemas.microsoft.com/office/powerpoint/2010/main" val="12585350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smtClean="0"/>
              <a:t>使用</a:t>
            </a:r>
            <a:r>
              <a:rPr kumimoji="1" lang="en-US" altLang="zh-CN" sz="2400" dirty="0" smtClean="0">
                <a:latin typeface="Monaco" charset="0"/>
                <a:ea typeface="Monaco" charset="0"/>
                <a:cs typeface="Monaco" charset="0"/>
              </a:rPr>
              <a:t>append()</a:t>
            </a:r>
            <a:r>
              <a:rPr kumimoji="1" lang="zh-CN" altLang="en-US" sz="2400" dirty="0" smtClean="0"/>
              <a:t>方法添加元素，</a:t>
            </a:r>
            <a:r>
              <a:rPr kumimoji="1" lang="zh-CN" altLang="en-US" sz="2400" dirty="0"/>
              <a:t>该方法会在列表末</a:t>
            </a:r>
            <a:r>
              <a:rPr kumimoji="1" lang="zh-CN" altLang="en-US" sz="2400" dirty="0" smtClean="0"/>
              <a:t>尾位置</a:t>
            </a:r>
            <a:r>
              <a:rPr kumimoji="1" lang="zh-CN" altLang="en-US" sz="2400" dirty="0"/>
              <a:t>添加数据</a:t>
            </a:r>
            <a:r>
              <a:rPr kumimoji="1" lang="zh-CN" altLang="en-US" sz="2400" dirty="0" smtClean="0"/>
              <a:t>元素</a:t>
            </a:r>
            <a:endParaRPr kumimoji="1" lang="en-US" altLang="zh-CN" sz="2400" dirty="0" smtClean="0"/>
          </a:p>
          <a:p>
            <a:pPr>
              <a:lnSpc>
                <a:spcPct val="150000"/>
              </a:lnSpc>
            </a:pPr>
            <a:r>
              <a:rPr kumimoji="1" lang="zh-CN" altLang="en-US" sz="2400" dirty="0" smtClean="0"/>
              <a:t>使用</a:t>
            </a:r>
            <a:r>
              <a:rPr kumimoji="1" lang="en-US" altLang="zh-CN" sz="2400" dirty="0" smtClean="0">
                <a:latin typeface="Monaco" charset="0"/>
                <a:ea typeface="Monaco" charset="0"/>
                <a:cs typeface="Monaco" charset="0"/>
              </a:rPr>
              <a:t>remove()</a:t>
            </a:r>
            <a:r>
              <a:rPr kumimoji="1" lang="zh-CN" altLang="en-US" sz="2400" dirty="0" smtClean="0"/>
              <a:t>方法删除元素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23392" y="2852936"/>
            <a:ext cx="9073008" cy="1799224"/>
          </a:xfrm>
          <a:prstGeom prst="rect">
            <a:avLst/>
          </a:prstGeom>
        </p:spPr>
      </p:pic>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23391" y="4652160"/>
            <a:ext cx="8960939" cy="1657160"/>
          </a:xfrm>
          <a:prstGeom prst="rect">
            <a:avLst/>
          </a:prstGeom>
        </p:spPr>
      </p:pic>
      <p:sp>
        <p:nvSpPr>
          <p:cNvPr id="4" name="日期占位符 3"/>
          <p:cNvSpPr>
            <a:spLocks noGrp="1"/>
          </p:cNvSpPr>
          <p:nvPr>
            <p:ph type="dt" sz="half" idx="10"/>
          </p:nvPr>
        </p:nvSpPr>
        <p:spPr/>
        <p:txBody>
          <a:bodyPr/>
          <a:lstStyle/>
          <a:p>
            <a:fld id="{9B0B6773-4890-4F2C-841B-908B07F27667}" type="datetime1">
              <a:rPr lang="zh-CN" altLang="en-US" smtClean="0"/>
              <a:pPr/>
              <a:t>2019/9/11</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47</a:t>
            </a:fld>
            <a:endParaRPr lang="zh-CN" altLang="en-US"/>
          </a:p>
        </p:txBody>
      </p:sp>
    </p:spTree>
    <p:extLst>
      <p:ext uri="{BB962C8B-B14F-4D97-AF65-F5344CB8AC3E}">
        <p14:creationId xmlns="" xmlns:p14="http://schemas.microsoft.com/office/powerpoint/2010/main" val="5953727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现有一空的列表“</a:t>
            </a:r>
            <a:r>
              <a:rPr lang="en-US" altLang="zh-CN" dirty="0" err="1"/>
              <a:t>kobe_list</a:t>
            </a:r>
            <a:r>
              <a:rPr lang="en-US" altLang="zh-CN" dirty="0"/>
              <a:t>”</a:t>
            </a:r>
            <a:r>
              <a:rPr lang="zh-CN" altLang="en-US" dirty="0"/>
              <a:t>用来存入科比某次投篮的信息</a:t>
            </a:r>
          </a:p>
          <a:p>
            <a:r>
              <a:rPr lang="zh-CN" altLang="en-US" dirty="0"/>
              <a:t>请利用</a:t>
            </a:r>
            <a:r>
              <a:rPr lang="en-US" altLang="zh-CN" dirty="0"/>
              <a:t>append()</a:t>
            </a:r>
            <a:r>
              <a:rPr lang="zh-CN" altLang="en-US" dirty="0"/>
              <a:t>方法将投篮</a:t>
            </a:r>
            <a:r>
              <a:rPr lang="en-US" altLang="zh-CN" dirty="0"/>
              <a:t>ID2</a:t>
            </a:r>
            <a:r>
              <a:rPr lang="zh-CN" altLang="en-US" dirty="0"/>
              <a:t>、投篮类型</a:t>
            </a:r>
            <a:r>
              <a:rPr lang="en-US" altLang="zh-CN" dirty="0"/>
              <a:t>'Jump Shot'</a:t>
            </a:r>
            <a:r>
              <a:rPr lang="zh-CN" altLang="en-US" dirty="0"/>
              <a:t>、科比所在球队</a:t>
            </a:r>
            <a:r>
              <a:rPr lang="en-US" altLang="zh-CN" dirty="0"/>
              <a:t>'Los Angeles Lakers'</a:t>
            </a:r>
            <a:r>
              <a:rPr lang="zh-CN" altLang="en-US" dirty="0"/>
              <a:t>和对手</a:t>
            </a:r>
            <a:r>
              <a:rPr lang="en-US" altLang="zh-CN" dirty="0"/>
              <a:t>'POR'</a:t>
            </a:r>
            <a:r>
              <a:rPr lang="zh-CN" altLang="en-US" dirty="0"/>
              <a:t>按顺序加入到列表变量</a:t>
            </a:r>
            <a:r>
              <a:rPr lang="en-US" altLang="zh-CN" dirty="0" err="1"/>
              <a:t>kobe_list</a:t>
            </a:r>
            <a:r>
              <a:rPr lang="zh-CN" altLang="en-US" dirty="0"/>
              <a:t>中</a:t>
            </a:r>
          </a:p>
          <a:p>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48</a:t>
            </a:fld>
            <a:endParaRPr lang="zh-CN" altLang="en-US" dirty="0"/>
          </a:p>
        </p:txBody>
      </p:sp>
    </p:spTree>
    <p:extLst>
      <p:ext uri="{BB962C8B-B14F-4D97-AF65-F5344CB8AC3E}">
        <p14:creationId xmlns="" xmlns:p14="http://schemas.microsoft.com/office/powerpoint/2010/main" val="3134257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en-US" altLang="zh-CN" sz="2400" dirty="0" smtClean="0">
                <a:latin typeface="Monaco" charset="0"/>
                <a:ea typeface="Monaco" charset="0"/>
                <a:cs typeface="Monaco" charset="0"/>
              </a:rPr>
              <a:t>remove()</a:t>
            </a:r>
            <a:r>
              <a:rPr kumimoji="1" lang="zh-CN" altLang="en-US" sz="2400" dirty="0" smtClean="0"/>
              <a:t>方法适用</a:t>
            </a:r>
            <a:r>
              <a:rPr kumimoji="1" lang="zh-CN" altLang="en-US" sz="2400" dirty="0"/>
              <a:t>于知道要删除的值的情况，当我们不知道具体元素值，但是知道元素的索引位置时，我们可以</a:t>
            </a:r>
            <a:r>
              <a:rPr kumimoji="1" lang="zh-CN" altLang="en-US" sz="2400" dirty="0" smtClean="0"/>
              <a:t>使用 </a:t>
            </a:r>
            <a:r>
              <a:rPr kumimoji="1" lang="en-US" altLang="zh-CN" sz="2400" dirty="0" smtClean="0">
                <a:latin typeface="Monaco" charset="0"/>
                <a:ea typeface="Monaco" charset="0"/>
                <a:cs typeface="Monaco" charset="0"/>
              </a:rPr>
              <a:t>del</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配合列表</a:t>
            </a:r>
            <a:r>
              <a:rPr kumimoji="1" lang="zh-CN" altLang="en-US" sz="2400" dirty="0" smtClean="0"/>
              <a:t>索引，删除</a:t>
            </a:r>
            <a:r>
              <a:rPr kumimoji="1" lang="zh-CN" altLang="en-US" sz="2400" dirty="0"/>
              <a:t>索引位置的</a:t>
            </a:r>
            <a:r>
              <a:rPr kumimoji="1" lang="zh-CN" altLang="en-US" sz="2400" dirty="0" smtClean="0"/>
              <a:t>元素或者使用 </a:t>
            </a:r>
            <a:r>
              <a:rPr kumimoji="1" lang="en-US" altLang="zh-CN" sz="2400" dirty="0" smtClean="0">
                <a:latin typeface="Monaco" charset="0"/>
                <a:ea typeface="Monaco" charset="0"/>
                <a:cs typeface="Monaco" charset="0"/>
              </a:rPr>
              <a:t>pop()</a:t>
            </a:r>
            <a:r>
              <a:rPr kumimoji="1" lang="zh-CN" altLang="en-US" sz="2400" dirty="0" smtClean="0"/>
              <a:t>方法</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400" y="3429000"/>
            <a:ext cx="8455829" cy="2934245"/>
          </a:xfrm>
          <a:prstGeom prst="rect">
            <a:avLst/>
          </a:prstGeom>
        </p:spPr>
      </p:pic>
      <p:sp>
        <p:nvSpPr>
          <p:cNvPr id="3" name="日期占位符 2"/>
          <p:cNvSpPr>
            <a:spLocks noGrp="1"/>
          </p:cNvSpPr>
          <p:nvPr>
            <p:ph type="dt" sz="half" idx="10"/>
          </p:nvPr>
        </p:nvSpPr>
        <p:spPr/>
        <p:txBody>
          <a:bodyPr/>
          <a:lstStyle/>
          <a:p>
            <a:fld id="{41CFB100-6465-4C8B-BF74-A74FBC1B2423}"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49</a:t>
            </a:fld>
            <a:endParaRPr lang="zh-CN" altLang="en-US"/>
          </a:p>
        </p:txBody>
      </p:sp>
    </p:spTree>
    <p:extLst>
      <p:ext uri="{BB962C8B-B14F-4D97-AF65-F5344CB8AC3E}">
        <p14:creationId xmlns="" xmlns:p14="http://schemas.microsoft.com/office/powerpoint/2010/main" val="4290825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cs typeface="+mn-cs"/>
              </a:rPr>
              <a:t>Python</a:t>
            </a:r>
            <a:r>
              <a:rPr lang="zh-CN" altLang="en-US" sz="3200" b="1" dirty="0" smtClean="0">
                <a:solidFill>
                  <a:srgbClr val="942124"/>
                </a:solidFill>
                <a:cs typeface="+mn-cs"/>
              </a:rPr>
              <a:t>语言的诞生和发展历史</a:t>
            </a:r>
            <a:endParaRPr lang="zh-CN" altLang="en-US" sz="3200" b="1" dirty="0">
              <a:solidFill>
                <a:srgbClr val="942124"/>
              </a:solidFill>
              <a:cs typeface="+mn-cs"/>
            </a:endParaRPr>
          </a:p>
        </p:txBody>
      </p:sp>
      <p:sp>
        <p:nvSpPr>
          <p:cNvPr id="2" name="内容占位符 1"/>
          <p:cNvSpPr>
            <a:spLocks noGrp="1"/>
          </p:cNvSpPr>
          <p:nvPr>
            <p:ph idx="1"/>
          </p:nvPr>
        </p:nvSpPr>
        <p:spPr>
          <a:xfrm>
            <a:off x="651114" y="1666668"/>
            <a:ext cx="10515600" cy="1008112"/>
          </a:xfrm>
        </p:spPr>
        <p:txBody>
          <a:bodyPr>
            <a:normAutofit/>
          </a:bodyPr>
          <a:lstStyle/>
          <a:p>
            <a:r>
              <a:rPr kumimoji="1" lang="en-US" altLang="zh-CN" sz="2400" dirty="0"/>
              <a:t>Python</a:t>
            </a:r>
            <a:r>
              <a:rPr kumimoji="1" lang="zh-CN" altLang="en-US" sz="2400" dirty="0"/>
              <a:t>语言是一种解释型、面向对象、动态数据类型的高级程序设计</a:t>
            </a:r>
            <a:r>
              <a:rPr kumimoji="1" lang="zh-CN" altLang="en-US" sz="2400" dirty="0" smtClean="0"/>
              <a:t>语言</a:t>
            </a:r>
            <a:endParaRPr kumimoji="1" lang="en-US" altLang="zh-CN" sz="2400" dirty="0" smtClean="0"/>
          </a:p>
          <a:p>
            <a:r>
              <a:rPr kumimoji="1" lang="en-US" altLang="zh-CN" sz="2400" dirty="0" smtClean="0"/>
              <a:t>Python</a:t>
            </a:r>
            <a:r>
              <a:rPr kumimoji="1" lang="zh-CN" altLang="en-US" sz="2400" dirty="0" smtClean="0"/>
              <a:t>语言是数据</a:t>
            </a:r>
            <a:r>
              <a:rPr kumimoji="1" lang="zh-CN" altLang="en-US" sz="2400" dirty="0"/>
              <a:t>分析师的首选数据分析</a:t>
            </a:r>
            <a:r>
              <a:rPr kumimoji="1" lang="zh-CN" altLang="en-US" sz="2400" dirty="0" smtClean="0"/>
              <a:t>语言，也是智能硬件的首选语言</a:t>
            </a:r>
            <a:endParaRPr kumimoji="1" lang="zh-CN" altLang="en-US"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39816" y="3937587"/>
            <a:ext cx="3290664" cy="975012"/>
          </a:xfrm>
          <a:prstGeom prst="rect">
            <a:avLst/>
          </a:prstGeom>
        </p:spPr>
      </p:pic>
      <p:sp>
        <p:nvSpPr>
          <p:cNvPr id="7" name="内容占位符 1"/>
          <p:cNvSpPr txBox="1">
            <a:spLocks/>
          </p:cNvSpPr>
          <p:nvPr/>
        </p:nvSpPr>
        <p:spPr>
          <a:xfrm>
            <a:off x="2248402" y="3591375"/>
            <a:ext cx="2038020" cy="740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b="1" dirty="0" smtClean="0">
                <a:solidFill>
                  <a:srgbClr val="0070C0"/>
                </a:solidFill>
              </a:rPr>
              <a:t>数据分析</a:t>
            </a:r>
            <a:endParaRPr kumimoji="1" lang="zh-CN" altLang="en-US" sz="3200" b="1" dirty="0">
              <a:solidFill>
                <a:srgbClr val="0070C0"/>
              </a:solidFill>
            </a:endParaRPr>
          </a:p>
        </p:txBody>
      </p:sp>
      <p:sp>
        <p:nvSpPr>
          <p:cNvPr id="8" name="内容占位符 1"/>
          <p:cNvSpPr txBox="1">
            <a:spLocks/>
          </p:cNvSpPr>
          <p:nvPr/>
        </p:nvSpPr>
        <p:spPr>
          <a:xfrm>
            <a:off x="987191" y="4699142"/>
            <a:ext cx="3992254" cy="807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000" dirty="0" smtClean="0"/>
              <a:t>创建复杂的</a:t>
            </a:r>
            <a:r>
              <a:rPr kumimoji="1" lang="en-US" altLang="zh-CN" sz="2000" dirty="0" smtClean="0"/>
              <a:t>Web</a:t>
            </a:r>
            <a:r>
              <a:rPr kumimoji="1" lang="zh-CN" altLang="en-US" sz="2000" dirty="0" smtClean="0"/>
              <a:t>应用程序</a:t>
            </a:r>
            <a:endParaRPr kumimoji="1" lang="zh-CN" altLang="en-US" sz="2000" dirty="0"/>
          </a:p>
        </p:txBody>
      </p:sp>
      <p:sp>
        <p:nvSpPr>
          <p:cNvPr id="9" name="内容占位符 1"/>
          <p:cNvSpPr txBox="1">
            <a:spLocks/>
          </p:cNvSpPr>
          <p:nvPr/>
        </p:nvSpPr>
        <p:spPr>
          <a:xfrm>
            <a:off x="5829293" y="5124341"/>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游戏开发</a:t>
            </a:r>
            <a:endParaRPr kumimoji="1" lang="zh-CN" altLang="en-US" sz="2400" b="1" dirty="0"/>
          </a:p>
        </p:txBody>
      </p:sp>
      <p:sp>
        <p:nvSpPr>
          <p:cNvPr id="10" name="内容占位符 1"/>
          <p:cNvSpPr txBox="1">
            <a:spLocks/>
          </p:cNvSpPr>
          <p:nvPr/>
        </p:nvSpPr>
        <p:spPr>
          <a:xfrm>
            <a:off x="8004886" y="3848327"/>
            <a:ext cx="2771634" cy="483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smtClean="0">
                <a:solidFill>
                  <a:srgbClr val="C00000"/>
                </a:solidFill>
              </a:rPr>
              <a:t>动画电影效果</a:t>
            </a:r>
            <a:endParaRPr kumimoji="1" lang="zh-CN" altLang="en-US" b="1" dirty="0">
              <a:solidFill>
                <a:srgbClr val="C00000"/>
              </a:solidFill>
            </a:endParaRPr>
          </a:p>
        </p:txBody>
      </p:sp>
      <p:sp>
        <p:nvSpPr>
          <p:cNvPr id="11" name="内容占位符 1"/>
          <p:cNvSpPr txBox="1">
            <a:spLocks/>
          </p:cNvSpPr>
          <p:nvPr/>
        </p:nvSpPr>
        <p:spPr>
          <a:xfrm>
            <a:off x="8003723" y="4594165"/>
            <a:ext cx="2502278" cy="508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mr-IN" altLang="zh-CN" sz="3600" dirty="0" smtClean="0">
                <a:solidFill>
                  <a:srgbClr val="3BBC5D"/>
                </a:solidFill>
              </a:rPr>
              <a:t>……</a:t>
            </a:r>
            <a:endParaRPr kumimoji="1" lang="zh-CN" altLang="en-US" sz="3600" dirty="0">
              <a:solidFill>
                <a:srgbClr val="3BBC5D"/>
              </a:solidFill>
            </a:endParaRPr>
          </a:p>
        </p:txBody>
      </p:sp>
      <p:sp>
        <p:nvSpPr>
          <p:cNvPr id="12" name="内容占位符 1"/>
          <p:cNvSpPr txBox="1">
            <a:spLocks/>
          </p:cNvSpPr>
          <p:nvPr/>
        </p:nvSpPr>
        <p:spPr>
          <a:xfrm>
            <a:off x="3267412" y="5280193"/>
            <a:ext cx="2783938" cy="7054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dirty="0" smtClean="0">
                <a:solidFill>
                  <a:schemeClr val="accent2">
                    <a:lumMod val="75000"/>
                  </a:schemeClr>
                </a:solidFill>
              </a:rPr>
              <a:t>网站开发</a:t>
            </a:r>
            <a:endParaRPr kumimoji="1" lang="zh-CN" altLang="en-US" dirty="0">
              <a:solidFill>
                <a:schemeClr val="accent2">
                  <a:lumMod val="75000"/>
                </a:schemeClr>
              </a:solidFill>
            </a:endParaRPr>
          </a:p>
        </p:txBody>
      </p:sp>
      <p:sp>
        <p:nvSpPr>
          <p:cNvPr id="13" name="内容占位符 1"/>
          <p:cNvSpPr txBox="1">
            <a:spLocks/>
          </p:cNvSpPr>
          <p:nvPr/>
        </p:nvSpPr>
        <p:spPr>
          <a:xfrm>
            <a:off x="7971173" y="5378634"/>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智能硬件开发</a:t>
            </a:r>
            <a:endParaRPr kumimoji="1" lang="zh-CN" altLang="en-US" sz="2400" b="1" dirty="0"/>
          </a:p>
        </p:txBody>
      </p:sp>
      <p:sp>
        <p:nvSpPr>
          <p:cNvPr id="3" name="日期占位符 2"/>
          <p:cNvSpPr>
            <a:spLocks noGrp="1"/>
          </p:cNvSpPr>
          <p:nvPr>
            <p:ph type="dt" sz="half" idx="10"/>
          </p:nvPr>
        </p:nvSpPr>
        <p:spPr/>
        <p:txBody>
          <a:bodyPr/>
          <a:lstStyle/>
          <a:p>
            <a:fld id="{1BC61018-1073-4585-AB1F-A1F869CC90B7}" type="datetime1">
              <a:rPr lang="zh-CN" altLang="en-US" smtClean="0"/>
              <a:pPr/>
              <a:t>2019/9/11</a:t>
            </a:fld>
            <a:endParaRPr lang="zh-CN" altLang="en-US"/>
          </a:p>
        </p:txBody>
      </p:sp>
      <p:sp>
        <p:nvSpPr>
          <p:cNvPr id="14" name="灯片编号占位符 13"/>
          <p:cNvSpPr>
            <a:spLocks noGrp="1"/>
          </p:cNvSpPr>
          <p:nvPr>
            <p:ph type="sldNum" sz="quarter" idx="12"/>
          </p:nvPr>
        </p:nvSpPr>
        <p:spPr/>
        <p:txBody>
          <a:bodyPr/>
          <a:lstStyle/>
          <a:p>
            <a:fld id="{370D8578-DDD4-487D-A316-C8E65CC577E1}" type="slidenum">
              <a:rPr lang="zh-CN" altLang="en-US" smtClean="0"/>
              <a:pPr/>
              <a:t>5</a:t>
            </a:fld>
            <a:endParaRPr lang="zh-CN" altLang="en-US"/>
          </a:p>
        </p:txBody>
      </p:sp>
    </p:spTree>
    <p:extLst>
      <p:ext uri="{BB962C8B-B14F-4D97-AF65-F5344CB8AC3E}">
        <p14:creationId xmlns="" xmlns:p14="http://schemas.microsoft.com/office/powerpoint/2010/main" val="106516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0" end="0"/>
                                            </p:txEl>
                                          </p:spTgt>
                                        </p:tgtEl>
                                      </p:cBhvr>
                                    </p:animEffect>
                                    <p:animScale>
                                      <p:cBhvr>
                                        <p:cTn id="7" dur="250"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zh-CN" altLang="en-US" sz="2400" dirty="0" smtClean="0"/>
              <a:t>通过 </a:t>
            </a:r>
            <a:r>
              <a:rPr kumimoji="1" lang="en-US" altLang="zh-CN" sz="2400" dirty="0" smtClean="0">
                <a:latin typeface="Monaco" charset="0"/>
                <a:ea typeface="Monaco" charset="0"/>
                <a:cs typeface="Monaco" charset="0"/>
              </a:rPr>
              <a:t>insert()</a:t>
            </a:r>
            <a:r>
              <a:rPr kumimoji="1" lang="zh-CN" altLang="en-US" sz="2400" dirty="0" smtClean="0">
                <a:latin typeface="Monaco" charset="0"/>
                <a:ea typeface="Monaco" charset="0"/>
                <a:cs typeface="Monaco" charset="0"/>
              </a:rPr>
              <a:t> </a:t>
            </a:r>
            <a:r>
              <a:rPr kumimoji="1" lang="zh-CN" altLang="en-US" sz="2400" dirty="0" smtClean="0"/>
              <a:t>方法</a:t>
            </a:r>
            <a:r>
              <a:rPr kumimoji="1" lang="zh-CN" altLang="en-US" sz="2400" dirty="0"/>
              <a:t>在指定的索引位置添加数据元素</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23392" y="3211288"/>
            <a:ext cx="8346034" cy="1657871"/>
          </a:xfrm>
          <a:prstGeom prst="rect">
            <a:avLst/>
          </a:prstGeom>
        </p:spPr>
      </p:pic>
      <p:pic>
        <p:nvPicPr>
          <p:cNvPr id="10" name="图片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7408" y="2648503"/>
            <a:ext cx="2808312" cy="277292"/>
          </a:xfrm>
          <a:prstGeom prst="rect">
            <a:avLst/>
          </a:prstGeom>
        </p:spPr>
      </p:pic>
      <p:sp>
        <p:nvSpPr>
          <p:cNvPr id="4" name="日期占位符 3"/>
          <p:cNvSpPr>
            <a:spLocks noGrp="1"/>
          </p:cNvSpPr>
          <p:nvPr>
            <p:ph type="dt" sz="half" idx="10"/>
          </p:nvPr>
        </p:nvSpPr>
        <p:spPr/>
        <p:txBody>
          <a:bodyPr/>
          <a:lstStyle/>
          <a:p>
            <a:fld id="{8BD3AA99-D50F-44D5-B6D8-1BC309DA1D6B}"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50</a:t>
            </a:fld>
            <a:endParaRPr lang="zh-CN" altLang="en-US"/>
          </a:p>
        </p:txBody>
      </p:sp>
    </p:spTree>
    <p:extLst>
      <p:ext uri="{BB962C8B-B14F-4D97-AF65-F5344CB8AC3E}">
        <p14:creationId xmlns="" xmlns:p14="http://schemas.microsoft.com/office/powerpoint/2010/main" val="30271798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dirty="0" err="1"/>
              <a:t>kobe_list</a:t>
            </a:r>
            <a:r>
              <a:rPr lang="en-US" altLang="zh-CN" dirty="0"/>
              <a:t> = [2, 'Los Angeles Lakers', 'Jump Shot', 'POR</a:t>
            </a:r>
            <a:r>
              <a:rPr lang="en-US" altLang="zh-CN" dirty="0" smtClean="0"/>
              <a:t>']</a:t>
            </a:r>
          </a:p>
          <a:p>
            <a:r>
              <a:rPr lang="zh-CN" altLang="en-US" dirty="0" smtClean="0"/>
              <a:t>现在</a:t>
            </a:r>
            <a:r>
              <a:rPr lang="zh-CN" altLang="en-US" dirty="0"/>
              <a:t>需要添加更多关于科比某次投篮的信息，包括投篮位置（按区域划分</a:t>
            </a:r>
            <a:r>
              <a:rPr lang="zh-CN" altLang="en-US" dirty="0" smtClean="0"/>
              <a:t>）、</a:t>
            </a:r>
            <a:r>
              <a:rPr lang="zh-CN" altLang="en-US" dirty="0"/>
              <a:t>比赛</a:t>
            </a:r>
            <a:r>
              <a:rPr lang="zh-CN" altLang="en-US" dirty="0" smtClean="0"/>
              <a:t>日期和</a:t>
            </a:r>
            <a:r>
              <a:rPr lang="zh-CN" altLang="en-US" dirty="0"/>
              <a:t>对阵形式（主场或者客场</a:t>
            </a:r>
            <a:r>
              <a:rPr lang="zh-CN" altLang="en-US" dirty="0" smtClean="0"/>
              <a:t>）</a:t>
            </a:r>
            <a:endParaRPr lang="en-US" altLang="zh-CN" dirty="0"/>
          </a:p>
          <a:p>
            <a:r>
              <a:rPr lang="zh-CN" altLang="en-US" dirty="0" smtClean="0"/>
              <a:t>在</a:t>
            </a:r>
            <a:r>
              <a:rPr lang="en-US" altLang="zh-CN" dirty="0" err="1" smtClean="0"/>
              <a:t>kobe_list</a:t>
            </a:r>
            <a:r>
              <a:rPr lang="en-US" altLang="zh-CN" dirty="0" smtClean="0"/>
              <a:t> </a:t>
            </a:r>
            <a:r>
              <a:rPr lang="zh-CN" altLang="en-US" dirty="0" smtClean="0"/>
              <a:t>插入 </a:t>
            </a:r>
            <a:r>
              <a:rPr lang="en-US" altLang="zh-CN" dirty="0" smtClean="0"/>
              <a:t>‘Left </a:t>
            </a:r>
            <a:r>
              <a:rPr lang="en-US" altLang="zh-CN" dirty="0"/>
              <a:t>Side(L</a:t>
            </a:r>
            <a:r>
              <a:rPr lang="en-US" altLang="zh-CN" dirty="0" smtClean="0"/>
              <a:t>)’</a:t>
            </a:r>
            <a:r>
              <a:rPr lang="zh-CN" altLang="en-US" dirty="0" smtClean="0"/>
              <a:t>，</a:t>
            </a:r>
            <a:r>
              <a:rPr lang="en-US" altLang="zh-CN" dirty="0" smtClean="0"/>
              <a:t>‘2000-10-31’</a:t>
            </a:r>
            <a:r>
              <a:rPr lang="zh-CN" altLang="en-US" dirty="0" smtClean="0"/>
              <a:t>，和</a:t>
            </a:r>
            <a:r>
              <a:rPr lang="en-US" altLang="zh-CN" dirty="0" smtClean="0"/>
              <a:t>'LAL </a:t>
            </a:r>
            <a:r>
              <a:rPr lang="en-US" altLang="zh-CN" dirty="0"/>
              <a:t>@ POR'</a:t>
            </a:r>
          </a:p>
          <a:p>
            <a:r>
              <a:rPr lang="zh-CN" altLang="en-US" dirty="0" smtClean="0"/>
              <a:t>并</a:t>
            </a:r>
            <a:r>
              <a:rPr lang="zh-CN" altLang="en-US" dirty="0"/>
              <a:t>删除数据元素</a:t>
            </a:r>
            <a:r>
              <a:rPr lang="en-US" altLang="zh-CN" dirty="0"/>
              <a:t>2</a:t>
            </a:r>
          </a:p>
          <a:p>
            <a:r>
              <a:rPr lang="zh-CN" altLang="en-US" dirty="0"/>
              <a:t>在</a:t>
            </a:r>
            <a:r>
              <a:rPr lang="en-US" altLang="zh-CN" dirty="0"/>
              <a:t>'Los Angeles Lakers'</a:t>
            </a:r>
            <a:r>
              <a:rPr lang="zh-CN" altLang="en-US" dirty="0"/>
              <a:t>之后加上</a:t>
            </a:r>
            <a:r>
              <a:rPr lang="en-US" altLang="zh-CN" dirty="0"/>
              <a:t>matchup</a:t>
            </a:r>
            <a:r>
              <a:rPr lang="zh-CN" altLang="en-US" dirty="0"/>
              <a:t>的值</a:t>
            </a:r>
          </a:p>
          <a:p>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51</a:t>
            </a:fld>
            <a:endParaRPr lang="zh-CN" altLang="en-US" dirty="0"/>
          </a:p>
        </p:txBody>
      </p:sp>
    </p:spTree>
    <p:extLst>
      <p:ext uri="{BB962C8B-B14F-4D97-AF65-F5344CB8AC3E}">
        <p14:creationId xmlns:p14="http://schemas.microsoft.com/office/powerpoint/2010/main" xmlns="" val="2156990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628800"/>
            <a:ext cx="10225136" cy="4176463"/>
          </a:xfrm>
        </p:spPr>
        <p:txBody>
          <a:bodyPr>
            <a:normAutofit/>
          </a:bodyPr>
          <a:lstStyle/>
          <a:p>
            <a:pPr>
              <a:lnSpc>
                <a:spcPct val="150000"/>
              </a:lnSpc>
            </a:pPr>
            <a:r>
              <a:rPr kumimoji="1" lang="en-US" altLang="zh-CN" sz="2400" dirty="0"/>
              <a:t>Python</a:t>
            </a:r>
            <a:r>
              <a:rPr kumimoji="1" lang="zh-CN" altLang="en-US" sz="2400" dirty="0"/>
              <a:t>语言中所有的索引都是</a:t>
            </a:r>
            <a:r>
              <a:rPr kumimoji="1" lang="zh-CN" altLang="en-US" sz="2400" dirty="0" smtClean="0"/>
              <a:t>从 </a:t>
            </a:r>
            <a:r>
              <a:rPr kumimoji="1" lang="en-US" altLang="zh-CN" sz="2400" dirty="0" smtClean="0">
                <a:latin typeface="Monaco" charset="0"/>
                <a:ea typeface="Monaco" charset="0"/>
                <a:cs typeface="Monaco" charset="0"/>
              </a:rPr>
              <a:t>0</a:t>
            </a:r>
            <a:r>
              <a:rPr kumimoji="1" lang="zh-CN" altLang="en-US" sz="2400" dirty="0" smtClean="0"/>
              <a:t> 开始</a:t>
            </a:r>
            <a:r>
              <a:rPr kumimoji="1" lang="zh-CN" altLang="en-US" sz="2400" dirty="0"/>
              <a:t>计数的，如果列表中</a:t>
            </a:r>
            <a:r>
              <a:rPr kumimoji="1" lang="zh-CN" altLang="en-US" sz="2400" dirty="0" smtClean="0"/>
              <a:t>有 </a:t>
            </a:r>
            <a:r>
              <a:rPr kumimoji="1" lang="en-US" altLang="zh-CN" sz="2400" dirty="0" smtClean="0">
                <a:latin typeface="Monaco" charset="0"/>
                <a:ea typeface="Monaco" charset="0"/>
                <a:cs typeface="Monaco" charset="0"/>
              </a:rPr>
              <a:t>n</a:t>
            </a:r>
            <a:r>
              <a:rPr kumimoji="1" lang="zh-CN" altLang="en-US" sz="2400" dirty="0" smtClean="0"/>
              <a:t> 个</a:t>
            </a:r>
            <a:r>
              <a:rPr kumimoji="1" lang="zh-CN" altLang="en-US" sz="2400" dirty="0"/>
              <a:t>元素，那么最后一个元素的索引</a:t>
            </a:r>
            <a:r>
              <a:rPr kumimoji="1" lang="zh-CN" altLang="en-US" sz="2400" dirty="0" smtClean="0"/>
              <a:t>是 </a:t>
            </a:r>
            <a:r>
              <a:rPr kumimoji="1" lang="en-US" altLang="zh-CN" sz="2400" dirty="0" smtClean="0">
                <a:latin typeface="Monaco" charset="0"/>
                <a:ea typeface="Monaco" charset="0"/>
                <a:cs typeface="Monaco" charset="0"/>
              </a:rPr>
              <a:t>n-1</a:t>
            </a:r>
            <a:r>
              <a:rPr kumimoji="1" lang="zh-CN" altLang="en-US" sz="2400" dirty="0" smtClean="0">
                <a:latin typeface="Monaco" charset="0"/>
                <a:ea typeface="Monaco" charset="0"/>
                <a:cs typeface="Monaco" charset="0"/>
              </a:rPr>
              <a:t> </a:t>
            </a:r>
            <a:endParaRPr kumimoji="1" lang="en-US" altLang="zh-CN" sz="2400" dirty="0" smtClean="0">
              <a:latin typeface="Monaco" charset="0"/>
              <a:ea typeface="Monaco" charset="0"/>
              <a:cs typeface="Monaco" charset="0"/>
            </a:endParaRPr>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r>
              <a:rPr kumimoji="1" lang="zh-CN" altLang="en-US" sz="2400" dirty="0"/>
              <a:t>如果我们想要</a:t>
            </a:r>
            <a:r>
              <a:rPr kumimoji="1" lang="zh-CN" altLang="en-US" sz="2400" dirty="0" smtClean="0"/>
              <a:t>获取 </a:t>
            </a:r>
            <a:r>
              <a:rPr kumimoji="1" lang="en-US" altLang="zh-CN" sz="2400" dirty="0" err="1" smtClean="0">
                <a:latin typeface="Monaco" charset="0"/>
                <a:ea typeface="Monaco" charset="0"/>
                <a:cs typeface="Monaco" charset="0"/>
              </a:rPr>
              <a:t>kobe_list</a:t>
            </a:r>
            <a:r>
              <a:rPr kumimoji="1" lang="zh-CN" altLang="en-US" sz="2400" dirty="0" smtClean="0"/>
              <a:t> 中第 </a:t>
            </a:r>
            <a:r>
              <a:rPr kumimoji="1" lang="en-US" altLang="zh-CN" sz="2400" dirty="0" smtClean="0">
                <a:latin typeface="Monaco" charset="0"/>
                <a:ea typeface="Monaco" charset="0"/>
                <a:cs typeface="Monaco" charset="0"/>
              </a:rPr>
              <a:t>3</a:t>
            </a:r>
            <a:r>
              <a:rPr kumimoji="1" lang="zh-CN" altLang="en-US" sz="2400" dirty="0" smtClean="0"/>
              <a:t> 个元素及倒数第二个元素</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列表索引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351584" y="3429000"/>
            <a:ext cx="6192688" cy="1454831"/>
          </a:xfrm>
          <a:prstGeom prst="rect">
            <a:avLst/>
          </a:prstGeom>
        </p:spPr>
      </p:pic>
      <p:pic>
        <p:nvPicPr>
          <p:cNvPr id="11" name="图片 10"/>
          <p:cNvPicPr>
            <a:picLocks noChangeAspect="1"/>
          </p:cNvPicPr>
          <p:nvPr/>
        </p:nvPicPr>
        <p:blipFill rotWithShape="1">
          <a:blip r:embed="rId4">
            <a:extLst>
              <a:ext uri="{28A0092B-C50C-407E-A947-70E740481C1C}">
                <a14:useLocalDpi xmlns="" xmlns:a14="http://schemas.microsoft.com/office/drawing/2010/main" val="0"/>
              </a:ext>
            </a:extLst>
          </a:blip>
          <a:srcRect t="69583"/>
          <a:stretch/>
        </p:blipFill>
        <p:spPr>
          <a:xfrm>
            <a:off x="491316" y="2924943"/>
            <a:ext cx="8960939" cy="504057"/>
          </a:xfrm>
          <a:prstGeom prst="rect">
            <a:avLst/>
          </a:prstGeom>
        </p:spPr>
      </p:pic>
      <p:pic>
        <p:nvPicPr>
          <p:cNvPr id="12" name="图片 11"/>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95400" y="5687863"/>
            <a:ext cx="6110064" cy="1026989"/>
          </a:xfrm>
          <a:prstGeom prst="rect">
            <a:avLst/>
          </a:prstGeom>
        </p:spPr>
      </p:pic>
      <p:pic>
        <p:nvPicPr>
          <p:cNvPr id="13" name="图片 12"/>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537696" y="5616857"/>
            <a:ext cx="6654304" cy="1168999"/>
          </a:xfrm>
          <a:prstGeom prst="rect">
            <a:avLst/>
          </a:prstGeom>
        </p:spPr>
      </p:pic>
      <p:sp>
        <p:nvSpPr>
          <p:cNvPr id="3" name="日期占位符 2"/>
          <p:cNvSpPr>
            <a:spLocks noGrp="1"/>
          </p:cNvSpPr>
          <p:nvPr>
            <p:ph type="dt" sz="half" idx="10"/>
          </p:nvPr>
        </p:nvSpPr>
        <p:spPr/>
        <p:txBody>
          <a:bodyPr/>
          <a:lstStyle/>
          <a:p>
            <a:fld id="{303A235B-1F30-4915-8350-37A58918FC33}"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52</a:t>
            </a:fld>
            <a:endParaRPr lang="zh-CN" altLang="en-US"/>
          </a:p>
        </p:txBody>
      </p:sp>
    </p:spTree>
    <p:extLst>
      <p:ext uri="{BB962C8B-B14F-4D97-AF65-F5344CB8AC3E}">
        <p14:creationId xmlns="" xmlns:p14="http://schemas.microsoft.com/office/powerpoint/2010/main" val="24411362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2132856"/>
            <a:ext cx="10225136" cy="3672407"/>
          </a:xfrm>
        </p:spPr>
        <p:txBody>
          <a:bodyPr>
            <a:normAutofit/>
          </a:bodyPr>
          <a:lstStyle/>
          <a:p>
            <a:pPr>
              <a:lnSpc>
                <a:spcPct val="150000"/>
              </a:lnSpc>
            </a:pPr>
            <a:r>
              <a:rPr kumimoji="1" lang="en-US" altLang="zh-CN" sz="2400" dirty="0"/>
              <a:t>Python</a:t>
            </a:r>
            <a:r>
              <a:rPr kumimoji="1" lang="zh-CN" altLang="en-US" sz="2400" dirty="0"/>
              <a:t>内置的用于判断列表长度的函数</a:t>
            </a:r>
            <a:r>
              <a:rPr kumimoji="1" lang="zh-CN" altLang="en-US" sz="2400" dirty="0" smtClean="0"/>
              <a:t>为 </a:t>
            </a:r>
            <a:r>
              <a:rPr kumimoji="1" lang="en-US" altLang="zh-CN" sz="2400" dirty="0" err="1" smtClean="0">
                <a:latin typeface="Monaco" charset="0"/>
                <a:ea typeface="Monaco" charset="0"/>
                <a:cs typeface="Monaco" charset="0"/>
              </a:rPr>
              <a:t>len</a:t>
            </a:r>
            <a:r>
              <a:rPr kumimoji="1" lang="en-US" altLang="zh-CN" sz="2400" dirty="0" smtClean="0">
                <a:latin typeface="Monaco" charset="0"/>
                <a:ea typeface="Monaco" charset="0"/>
                <a:cs typeface="Monaco" charset="0"/>
              </a:rPr>
              <a:t>()</a:t>
            </a: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列表长度</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3356992"/>
            <a:ext cx="11464244" cy="1440160"/>
          </a:xfrm>
          <a:prstGeom prst="rect">
            <a:avLst/>
          </a:prstGeom>
        </p:spPr>
      </p:pic>
      <p:sp>
        <p:nvSpPr>
          <p:cNvPr id="4" name="日期占位符 3"/>
          <p:cNvSpPr>
            <a:spLocks noGrp="1"/>
          </p:cNvSpPr>
          <p:nvPr>
            <p:ph type="dt" sz="half" idx="10"/>
          </p:nvPr>
        </p:nvSpPr>
        <p:spPr/>
        <p:txBody>
          <a:bodyPr/>
          <a:lstStyle/>
          <a:p>
            <a:fld id="{88699A9D-CDCF-45D6-B346-FE94B0498CBE}"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53</a:t>
            </a:fld>
            <a:endParaRPr lang="zh-CN" altLang="en-US"/>
          </a:p>
        </p:txBody>
      </p:sp>
    </p:spTree>
    <p:extLst>
      <p:ext uri="{BB962C8B-B14F-4D97-AF65-F5344CB8AC3E}">
        <p14:creationId xmlns="" xmlns:p14="http://schemas.microsoft.com/office/powerpoint/2010/main" val="37652850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切片操作需要提供起始索引位置和最后索引位置，然后用</a:t>
            </a:r>
            <a:r>
              <a:rPr kumimoji="1" lang="zh-CN" altLang="en-US" sz="2400" dirty="0" smtClean="0"/>
              <a:t>冒号 </a:t>
            </a:r>
            <a:r>
              <a:rPr kumimoji="1" lang="en-US" altLang="zh-CN" sz="2400" dirty="0" smtClean="0">
                <a:latin typeface="Monaco" charset="0"/>
                <a:ea typeface="Monaco" charset="0"/>
                <a:cs typeface="Monaco" charset="0"/>
              </a:rPr>
              <a:t>:</a:t>
            </a:r>
            <a:r>
              <a:rPr kumimoji="1" lang="zh-CN" altLang="en-US" sz="2400" dirty="0" smtClean="0"/>
              <a:t> 将</a:t>
            </a:r>
            <a:r>
              <a:rPr kumimoji="1" lang="zh-CN" altLang="en-US" sz="2400" dirty="0"/>
              <a:t>两者</a:t>
            </a:r>
            <a:r>
              <a:rPr kumimoji="1" lang="zh-CN" altLang="en-US" sz="2400" dirty="0" smtClean="0"/>
              <a:t>分开</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如果未输入步长，则默认步长</a:t>
            </a:r>
            <a:r>
              <a:rPr kumimoji="1" lang="zh-CN" altLang="en-US" sz="2400" dirty="0" smtClean="0"/>
              <a:t>为 </a:t>
            </a:r>
            <a:r>
              <a:rPr kumimoji="1" lang="en-US" altLang="zh-CN" sz="2400" dirty="0" smtClean="0">
                <a:latin typeface="Monaco" charset="0"/>
                <a:ea typeface="Monaco" charset="0"/>
                <a:cs typeface="Monaco" charset="0"/>
              </a:rPr>
              <a:t>1</a:t>
            </a:r>
          </a:p>
          <a:p>
            <a:pPr>
              <a:lnSpc>
                <a:spcPct val="150000"/>
              </a:lnSpc>
            </a:pPr>
            <a:r>
              <a:rPr kumimoji="1" lang="zh-CN" altLang="en-US" sz="2400" dirty="0"/>
              <a:t>切片操作返回一系列从起始索引位置开始到最后索引位置结束的数据元素</a:t>
            </a:r>
            <a:endParaRPr kumimoji="1" lang="en-US" altLang="zh-CN" sz="2400" dirty="0"/>
          </a:p>
          <a:p>
            <a:pPr>
              <a:lnSpc>
                <a:spcPct val="150000"/>
              </a:lnSpc>
            </a:pPr>
            <a:r>
              <a:rPr kumimoji="1" lang="zh-CN" altLang="en-US" sz="2400" dirty="0"/>
              <a:t>需要注意的是，起始索引位置的值包含在返回结果中，而最后索引位置的值不包含在返回结果中</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359696" y="2348880"/>
            <a:ext cx="5832648" cy="720080"/>
          </a:xfrm>
          <a:prstGeom prst="rect">
            <a:avLst/>
          </a:prstGeom>
        </p:spPr>
      </p:pic>
      <p:sp>
        <p:nvSpPr>
          <p:cNvPr id="3" name="日期占位符 2"/>
          <p:cNvSpPr>
            <a:spLocks noGrp="1"/>
          </p:cNvSpPr>
          <p:nvPr>
            <p:ph type="dt" sz="half" idx="10"/>
          </p:nvPr>
        </p:nvSpPr>
        <p:spPr/>
        <p:txBody>
          <a:bodyPr/>
          <a:lstStyle/>
          <a:p>
            <a:fld id="{AC866DC6-0ECA-412C-901B-6565930DC47F}"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54</a:t>
            </a:fld>
            <a:endParaRPr lang="zh-CN" altLang="en-US"/>
          </a:p>
        </p:txBody>
      </p:sp>
    </p:spTree>
    <p:extLst>
      <p:ext uri="{BB962C8B-B14F-4D97-AF65-F5344CB8AC3E}">
        <p14:creationId xmlns="" xmlns:p14="http://schemas.microsoft.com/office/powerpoint/2010/main" val="212926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切片操作需要提供起始索引位置和最后索引位置，然后用</a:t>
            </a:r>
            <a:r>
              <a:rPr kumimoji="1" lang="zh-CN" altLang="en-US" sz="2400" dirty="0" smtClean="0"/>
              <a:t>冒号 </a:t>
            </a:r>
            <a:r>
              <a:rPr kumimoji="1" lang="en-US" altLang="zh-CN" sz="2400" dirty="0" smtClean="0">
                <a:latin typeface="Monaco" charset="0"/>
                <a:ea typeface="Monaco" charset="0"/>
                <a:cs typeface="Monaco" charset="0"/>
              </a:rPr>
              <a:t>:</a:t>
            </a:r>
            <a:r>
              <a:rPr kumimoji="1" lang="zh-CN" altLang="en-US" sz="2400" dirty="0" smtClean="0"/>
              <a:t> 将</a:t>
            </a:r>
            <a:r>
              <a:rPr kumimoji="1" lang="zh-CN" altLang="en-US" sz="2400" dirty="0"/>
              <a:t>两者</a:t>
            </a:r>
            <a:r>
              <a:rPr kumimoji="1" lang="zh-CN" altLang="en-US" sz="2400" dirty="0" smtClean="0"/>
              <a:t>分开</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05544" y="2529420"/>
            <a:ext cx="10287000" cy="1600200"/>
          </a:xfrm>
          <a:prstGeom prst="rect">
            <a:avLst/>
          </a:prstGeom>
        </p:spPr>
      </p:pic>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25016" y="4131108"/>
            <a:ext cx="10363200" cy="1676400"/>
          </a:xfrm>
          <a:prstGeom prst="rect">
            <a:avLst/>
          </a:prstGeom>
        </p:spPr>
      </p:pic>
      <p:sp>
        <p:nvSpPr>
          <p:cNvPr id="4" name="日期占位符 3"/>
          <p:cNvSpPr>
            <a:spLocks noGrp="1"/>
          </p:cNvSpPr>
          <p:nvPr>
            <p:ph type="dt" sz="half" idx="10"/>
          </p:nvPr>
        </p:nvSpPr>
        <p:spPr/>
        <p:txBody>
          <a:bodyPr/>
          <a:lstStyle/>
          <a:p>
            <a:fld id="{53FAF700-6FD9-446F-9A09-24749367B95C}" type="datetime1">
              <a:rPr lang="zh-CN" altLang="en-US" smtClean="0"/>
              <a:pPr/>
              <a:t>2019/9/11</a:t>
            </a:fld>
            <a:endParaRPr lang="zh-CN" altLang="en-US"/>
          </a:p>
        </p:txBody>
      </p:sp>
      <p:sp>
        <p:nvSpPr>
          <p:cNvPr id="10" name="灯片编号占位符 9"/>
          <p:cNvSpPr>
            <a:spLocks noGrp="1"/>
          </p:cNvSpPr>
          <p:nvPr>
            <p:ph type="sldNum" sz="quarter" idx="12"/>
          </p:nvPr>
        </p:nvSpPr>
        <p:spPr/>
        <p:txBody>
          <a:bodyPr/>
          <a:lstStyle/>
          <a:p>
            <a:fld id="{370D8578-DDD4-487D-A316-C8E65CC577E1}" type="slidenum">
              <a:rPr lang="zh-CN" altLang="en-US" smtClean="0"/>
              <a:pPr/>
              <a:t>55</a:t>
            </a:fld>
            <a:endParaRPr lang="zh-CN" altLang="en-US"/>
          </a:p>
        </p:txBody>
      </p:sp>
    </p:spTree>
    <p:extLst>
      <p:ext uri="{BB962C8B-B14F-4D97-AF65-F5344CB8AC3E}">
        <p14:creationId xmlns="" xmlns:p14="http://schemas.microsoft.com/office/powerpoint/2010/main" val="12963262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3077852"/>
          </a:xfrm>
        </p:spPr>
        <p:txBody>
          <a:bodyPr>
            <a:normAutofit lnSpcReduction="10000"/>
          </a:bodyPr>
          <a:lstStyle/>
          <a:p>
            <a:pPr>
              <a:lnSpc>
                <a:spcPct val="150000"/>
              </a:lnSpc>
            </a:pPr>
            <a:r>
              <a:rPr kumimoji="1" lang="zh-CN" altLang="en-US" sz="2400" dirty="0" smtClean="0"/>
              <a:t>逆向切片</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gn="r">
              <a:lnSpc>
                <a:spcPct val="150000"/>
              </a:lnSpc>
            </a:pPr>
            <a:r>
              <a:rPr kumimoji="1" lang="zh-CN" altLang="en-US" sz="2400" dirty="0"/>
              <a:t>我们可以省略起始索引位置，表示从最开始进行切片，当我们将两个索引都省略之后，我们将按原样复制一个列表，如果想要将列表的顺序颠倒，则可以</a:t>
            </a:r>
            <a:r>
              <a:rPr kumimoji="1" lang="zh-CN" altLang="en-US" sz="2400" dirty="0" smtClean="0"/>
              <a:t>使用</a:t>
            </a:r>
            <a:r>
              <a:rPr kumimoji="1" lang="en-US" altLang="zh-CN" sz="2400" dirty="0" smtClean="0">
                <a:latin typeface="Monaco" charset="0"/>
                <a:ea typeface="Monaco" charset="0"/>
                <a:cs typeface="Monaco" charset="0"/>
              </a:rPr>
              <a:t>::-1</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400" y="2204864"/>
            <a:ext cx="6408712" cy="1353296"/>
          </a:xfrm>
          <a:prstGeom prst="rect">
            <a:avLst/>
          </a:prstGeom>
        </p:spPr>
      </p:pic>
      <p:pic>
        <p:nvPicPr>
          <p:cNvPr id="11" name="图片 1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24096" y="4778660"/>
            <a:ext cx="9144000" cy="1981200"/>
          </a:xfrm>
          <a:prstGeom prst="rect">
            <a:avLst/>
          </a:prstGeom>
        </p:spPr>
      </p:pic>
      <p:sp>
        <p:nvSpPr>
          <p:cNvPr id="3" name="日期占位符 2"/>
          <p:cNvSpPr>
            <a:spLocks noGrp="1"/>
          </p:cNvSpPr>
          <p:nvPr>
            <p:ph type="dt" sz="half" idx="10"/>
          </p:nvPr>
        </p:nvSpPr>
        <p:spPr/>
        <p:txBody>
          <a:bodyPr/>
          <a:lstStyle/>
          <a:p>
            <a:fld id="{7417937C-8FAA-4AFB-83D1-1427D78B5634}"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56</a:t>
            </a:fld>
            <a:endParaRPr lang="zh-CN" altLang="en-US"/>
          </a:p>
        </p:txBody>
      </p:sp>
    </p:spTree>
    <p:extLst>
      <p:ext uri="{BB962C8B-B14F-4D97-AF65-F5344CB8AC3E}">
        <p14:creationId xmlns="" xmlns:p14="http://schemas.microsoft.com/office/powerpoint/2010/main" val="2885987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068452"/>
          </a:xfrm>
        </p:spPr>
        <p:txBody>
          <a:bodyPr>
            <a:normAutofit/>
          </a:bodyPr>
          <a:lstStyle/>
          <a:p>
            <a:pPr>
              <a:lnSpc>
                <a:spcPct val="150000"/>
              </a:lnSpc>
            </a:pPr>
            <a:r>
              <a:rPr kumimoji="1" lang="zh-CN" altLang="en-US" sz="2400" dirty="0"/>
              <a:t>列表中的元素也可以是列表，这样可以将列表看成更高维的</a:t>
            </a:r>
            <a:r>
              <a:rPr kumimoji="1" lang="zh-CN" altLang="en-US" sz="2400" dirty="0" smtClean="0"/>
              <a:t>数组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smtClean="0"/>
              <a:t>拆开很容易理解</a:t>
            </a: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嵌套列表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400" y="2390140"/>
            <a:ext cx="6684804" cy="1327039"/>
          </a:xfrm>
          <a:prstGeom prst="rect">
            <a:avLst/>
          </a:prstGeom>
        </p:spPr>
      </p:pic>
      <p:pic>
        <p:nvPicPr>
          <p:cNvPr id="10" name="图片 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05764" y="4406510"/>
            <a:ext cx="7758339" cy="2262849"/>
          </a:xfrm>
          <a:prstGeom prst="rect">
            <a:avLst/>
          </a:prstGeom>
        </p:spPr>
      </p:pic>
      <p:sp>
        <p:nvSpPr>
          <p:cNvPr id="3" name="日期占位符 2"/>
          <p:cNvSpPr>
            <a:spLocks noGrp="1"/>
          </p:cNvSpPr>
          <p:nvPr>
            <p:ph type="dt" sz="half" idx="10"/>
          </p:nvPr>
        </p:nvSpPr>
        <p:spPr/>
        <p:txBody>
          <a:bodyPr/>
          <a:lstStyle/>
          <a:p>
            <a:fld id="{1447BD6B-7EFA-4EA3-BF2B-55B085FF3EA8}"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57</a:t>
            </a:fld>
            <a:endParaRPr lang="zh-CN" altLang="en-US"/>
          </a:p>
        </p:txBody>
      </p:sp>
    </p:spTree>
    <p:extLst>
      <p:ext uri="{BB962C8B-B14F-4D97-AF65-F5344CB8AC3E}">
        <p14:creationId xmlns="" xmlns:p14="http://schemas.microsoft.com/office/powerpoint/2010/main" val="11248884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normAutofit lnSpcReduction="10000"/>
          </a:bodyPr>
          <a:lstStyle/>
          <a:p>
            <a:r>
              <a:rPr lang="zh-CN" altLang="en-US" dirty="0"/>
              <a:t>现有科比某次投篮信息的列表</a:t>
            </a:r>
            <a:r>
              <a:rPr lang="en-US" altLang="zh-CN" dirty="0" err="1" smtClean="0"/>
              <a:t>kobe_list</a:t>
            </a:r>
            <a:endParaRPr lang="en-US" altLang="zh-CN" dirty="0" smtClean="0"/>
          </a:p>
          <a:p>
            <a:r>
              <a:rPr lang="en-US" altLang="zh-CN" dirty="0" err="1"/>
              <a:t>kobe_list</a:t>
            </a:r>
            <a:r>
              <a:rPr lang="en-US" altLang="zh-CN" dirty="0"/>
              <a:t> = ['Los Angeles Lakers', 'LAL @ POR', 'Jump Shot', 'POR', 'Left Side(L)', '2000-10-31</a:t>
            </a:r>
            <a:r>
              <a:rPr lang="en-US" altLang="zh-CN" dirty="0" smtClean="0"/>
              <a:t>']</a:t>
            </a:r>
            <a:endParaRPr lang="en-US" altLang="zh-CN" dirty="0"/>
          </a:p>
          <a:p>
            <a:r>
              <a:rPr lang="zh-CN" altLang="en-US" dirty="0"/>
              <a:t>请使用切片方法取出索引位置</a:t>
            </a:r>
            <a:r>
              <a:rPr lang="en-US" altLang="zh-CN" dirty="0"/>
              <a:t>3</a:t>
            </a:r>
            <a:r>
              <a:rPr lang="zh-CN" altLang="en-US" dirty="0"/>
              <a:t>到</a:t>
            </a:r>
            <a:r>
              <a:rPr lang="en-US" altLang="zh-CN" dirty="0"/>
              <a:t>5</a:t>
            </a:r>
            <a:r>
              <a:rPr lang="zh-CN" altLang="en-US" dirty="0"/>
              <a:t>的元素，并存入到列表</a:t>
            </a:r>
            <a:r>
              <a:rPr lang="en-US" altLang="zh-CN" dirty="0" err="1"/>
              <a:t>three_five</a:t>
            </a:r>
            <a:r>
              <a:rPr lang="zh-CN" altLang="en-US" dirty="0"/>
              <a:t>中</a:t>
            </a:r>
          </a:p>
          <a:p>
            <a:r>
              <a:rPr lang="zh-CN" altLang="en-US" dirty="0"/>
              <a:t>并提取比赛日期中的年份存入变量</a:t>
            </a:r>
            <a:r>
              <a:rPr lang="en-US" altLang="zh-CN" dirty="0"/>
              <a:t>year</a:t>
            </a:r>
            <a:r>
              <a:rPr lang="zh-CN" altLang="en-US" dirty="0"/>
              <a:t>中</a:t>
            </a:r>
          </a:p>
          <a:p>
            <a:r>
              <a:rPr lang="zh-CN" altLang="en-US" dirty="0"/>
              <a:t>提示：</a:t>
            </a:r>
          </a:p>
          <a:p>
            <a:r>
              <a:rPr lang="zh-CN" altLang="en-US" dirty="0"/>
              <a:t>读取年份时，先使用索引方法将</a:t>
            </a:r>
            <a:r>
              <a:rPr lang="en-US" altLang="zh-CN" dirty="0" err="1"/>
              <a:t>kobe_list</a:t>
            </a:r>
            <a:r>
              <a:rPr lang="zh-CN" altLang="en-US" dirty="0"/>
              <a:t>或者</a:t>
            </a:r>
            <a:r>
              <a:rPr lang="en-US" altLang="zh-CN" dirty="0" err="1"/>
              <a:t>three_five</a:t>
            </a:r>
            <a:r>
              <a:rPr lang="zh-CN" altLang="en-US" dirty="0"/>
              <a:t>最后一个日期元素值</a:t>
            </a:r>
            <a:r>
              <a:rPr lang="en-US" altLang="zh-CN" dirty="0"/>
              <a:t>'2000-10-13'</a:t>
            </a:r>
            <a:r>
              <a:rPr lang="zh-CN" altLang="en-US" dirty="0"/>
              <a:t>提取出来，索引位置为</a:t>
            </a:r>
            <a:r>
              <a:rPr lang="en-US" altLang="zh-CN" dirty="0"/>
              <a:t>-1</a:t>
            </a:r>
            <a:r>
              <a:rPr lang="zh-CN" altLang="en-US" dirty="0"/>
              <a:t>，然后对该字符串进行切片操作，切片为</a:t>
            </a:r>
            <a:r>
              <a:rPr lang="en-US" altLang="zh-CN" dirty="0"/>
              <a:t>0:4</a:t>
            </a:r>
          </a:p>
          <a:p>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58</a:t>
            </a:fld>
            <a:endParaRPr lang="zh-CN" altLang="en-US" dirty="0"/>
          </a:p>
        </p:txBody>
      </p:sp>
    </p:spTree>
    <p:extLst>
      <p:ext uri="{BB962C8B-B14F-4D97-AF65-F5344CB8AC3E}">
        <p14:creationId xmlns:p14="http://schemas.microsoft.com/office/powerpoint/2010/main" xmlns="" val="2769648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元组</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289466" y="2699036"/>
            <a:ext cx="4798421"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元组（</a:t>
            </a:r>
            <a:r>
              <a:rPr kumimoji="1" lang="en-US" altLang="zh-CN" sz="2400" dirty="0"/>
              <a:t>tuple</a:t>
            </a:r>
            <a:r>
              <a:rPr kumimoji="1" lang="zh-CN" altLang="en-US" sz="2400" dirty="0"/>
              <a:t>）数据结构与列表类似，其中元素可以有不同的</a:t>
            </a:r>
            <a:r>
              <a:rPr kumimoji="1" lang="zh-CN" altLang="en-US" sz="2400" dirty="0" smtClean="0"/>
              <a:t>类型</a:t>
            </a:r>
            <a:endParaRPr kumimoji="1" lang="en-US" altLang="zh-CN" sz="2400" dirty="0" smtClean="0"/>
          </a:p>
          <a:p>
            <a:pPr>
              <a:lnSpc>
                <a:spcPct val="150000"/>
              </a:lnSpc>
            </a:pPr>
            <a:r>
              <a:rPr kumimoji="1" lang="zh-CN" altLang="en-US" sz="2400" dirty="0" smtClean="0"/>
              <a:t>但是元组</a:t>
            </a:r>
            <a:r>
              <a:rPr kumimoji="1" lang="zh-CN" altLang="en-US" sz="2400" dirty="0"/>
              <a:t>中的</a:t>
            </a:r>
            <a:r>
              <a:rPr kumimoji="1" lang="zh-CN" altLang="en-US" sz="2400" b="1" dirty="0">
                <a:solidFill>
                  <a:srgbClr val="3BBC5D"/>
                </a:solidFill>
              </a:rPr>
              <a:t>元素是不可变</a:t>
            </a:r>
            <a:r>
              <a:rPr kumimoji="1" lang="zh-CN" altLang="en-US" sz="2400" dirty="0"/>
              <a:t>的，即一旦初始化</a:t>
            </a:r>
            <a:r>
              <a:rPr kumimoji="1" lang="zh-CN" altLang="en-US" sz="2400" dirty="0" smtClean="0"/>
              <a:t>之后，就</a:t>
            </a:r>
            <a:r>
              <a:rPr kumimoji="1" lang="zh-CN" altLang="en-US" sz="2400" dirty="0"/>
              <a:t>不能够再做</a:t>
            </a:r>
            <a:r>
              <a:rPr kumimoji="1" lang="zh-CN" altLang="en-US" sz="2400" dirty="0" smtClean="0"/>
              <a:t>修改（报错：元组对象不支持赋值）</a:t>
            </a:r>
            <a:endParaRPr kumimoji="1" lang="zh-CN" altLang="en-US" sz="2400" dirty="0"/>
          </a:p>
        </p:txBody>
      </p:sp>
      <p:pic>
        <p:nvPicPr>
          <p:cNvPr id="9" name="图片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5284" y="1910157"/>
            <a:ext cx="5210636" cy="302944"/>
          </a:xfrm>
          <a:prstGeom prst="rect">
            <a:avLst/>
          </a:prstGeom>
        </p:spPr>
      </p:pic>
      <p:pic>
        <p:nvPicPr>
          <p:cNvPr id="10" name="图片 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406552" y="1628800"/>
            <a:ext cx="6616700" cy="4305300"/>
          </a:xfrm>
          <a:prstGeom prst="rect">
            <a:avLst/>
          </a:prstGeom>
        </p:spPr>
      </p:pic>
      <p:sp>
        <p:nvSpPr>
          <p:cNvPr id="2" name="日期占位符 1"/>
          <p:cNvSpPr>
            <a:spLocks noGrp="1"/>
          </p:cNvSpPr>
          <p:nvPr>
            <p:ph type="dt" sz="half" idx="10"/>
          </p:nvPr>
        </p:nvSpPr>
        <p:spPr/>
        <p:txBody>
          <a:bodyPr/>
          <a:lstStyle/>
          <a:p>
            <a:fld id="{99116EE5-F674-48EE-97B9-10695F27FEFD}"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59</a:t>
            </a:fld>
            <a:endParaRPr lang="zh-CN" altLang="en-US"/>
          </a:p>
        </p:txBody>
      </p:sp>
    </p:spTree>
    <p:extLst>
      <p:ext uri="{BB962C8B-B14F-4D97-AF65-F5344CB8AC3E}">
        <p14:creationId xmlns="" xmlns:p14="http://schemas.microsoft.com/office/powerpoint/2010/main" val="19330544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7314" y="2132857"/>
            <a:ext cx="5388660" cy="4176463"/>
          </a:xfrm>
        </p:spPr>
        <p:txBody>
          <a:bodyPr>
            <a:normAutofit/>
          </a:bodyPr>
          <a:lstStyle/>
          <a:p>
            <a:pPr>
              <a:lnSpc>
                <a:spcPct val="150000"/>
              </a:lnSpc>
            </a:pPr>
            <a:r>
              <a:rPr kumimoji="1" lang="en-US" altLang="zh-CN" sz="2400" dirty="0"/>
              <a:t>Python 2.0</a:t>
            </a:r>
            <a:r>
              <a:rPr kumimoji="1" lang="zh-CN" altLang="en-US" sz="2400" dirty="0"/>
              <a:t>版本于</a:t>
            </a:r>
            <a:r>
              <a:rPr kumimoji="1" lang="en-US" altLang="zh-CN" sz="2400" dirty="0"/>
              <a:t>2000</a:t>
            </a:r>
            <a:r>
              <a:rPr kumimoji="1" lang="zh-CN" altLang="en-US" sz="2400" dirty="0"/>
              <a:t>年</a:t>
            </a:r>
            <a:r>
              <a:rPr kumimoji="1" lang="en-US" altLang="zh-CN" sz="2400" dirty="0"/>
              <a:t>10</a:t>
            </a:r>
            <a:r>
              <a:rPr kumimoji="1" lang="zh-CN" altLang="en-US" sz="2400" dirty="0"/>
              <a:t>月发布</a:t>
            </a:r>
            <a:r>
              <a:rPr kumimoji="1" lang="zh-CN" altLang="en-US" sz="2400" dirty="0" smtClean="0"/>
              <a:t>。</a:t>
            </a:r>
            <a:endParaRPr kumimoji="1" lang="en-US" altLang="zh-CN" sz="2400" dirty="0" smtClean="0"/>
          </a:p>
          <a:p>
            <a:pPr>
              <a:lnSpc>
                <a:spcPct val="150000"/>
              </a:lnSpc>
            </a:pPr>
            <a:r>
              <a:rPr kumimoji="1" lang="zh-CN" altLang="en-US" sz="2400" dirty="0" smtClean="0"/>
              <a:t>在</a:t>
            </a:r>
            <a:r>
              <a:rPr kumimoji="1" lang="en-US" altLang="zh-CN" sz="2400" dirty="0"/>
              <a:t>2008</a:t>
            </a:r>
            <a:r>
              <a:rPr kumimoji="1" lang="zh-CN" altLang="en-US" sz="2400" dirty="0"/>
              <a:t>年</a:t>
            </a:r>
            <a:r>
              <a:rPr kumimoji="1" lang="en-US" altLang="zh-CN" sz="2400" dirty="0"/>
              <a:t>12</a:t>
            </a:r>
            <a:r>
              <a:rPr kumimoji="1" lang="zh-CN" altLang="en-US" sz="2400" dirty="0"/>
              <a:t>月，</a:t>
            </a:r>
            <a:r>
              <a:rPr kumimoji="1" lang="en-US" altLang="zh-CN" sz="2400" dirty="0"/>
              <a:t>Python 3.0</a:t>
            </a:r>
            <a:r>
              <a:rPr kumimoji="1" lang="zh-CN" altLang="en-US" sz="2400" dirty="0"/>
              <a:t>发布</a:t>
            </a:r>
            <a:r>
              <a:rPr kumimoji="1" lang="zh-CN" altLang="en-US" sz="2400" dirty="0" smtClean="0"/>
              <a:t>，此</a:t>
            </a:r>
            <a:r>
              <a:rPr kumimoji="1" lang="zh-CN" altLang="en-US" sz="2400" dirty="0"/>
              <a:t>版本没有完全兼容之前的</a:t>
            </a:r>
            <a:r>
              <a:rPr kumimoji="1" lang="en-US" altLang="zh-CN" sz="2400" dirty="0" smtClean="0"/>
              <a:t>Python</a:t>
            </a:r>
            <a:r>
              <a:rPr kumimoji="1" lang="zh-CN" altLang="en-US" sz="2400" dirty="0" smtClean="0"/>
              <a:t> </a:t>
            </a:r>
            <a:r>
              <a:rPr kumimoji="1" lang="en-US" altLang="zh-CN" sz="2400" dirty="0" smtClean="0"/>
              <a:t>2.0</a:t>
            </a:r>
          </a:p>
          <a:p>
            <a:pPr>
              <a:lnSpc>
                <a:spcPct val="150000"/>
              </a:lnSpc>
            </a:pPr>
            <a:r>
              <a:rPr kumimoji="1" lang="en-US" altLang="zh-CN" sz="2400" dirty="0" smtClean="0"/>
              <a:t>Python</a:t>
            </a:r>
            <a:r>
              <a:rPr kumimoji="1" lang="zh-CN" altLang="en-US" sz="2400" dirty="0"/>
              <a:t>也因此分为了</a:t>
            </a:r>
            <a:r>
              <a:rPr kumimoji="1" lang="en-US" altLang="zh-CN" sz="2400" dirty="0"/>
              <a:t>Python 3.5</a:t>
            </a:r>
            <a:r>
              <a:rPr kumimoji="1" lang="zh-CN" altLang="en-US" sz="2400" dirty="0"/>
              <a:t>派系和</a:t>
            </a:r>
            <a:r>
              <a:rPr kumimoji="1" lang="en-US" altLang="zh-CN" sz="2400" dirty="0"/>
              <a:t>Python 2.7</a:t>
            </a:r>
            <a:r>
              <a:rPr kumimoji="1" lang="zh-CN" altLang="en-US" sz="2400" dirty="0"/>
              <a:t>派系两大</a:t>
            </a:r>
            <a:r>
              <a:rPr kumimoji="1" lang="zh-CN" altLang="en-US" sz="2400" dirty="0" smtClean="0"/>
              <a:t>阵营</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48245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语言的发展历史</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455817" y="-1776549"/>
            <a:ext cx="184731" cy="369332"/>
          </a:xfrm>
          <a:prstGeom prst="rect">
            <a:avLst/>
          </a:prstGeom>
          <a:noFill/>
        </p:spPr>
        <p:txBody>
          <a:bodyPr wrap="none" rtlCol="0">
            <a:spAutoFit/>
          </a:bodyPr>
          <a:lstStyle/>
          <a:p>
            <a:endParaRPr kumimoji="1" lang="zh-CN" altLang="en-US" dirty="0"/>
          </a:p>
        </p:txBody>
      </p:sp>
      <p:pic>
        <p:nvPicPr>
          <p:cNvPr id="12" name="图片 1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879976" y="2132857"/>
            <a:ext cx="6058849" cy="2716384"/>
          </a:xfrm>
          <a:prstGeom prst="rect">
            <a:avLst/>
          </a:prstGeom>
        </p:spPr>
      </p:pic>
      <p:sp>
        <p:nvSpPr>
          <p:cNvPr id="3" name="日期占位符 2"/>
          <p:cNvSpPr>
            <a:spLocks noGrp="1"/>
          </p:cNvSpPr>
          <p:nvPr>
            <p:ph type="dt" sz="half" idx="10"/>
          </p:nvPr>
        </p:nvSpPr>
        <p:spPr/>
        <p:txBody>
          <a:bodyPr/>
          <a:lstStyle/>
          <a:p>
            <a:fld id="{3326FCE5-84D0-4269-A3AA-D064026D7C1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a:t>
            </a:fld>
            <a:endParaRPr lang="zh-CN" altLang="en-US"/>
          </a:p>
        </p:txBody>
      </p:sp>
    </p:spTree>
    <p:extLst>
      <p:ext uri="{BB962C8B-B14F-4D97-AF65-F5344CB8AC3E}">
        <p14:creationId xmlns="" xmlns:p14="http://schemas.microsoft.com/office/powerpoint/2010/main" val="1013877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345416" y="1663539"/>
            <a:ext cx="5229884" cy="4618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由于元组是不可变的，因此</a:t>
            </a:r>
            <a:r>
              <a:rPr kumimoji="1" lang="zh-CN" altLang="en-US" sz="2400" dirty="0" smtClean="0"/>
              <a:t>元组对象没有</a:t>
            </a:r>
            <a:r>
              <a:rPr kumimoji="1" lang="en-US" altLang="zh-CN" sz="2400" dirty="0" smtClean="0">
                <a:latin typeface="Monaco" charset="0"/>
                <a:ea typeface="Monaco" charset="0"/>
                <a:cs typeface="Monaco" charset="0"/>
              </a:rPr>
              <a:t>append</a:t>
            </a:r>
            <a:r>
              <a:rPr kumimoji="1" lang="en-US" altLang="zh-CN" sz="2400" dirty="0" smtClean="0">
                <a:latin typeface="Monaco"/>
              </a:rPr>
              <a:t>()</a:t>
            </a:r>
            <a:r>
              <a:rPr kumimoji="1" lang="zh-CN" altLang="en-US" sz="2400" dirty="0" smtClean="0">
                <a:latin typeface="Monaco"/>
              </a:rPr>
              <a:t>、</a:t>
            </a:r>
            <a:r>
              <a:rPr kumimoji="1" lang="en-US" altLang="zh-CN" sz="2400" dirty="0" smtClean="0">
                <a:latin typeface="Monaco" charset="0"/>
                <a:ea typeface="Monaco" charset="0"/>
                <a:cs typeface="Monaco" charset="0"/>
              </a:rPr>
              <a:t>insert</a:t>
            </a:r>
            <a:r>
              <a:rPr kumimoji="1" lang="en-US" altLang="zh-CN" sz="2400" dirty="0" smtClean="0">
                <a:latin typeface="Monaco"/>
              </a:rPr>
              <a:t>()</a:t>
            </a:r>
            <a:r>
              <a:rPr kumimoji="1" lang="zh-CN" altLang="en-US" sz="2400" dirty="0" smtClean="0"/>
              <a:t>和</a:t>
            </a:r>
            <a:r>
              <a:rPr kumimoji="1" lang="en-US" altLang="zh-CN" sz="2400" dirty="0" smtClean="0">
                <a:latin typeface="Monaco"/>
              </a:rPr>
              <a:t>del</a:t>
            </a:r>
            <a:r>
              <a:rPr kumimoji="1" lang="zh-CN" altLang="en-US" sz="2400" dirty="0" smtClean="0"/>
              <a:t>这样</a:t>
            </a:r>
            <a:r>
              <a:rPr kumimoji="1" lang="zh-CN" altLang="en-US" sz="2400" dirty="0"/>
              <a:t>的方法</a:t>
            </a:r>
            <a:r>
              <a:rPr kumimoji="1" lang="zh-CN" altLang="en-US" sz="2400" dirty="0" smtClean="0"/>
              <a:t>。</a:t>
            </a:r>
          </a:p>
          <a:p>
            <a:pPr>
              <a:lnSpc>
                <a:spcPct val="150000"/>
              </a:lnSpc>
            </a:pPr>
            <a:r>
              <a:rPr kumimoji="1" lang="zh-CN" altLang="en-US" sz="2400" dirty="0" smtClean="0"/>
              <a:t>实际上，</a:t>
            </a:r>
            <a:r>
              <a:rPr kumimoji="1" lang="en-US" altLang="zh-CN" sz="2400" dirty="0" smtClean="0"/>
              <a:t>tuple</a:t>
            </a:r>
            <a:r>
              <a:rPr kumimoji="1" lang="zh-CN" altLang="en-US" sz="2400" dirty="0" smtClean="0"/>
              <a:t>的使用可以使得代码更安全，防止错误赋值导致重要对象的改变。</a:t>
            </a:r>
            <a:endParaRPr kumimoji="1" lang="zh-CN" altLang="en-US" sz="2400" dirty="0"/>
          </a:p>
        </p:txBody>
      </p:sp>
      <p:pic>
        <p:nvPicPr>
          <p:cNvPr id="9" name="图片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45416" y="1072696"/>
            <a:ext cx="5210636" cy="302944"/>
          </a:xfrm>
          <a:prstGeom prst="rect">
            <a:avLst/>
          </a:prstGeom>
        </p:spPr>
      </p:pic>
      <p:pic>
        <p:nvPicPr>
          <p:cNvPr id="10" name="图片 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575300" y="1052736"/>
            <a:ext cx="6616700" cy="4305300"/>
          </a:xfrm>
          <a:prstGeom prst="rect">
            <a:avLst/>
          </a:prstGeom>
        </p:spPr>
      </p:pic>
      <p:sp>
        <p:nvSpPr>
          <p:cNvPr id="2" name="日期占位符 1"/>
          <p:cNvSpPr>
            <a:spLocks noGrp="1"/>
          </p:cNvSpPr>
          <p:nvPr>
            <p:ph type="dt" sz="half" idx="10"/>
          </p:nvPr>
        </p:nvSpPr>
        <p:spPr/>
        <p:txBody>
          <a:bodyPr/>
          <a:lstStyle/>
          <a:p>
            <a:fld id="{5E04C89B-7680-4CFB-B968-8A3E89D499D0}"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60</a:t>
            </a:fld>
            <a:endParaRPr lang="zh-CN" altLang="en-US"/>
          </a:p>
        </p:txBody>
      </p:sp>
    </p:spTree>
    <p:extLst>
      <p:ext uri="{BB962C8B-B14F-4D97-AF65-F5344CB8AC3E}">
        <p14:creationId xmlns="" xmlns:p14="http://schemas.microsoft.com/office/powerpoint/2010/main" val="32064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现有科比某次投篮信息的元组</a:t>
            </a:r>
            <a:r>
              <a:rPr lang="en-US" altLang="zh-CN" dirty="0" err="1" smtClean="0"/>
              <a:t>kobe_tuple</a:t>
            </a:r>
            <a:endParaRPr lang="en-US" altLang="zh-CN" dirty="0" smtClean="0"/>
          </a:p>
          <a:p>
            <a:pPr marL="0" indent="0">
              <a:buNone/>
            </a:pPr>
            <a:r>
              <a:rPr lang="en-US" altLang="zh-CN" dirty="0" err="1"/>
              <a:t>kobe_tuple</a:t>
            </a:r>
            <a:r>
              <a:rPr lang="en-US" altLang="zh-CN" dirty="0"/>
              <a:t> = ([2, 'Jump Shot'], 'Los Angeles Lakers', 'POR</a:t>
            </a:r>
            <a:r>
              <a:rPr lang="en-US" altLang="zh-CN" dirty="0" smtClean="0"/>
              <a:t>')</a:t>
            </a:r>
          </a:p>
          <a:p>
            <a:r>
              <a:rPr lang="zh-CN" altLang="en-US" dirty="0"/>
              <a:t>请将</a:t>
            </a:r>
            <a:r>
              <a:rPr lang="en-US" altLang="zh-CN" dirty="0" err="1"/>
              <a:t>kobe_tuple</a:t>
            </a:r>
            <a:r>
              <a:rPr lang="zh-CN" altLang="en-US" dirty="0"/>
              <a:t>中的投篮</a:t>
            </a:r>
            <a:r>
              <a:rPr lang="en-US" altLang="zh-CN" dirty="0"/>
              <a:t>ID</a:t>
            </a:r>
            <a:r>
              <a:rPr lang="zh-CN" altLang="en-US" dirty="0"/>
              <a:t>由</a:t>
            </a:r>
            <a:r>
              <a:rPr lang="en-US" altLang="zh-CN" dirty="0"/>
              <a:t>2</a:t>
            </a:r>
            <a:r>
              <a:rPr lang="zh-CN" altLang="en-US" dirty="0"/>
              <a:t>改为</a:t>
            </a:r>
            <a:r>
              <a:rPr lang="en-US" altLang="zh-CN" dirty="0"/>
              <a:t>3</a:t>
            </a:r>
            <a:r>
              <a:rPr lang="zh-CN" altLang="en-US" dirty="0"/>
              <a:t>，投篮类型由</a:t>
            </a:r>
            <a:r>
              <a:rPr lang="en-US" altLang="zh-CN" dirty="0"/>
              <a:t>Jump Shot</a:t>
            </a:r>
            <a:r>
              <a:rPr lang="zh-CN" altLang="en-US" dirty="0"/>
              <a:t>改为</a:t>
            </a:r>
            <a:r>
              <a:rPr lang="en-US" altLang="zh-CN" dirty="0"/>
              <a:t>'Slam Dunk Shot'</a:t>
            </a:r>
          </a:p>
          <a:p>
            <a:r>
              <a:rPr lang="zh-CN" altLang="en-US" dirty="0"/>
              <a:t>提示</a:t>
            </a:r>
            <a:r>
              <a:rPr lang="zh-CN" altLang="en-US" dirty="0" smtClean="0"/>
              <a:t>：通过</a:t>
            </a:r>
            <a:r>
              <a:rPr lang="en-US" altLang="zh-CN" dirty="0" err="1"/>
              <a:t>kobe_tuple</a:t>
            </a:r>
            <a:r>
              <a:rPr lang="en-US" altLang="zh-CN" dirty="0"/>
              <a:t>[][]</a:t>
            </a:r>
            <a:r>
              <a:rPr lang="zh-CN" altLang="en-US" dirty="0"/>
              <a:t>方式访问元组中的列表元素中的某一个元素</a:t>
            </a:r>
          </a:p>
          <a:p>
            <a:pPr marL="0" indent="0">
              <a:buNone/>
            </a:pPr>
            <a:endParaRPr lang="en-US" altLang="zh-CN" dirty="0"/>
          </a:p>
          <a:p>
            <a:pPr marL="0" indent="0">
              <a:buNone/>
            </a:pPr>
            <a:endParaRPr lang="en-US" altLang="zh-CN" dirty="0"/>
          </a:p>
          <a:p>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61</a:t>
            </a:fld>
            <a:endParaRPr lang="zh-CN" altLang="en-US" dirty="0"/>
          </a:p>
        </p:txBody>
      </p:sp>
    </p:spTree>
    <p:extLst>
      <p:ext uri="{BB962C8B-B14F-4D97-AF65-F5344CB8AC3E}">
        <p14:creationId xmlns:p14="http://schemas.microsoft.com/office/powerpoint/2010/main" xmlns="" val="856266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字典</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4007768" y="2060848"/>
            <a:ext cx="7750971" cy="5673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字典（</a:t>
            </a:r>
            <a:r>
              <a:rPr kumimoji="1" lang="en-US" altLang="zh-CN" sz="2400" dirty="0" err="1" smtClean="0"/>
              <a:t>dict</a:t>
            </a:r>
            <a:r>
              <a:rPr kumimoji="1" lang="zh-CN" altLang="en-US" sz="2400" dirty="0" smtClean="0"/>
              <a:t>）在其他</a:t>
            </a:r>
            <a:r>
              <a:rPr kumimoji="1" lang="zh-CN" altLang="en-US" sz="2400" dirty="0"/>
              <a:t>语言中被称作哈希映射（</a:t>
            </a:r>
            <a:r>
              <a:rPr kumimoji="1" lang="en-US" altLang="zh-CN" sz="2400" dirty="0"/>
              <a:t>hash map</a:t>
            </a:r>
            <a:r>
              <a:rPr kumimoji="1" lang="zh-CN" altLang="en-US" sz="2400" dirty="0"/>
              <a:t>）或者相关数组（</a:t>
            </a:r>
            <a:r>
              <a:rPr kumimoji="1" lang="en-US" altLang="zh-CN" sz="2400" dirty="0"/>
              <a:t>associative </a:t>
            </a:r>
            <a:r>
              <a:rPr kumimoji="1" lang="en-US" altLang="zh-CN" sz="2400" dirty="0" smtClean="0"/>
              <a:t>arrays</a:t>
            </a:r>
            <a:r>
              <a:rPr kumimoji="1" lang="zh-CN" altLang="en-US" sz="2400" dirty="0" smtClean="0"/>
              <a:t>）</a:t>
            </a:r>
            <a:endParaRPr kumimoji="1" lang="en-US" altLang="zh-CN" sz="2400" dirty="0" smtClean="0"/>
          </a:p>
          <a:p>
            <a:pPr>
              <a:lnSpc>
                <a:spcPct val="150000"/>
              </a:lnSpc>
            </a:pPr>
            <a:r>
              <a:rPr kumimoji="1" lang="zh-CN" altLang="en-US" sz="2400" dirty="0"/>
              <a:t>字典是一种大小可变的键值对集，其中的键（</a:t>
            </a:r>
            <a:r>
              <a:rPr kumimoji="1" lang="en-US" altLang="zh-CN" sz="2400" dirty="0"/>
              <a:t>key</a:t>
            </a:r>
            <a:r>
              <a:rPr kumimoji="1" lang="zh-CN" altLang="en-US" sz="2400" dirty="0"/>
              <a:t>）和值（</a:t>
            </a:r>
            <a:r>
              <a:rPr kumimoji="1" lang="en-US" altLang="zh-CN" sz="2400" dirty="0"/>
              <a:t>value</a:t>
            </a:r>
            <a:r>
              <a:rPr kumimoji="1" lang="zh-CN" altLang="en-US" sz="2400" dirty="0"/>
              <a:t>）都是</a:t>
            </a:r>
            <a:r>
              <a:rPr kumimoji="1" lang="en-US" altLang="zh-CN" sz="2400" dirty="0"/>
              <a:t>Python</a:t>
            </a:r>
            <a:r>
              <a:rPr kumimoji="1" lang="zh-CN" altLang="en-US" sz="2400" dirty="0" smtClean="0"/>
              <a:t>对象</a:t>
            </a:r>
            <a:endParaRPr kumimoji="1" lang="en-US" altLang="zh-CN" sz="2400" dirty="0" smtClean="0"/>
          </a:p>
          <a:p>
            <a:pPr>
              <a:lnSpc>
                <a:spcPct val="150000"/>
              </a:lnSpc>
            </a:pPr>
            <a:r>
              <a:rPr kumimoji="1" lang="zh-CN" altLang="en-US" sz="2400" dirty="0" smtClean="0"/>
              <a:t>字典用在需要高速查找的地方</a:t>
            </a:r>
            <a:endParaRPr kumimoji="1" lang="en-US" altLang="zh-CN" sz="2400" dirty="0" smtClean="0"/>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07368" y="2492896"/>
            <a:ext cx="3441332" cy="1738590"/>
          </a:xfrm>
          <a:prstGeom prst="rect">
            <a:avLst/>
          </a:prstGeom>
        </p:spPr>
      </p:pic>
      <p:sp>
        <p:nvSpPr>
          <p:cNvPr id="3" name="日期占位符 2"/>
          <p:cNvSpPr>
            <a:spLocks noGrp="1"/>
          </p:cNvSpPr>
          <p:nvPr>
            <p:ph type="dt" sz="half" idx="10"/>
          </p:nvPr>
        </p:nvSpPr>
        <p:spPr/>
        <p:txBody>
          <a:bodyPr/>
          <a:lstStyle/>
          <a:p>
            <a:fld id="{B701EA61-DCE5-4A68-BD63-58F6E346232B}"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62</a:t>
            </a:fld>
            <a:endParaRPr lang="zh-CN" altLang="en-US"/>
          </a:p>
        </p:txBody>
      </p:sp>
    </p:spTree>
    <p:extLst>
      <p:ext uri="{BB962C8B-B14F-4D97-AF65-F5344CB8AC3E}">
        <p14:creationId xmlns="" xmlns:p14="http://schemas.microsoft.com/office/powerpoint/2010/main" val="22255232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fontScale="92500"/>
          </a:bodyPr>
          <a:lstStyle/>
          <a:p>
            <a:pPr>
              <a:lnSpc>
                <a:spcPct val="150000"/>
              </a:lnSpc>
            </a:pPr>
            <a:r>
              <a:rPr kumimoji="1" lang="zh-CN" altLang="en-US" sz="2600" dirty="0"/>
              <a:t>字典的创建使用大括</a:t>
            </a:r>
            <a:r>
              <a:rPr kumimoji="1" lang="zh-CN" altLang="en-US" sz="2600" dirty="0" smtClean="0"/>
              <a:t>号 </a:t>
            </a:r>
            <a:r>
              <a:rPr kumimoji="1" lang="en-US" altLang="zh-CN" sz="2600" dirty="0" smtClean="0">
                <a:latin typeface="Monaco" charset="0"/>
                <a:ea typeface="Monaco" charset="0"/>
                <a:cs typeface="Monaco" charset="0"/>
              </a:rPr>
              <a:t>{}</a:t>
            </a:r>
            <a:r>
              <a:rPr kumimoji="1" lang="zh-CN" altLang="en-US" sz="2600" dirty="0" smtClean="0">
                <a:latin typeface="Monaco" charset="0"/>
                <a:ea typeface="Monaco" charset="0"/>
                <a:cs typeface="Monaco" charset="0"/>
              </a:rPr>
              <a:t> </a:t>
            </a:r>
            <a:r>
              <a:rPr kumimoji="1" lang="zh-CN" altLang="en-US" sz="2600" dirty="0" smtClean="0"/>
              <a:t>包含</a:t>
            </a:r>
            <a:r>
              <a:rPr kumimoji="1" lang="zh-CN" altLang="en-US" sz="2600" dirty="0"/>
              <a:t>键值对，并用</a:t>
            </a:r>
            <a:r>
              <a:rPr kumimoji="1" lang="zh-CN" altLang="en-US" sz="2600" dirty="0" smtClean="0"/>
              <a:t>冒号 </a:t>
            </a:r>
            <a:r>
              <a:rPr kumimoji="1" lang="en-US" altLang="zh-CN" sz="2600" dirty="0" smtClean="0">
                <a:latin typeface="Monaco" charset="0"/>
                <a:ea typeface="Monaco" charset="0"/>
                <a:cs typeface="Monaco" charset="0"/>
              </a:rPr>
              <a:t>:</a:t>
            </a:r>
            <a:r>
              <a:rPr kumimoji="1" lang="zh-CN" altLang="en-US" sz="2600" dirty="0" smtClean="0">
                <a:latin typeface="Monaco" charset="0"/>
                <a:ea typeface="Monaco" charset="0"/>
                <a:cs typeface="Monaco" charset="0"/>
              </a:rPr>
              <a:t> </a:t>
            </a:r>
            <a:r>
              <a:rPr kumimoji="1" lang="zh-CN" altLang="en-US" sz="2600" dirty="0" smtClean="0"/>
              <a:t>分隔</a:t>
            </a:r>
            <a:r>
              <a:rPr kumimoji="1" lang="zh-CN" altLang="en-US" sz="2600" dirty="0"/>
              <a:t>键和值，</a:t>
            </a:r>
            <a:r>
              <a:rPr kumimoji="1" lang="zh-CN" altLang="en-US" sz="2600" dirty="0" smtClean="0"/>
              <a:t>形成 </a:t>
            </a:r>
            <a:r>
              <a:rPr kumimoji="1" lang="zh-CN" altLang="en-US" sz="2600" dirty="0" smtClean="0">
                <a:latin typeface="Monaco" charset="0"/>
                <a:ea typeface="Monaco" charset="0"/>
                <a:cs typeface="Monaco" charset="0"/>
              </a:rPr>
              <a:t>键</a:t>
            </a:r>
            <a:r>
              <a:rPr kumimoji="1" lang="en-US" altLang="zh-CN" sz="2600" dirty="0">
                <a:latin typeface="Monaco" charset="0"/>
                <a:ea typeface="Monaco" charset="0"/>
                <a:cs typeface="Monaco" charset="0"/>
              </a:rPr>
              <a:t>:</a:t>
            </a:r>
            <a:r>
              <a:rPr kumimoji="1" lang="zh-CN" altLang="en-US" sz="2600" dirty="0" smtClean="0">
                <a:latin typeface="Monaco" charset="0"/>
                <a:ea typeface="Monaco" charset="0"/>
                <a:cs typeface="Monaco" charset="0"/>
              </a:rPr>
              <a:t>值 </a:t>
            </a:r>
            <a:r>
              <a:rPr kumimoji="1" lang="zh-CN" altLang="en-US" sz="2600" dirty="0" smtClean="0"/>
              <a:t>对</a:t>
            </a:r>
            <a:endParaRPr kumimoji="1" lang="en-US" altLang="zh-CN" sz="26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600" dirty="0" smtClean="0"/>
              <a:t>可以看出，字典</a:t>
            </a:r>
            <a:r>
              <a:rPr kumimoji="1" lang="zh-CN" altLang="en-US" sz="2600" dirty="0"/>
              <a:t>中的数据元素是无序的，并不会按照初始化的顺序排列。不同键所对应的值可以</a:t>
            </a:r>
            <a:r>
              <a:rPr kumimoji="1" lang="zh-CN" altLang="en-US" sz="2600" dirty="0" smtClean="0"/>
              <a:t>相同，但是字典中的键必须是唯一的</a:t>
            </a:r>
            <a:endParaRPr kumimoji="1" lang="en-US" altLang="zh-CN" sz="26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7408" y="2564903"/>
            <a:ext cx="10729192" cy="2179167"/>
          </a:xfrm>
          <a:prstGeom prst="rect">
            <a:avLst/>
          </a:prstGeom>
        </p:spPr>
      </p:pic>
      <p:sp>
        <p:nvSpPr>
          <p:cNvPr id="4" name="日期占位符 3"/>
          <p:cNvSpPr>
            <a:spLocks noGrp="1"/>
          </p:cNvSpPr>
          <p:nvPr>
            <p:ph type="dt" sz="half" idx="10"/>
          </p:nvPr>
        </p:nvSpPr>
        <p:spPr/>
        <p:txBody>
          <a:bodyPr/>
          <a:lstStyle/>
          <a:p>
            <a:fld id="{4DD2C687-BE5D-4ABB-A1F9-0CD22DE589AE}"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63</a:t>
            </a:fld>
            <a:endParaRPr lang="zh-CN" altLang="en-US"/>
          </a:p>
        </p:txBody>
      </p:sp>
    </p:spTree>
    <p:extLst>
      <p:ext uri="{BB962C8B-B14F-4D97-AF65-F5344CB8AC3E}">
        <p14:creationId xmlns="" xmlns:p14="http://schemas.microsoft.com/office/powerpoint/2010/main" val="40175257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467487"/>
            <a:ext cx="11408270" cy="4068452"/>
          </a:xfrm>
        </p:spPr>
        <p:txBody>
          <a:bodyPr>
            <a:normAutofit/>
          </a:bodyPr>
          <a:lstStyle/>
          <a:p>
            <a:pPr>
              <a:lnSpc>
                <a:spcPct val="150000"/>
              </a:lnSpc>
            </a:pPr>
            <a:r>
              <a:rPr kumimoji="1" lang="zh-CN" altLang="en-US" sz="2400" dirty="0" smtClean="0"/>
              <a:t>利用</a:t>
            </a:r>
            <a:r>
              <a:rPr kumimoji="1" lang="en-US" altLang="zh-CN" sz="2400" dirty="0" smtClean="0">
                <a:latin typeface="Monaco" charset="0"/>
                <a:ea typeface="Monaco" charset="0"/>
                <a:cs typeface="Monaco" charset="0"/>
              </a:rPr>
              <a:t>for</a:t>
            </a:r>
            <a:r>
              <a:rPr kumimoji="1" lang="zh-CN" altLang="en-US" sz="2400" dirty="0" smtClean="0"/>
              <a:t>循环和</a:t>
            </a:r>
            <a:r>
              <a:rPr kumimoji="1" lang="en-US" altLang="zh-CN" sz="2400" dirty="0" smtClean="0">
                <a:latin typeface="Monaco" charset="0"/>
                <a:ea typeface="Monaco" charset="0"/>
                <a:cs typeface="Monaco" charset="0"/>
              </a:rPr>
              <a:t>zip()</a:t>
            </a:r>
            <a:r>
              <a:rPr kumimoji="1" lang="zh-CN" altLang="en-US" sz="2400" dirty="0" smtClean="0"/>
              <a:t>函数创建字典</a:t>
            </a:r>
            <a:endParaRPr kumimoji="1" lang="en-US" altLang="zh-CN" sz="2400" dirty="0" smtClean="0"/>
          </a:p>
          <a:p>
            <a:pPr>
              <a:lnSpc>
                <a:spcPct val="150000"/>
              </a:lnSpc>
            </a:pPr>
            <a:r>
              <a:rPr kumimoji="1" lang="en-US" altLang="zh-CN" sz="2400" dirty="0">
                <a:latin typeface="Monaco" charset="0"/>
                <a:ea typeface="Monaco" charset="0"/>
                <a:cs typeface="Monaco" charset="0"/>
              </a:rPr>
              <a:t>zip()</a:t>
            </a:r>
            <a:r>
              <a:rPr kumimoji="1" lang="zh-CN" altLang="en-US" sz="2400" dirty="0" smtClean="0"/>
              <a:t>函数</a:t>
            </a:r>
            <a:r>
              <a:rPr kumimoji="1" lang="zh-CN" altLang="en-US" sz="2400" dirty="0"/>
              <a:t>用于将多个序列（列表、元组等）中的元素配对，产生一个</a:t>
            </a:r>
            <a:r>
              <a:rPr kumimoji="1" lang="zh-CN" altLang="en-US" sz="2400" dirty="0" smtClean="0"/>
              <a:t>如 </a:t>
            </a:r>
            <a:r>
              <a:rPr kumimoji="1" lang="en-US" altLang="zh-CN" sz="2400" dirty="0" smtClean="0">
                <a:latin typeface="Monaco" charset="0"/>
                <a:ea typeface="Monaco" charset="0"/>
                <a:cs typeface="Monaco" charset="0"/>
              </a:rPr>
              <a:t>[(</a:t>
            </a:r>
            <a:r>
              <a:rPr kumimoji="1" lang="zh-CN" altLang="en-US" sz="2400" dirty="0">
                <a:latin typeface="Monaco" charset="0"/>
                <a:ea typeface="Monaco" charset="0"/>
                <a:cs typeface="Monaco" charset="0"/>
              </a:rPr>
              <a:t>列表</a:t>
            </a:r>
            <a:r>
              <a:rPr kumimoji="1" lang="en-US" altLang="zh-CN" sz="2400" dirty="0">
                <a:latin typeface="Monaco" charset="0"/>
                <a:ea typeface="Monaco" charset="0"/>
                <a:cs typeface="Monaco" charset="0"/>
              </a:rPr>
              <a:t>1</a:t>
            </a:r>
            <a:r>
              <a:rPr kumimoji="1" lang="zh-CN" altLang="en-US" sz="2400" dirty="0">
                <a:latin typeface="Monaco" charset="0"/>
                <a:ea typeface="Monaco" charset="0"/>
                <a:cs typeface="Monaco" charset="0"/>
              </a:rPr>
              <a:t>元素</a:t>
            </a:r>
            <a:r>
              <a:rPr kumimoji="1" lang="en-US" altLang="zh-CN" sz="2400" dirty="0">
                <a:latin typeface="Monaco" charset="0"/>
                <a:ea typeface="Monaco" charset="0"/>
                <a:cs typeface="Monaco" charset="0"/>
              </a:rPr>
              <a:t>,</a:t>
            </a:r>
            <a:r>
              <a:rPr kumimoji="1" lang="zh-CN" altLang="en-US" sz="2400" dirty="0">
                <a:latin typeface="Monaco" charset="0"/>
                <a:ea typeface="Monaco" charset="0"/>
                <a:cs typeface="Monaco" charset="0"/>
              </a:rPr>
              <a:t>列表</a:t>
            </a:r>
            <a:r>
              <a:rPr kumimoji="1" lang="en-US" altLang="zh-CN" sz="2400" dirty="0">
                <a:latin typeface="Monaco" charset="0"/>
                <a:ea typeface="Monaco" charset="0"/>
                <a:cs typeface="Monaco" charset="0"/>
              </a:rPr>
              <a:t>2</a:t>
            </a:r>
            <a:r>
              <a:rPr kumimoji="1" lang="zh-CN" altLang="en-US" sz="2400" dirty="0">
                <a:latin typeface="Monaco" charset="0"/>
                <a:ea typeface="Monaco" charset="0"/>
                <a:cs typeface="Monaco" charset="0"/>
              </a:rPr>
              <a:t>元素</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的</a:t>
            </a:r>
            <a:r>
              <a:rPr kumimoji="1" lang="zh-CN" altLang="en-US" sz="2400" dirty="0"/>
              <a:t>新的元组</a:t>
            </a:r>
            <a:r>
              <a:rPr kumimoji="1" lang="zh-CN" altLang="en-US" sz="2400" dirty="0" smtClean="0"/>
              <a:t>列表；</a:t>
            </a:r>
            <a:r>
              <a:rPr kumimoji="1" lang="en-US" altLang="zh-CN" sz="2400" dirty="0" smtClean="0">
                <a:latin typeface="Monaco" charset="0"/>
                <a:ea typeface="Monaco" charset="0"/>
                <a:cs typeface="Monaco" charset="0"/>
              </a:rPr>
              <a:t>for</a:t>
            </a:r>
            <a:r>
              <a:rPr kumimoji="1" lang="zh-CN" altLang="en-US" sz="2400" dirty="0" smtClean="0"/>
              <a:t>循环</a:t>
            </a:r>
            <a:r>
              <a:rPr kumimoji="1" lang="zh-CN" altLang="en-US" sz="2400" dirty="0"/>
              <a:t>用于重复执行将值放入键中的操作</a:t>
            </a:r>
            <a:r>
              <a:rPr kumimoji="1" lang="zh-CN" altLang="en-US" sz="2000" dirty="0"/>
              <a:t>。</a:t>
            </a: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1" name="图片 10"/>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10407" y="3861048"/>
            <a:ext cx="10585176" cy="2592288"/>
          </a:xfrm>
          <a:prstGeom prst="rect">
            <a:avLst/>
          </a:prstGeom>
        </p:spPr>
      </p:pic>
      <p:sp>
        <p:nvSpPr>
          <p:cNvPr id="3" name="日期占位符 2"/>
          <p:cNvSpPr>
            <a:spLocks noGrp="1"/>
          </p:cNvSpPr>
          <p:nvPr>
            <p:ph type="dt" sz="half" idx="10"/>
          </p:nvPr>
        </p:nvSpPr>
        <p:spPr/>
        <p:txBody>
          <a:bodyPr/>
          <a:lstStyle/>
          <a:p>
            <a:fld id="{60C8D99E-BB31-491D-830A-54D71107ABD0}"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64</a:t>
            </a:fld>
            <a:endParaRPr lang="zh-CN" altLang="en-US"/>
          </a:p>
        </p:txBody>
      </p:sp>
    </p:spTree>
    <p:extLst>
      <p:ext uri="{BB962C8B-B14F-4D97-AF65-F5344CB8AC3E}">
        <p14:creationId xmlns="" xmlns:p14="http://schemas.microsoft.com/office/powerpoint/2010/main" val="38677154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645751"/>
            <a:ext cx="10945216" cy="1029938"/>
          </a:xfrm>
        </p:spPr>
        <p:txBody>
          <a:bodyPr>
            <a:normAutofit fontScale="92500" lnSpcReduction="20000"/>
          </a:bodyPr>
          <a:lstStyle/>
          <a:p>
            <a:pPr>
              <a:lnSpc>
                <a:spcPct val="150000"/>
              </a:lnSpc>
            </a:pPr>
            <a:r>
              <a:rPr kumimoji="1" lang="zh-CN" altLang="en-US" sz="2400" dirty="0"/>
              <a:t>字典的元素访问（以及插入、设置）方式与列表和元组一样。不同的是，列表和元组的索引号是按照顺序自动生成，而字典的索引号是</a:t>
            </a:r>
            <a:r>
              <a:rPr kumimoji="1" lang="zh-CN" altLang="en-US" sz="2400" dirty="0" smtClean="0"/>
              <a:t>键</a:t>
            </a:r>
            <a:endParaRPr kumimoji="1" lang="en-US" altLang="zh-CN" sz="20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7326" y="2767506"/>
            <a:ext cx="12192000" cy="1145724"/>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083618" y="4555803"/>
            <a:ext cx="6311776" cy="2259468"/>
          </a:xfrm>
          <a:prstGeom prst="rect">
            <a:avLst/>
          </a:prstGeom>
        </p:spPr>
      </p:pic>
      <p:sp>
        <p:nvSpPr>
          <p:cNvPr id="12" name="内容占位符 1"/>
          <p:cNvSpPr txBox="1">
            <a:spLocks/>
          </p:cNvSpPr>
          <p:nvPr/>
        </p:nvSpPr>
        <p:spPr>
          <a:xfrm>
            <a:off x="491316" y="4074904"/>
            <a:ext cx="10844126" cy="133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000" dirty="0" smtClean="0"/>
              <a:t>字典中某值的索引还可以通过 </a:t>
            </a:r>
            <a:r>
              <a:rPr kumimoji="1" lang="en-US" altLang="zh-CN" sz="2000" dirty="0" smtClean="0">
                <a:latin typeface="Monaco" charset="0"/>
                <a:ea typeface="Monaco" charset="0"/>
                <a:cs typeface="Monaco" charset="0"/>
              </a:rPr>
              <a:t>get</a:t>
            </a:r>
            <a:r>
              <a:rPr kumimoji="1" lang="zh-CN" altLang="en-US" sz="2000" dirty="0" smtClean="0"/>
              <a:t> 方法，如果字典不包含某个键，可以返回 </a:t>
            </a:r>
            <a:r>
              <a:rPr kumimoji="1" lang="en-US" altLang="zh-CN" sz="2000" dirty="0" smtClean="0">
                <a:latin typeface="Monaco" charset="0"/>
                <a:ea typeface="Monaco" charset="0"/>
                <a:cs typeface="Monaco" charset="0"/>
              </a:rPr>
              <a:t>None</a:t>
            </a:r>
            <a:r>
              <a:rPr kumimoji="1" lang="zh-CN" altLang="en-US" sz="2000" dirty="0" smtClean="0"/>
              <a:t> ，或者自己指定的值</a:t>
            </a:r>
            <a:endParaRPr kumimoji="1" lang="en-US" altLang="zh-CN" sz="2000" dirty="0" smtClean="0"/>
          </a:p>
        </p:txBody>
      </p:sp>
      <p:sp>
        <p:nvSpPr>
          <p:cNvPr id="6" name="日期占位符 5"/>
          <p:cNvSpPr>
            <a:spLocks noGrp="1"/>
          </p:cNvSpPr>
          <p:nvPr>
            <p:ph type="dt" sz="half" idx="10"/>
          </p:nvPr>
        </p:nvSpPr>
        <p:spPr/>
        <p:txBody>
          <a:bodyPr/>
          <a:lstStyle/>
          <a:p>
            <a:fld id="{79A1C30C-1E58-4C2A-A9B1-6042F30D698D}" type="datetime1">
              <a:rPr lang="zh-CN" altLang="en-US" smtClean="0"/>
              <a:pPr/>
              <a:t>2019/9/11</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65</a:t>
            </a:fld>
            <a:endParaRPr lang="zh-CN" altLang="en-US"/>
          </a:p>
        </p:txBody>
      </p:sp>
    </p:spTree>
    <p:extLst>
      <p:ext uri="{BB962C8B-B14F-4D97-AF65-F5344CB8AC3E}">
        <p14:creationId xmlns="" xmlns:p14="http://schemas.microsoft.com/office/powerpoint/2010/main" val="28308836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645751"/>
            <a:ext cx="10945216" cy="653652"/>
          </a:xfrm>
        </p:spPr>
        <p:txBody>
          <a:bodyPr>
            <a:normAutofit/>
          </a:bodyPr>
          <a:lstStyle/>
          <a:p>
            <a:pPr>
              <a:lnSpc>
                <a:spcPct val="150000"/>
              </a:lnSpc>
            </a:pPr>
            <a:r>
              <a:rPr kumimoji="1" lang="zh-CN" altLang="en-US" sz="2400" dirty="0"/>
              <a:t>如果在字典中不存在索引的键，则系统会报</a:t>
            </a:r>
            <a:r>
              <a:rPr kumimoji="1" lang="zh-CN" altLang="en-US" sz="2400" dirty="0" smtClean="0"/>
              <a:t>错</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7153" y="2675606"/>
            <a:ext cx="7809341" cy="2522340"/>
          </a:xfrm>
          <a:prstGeom prst="rect">
            <a:avLst/>
          </a:prstGeom>
        </p:spPr>
      </p:pic>
      <p:sp>
        <p:nvSpPr>
          <p:cNvPr id="3" name="日期占位符 2"/>
          <p:cNvSpPr>
            <a:spLocks noGrp="1"/>
          </p:cNvSpPr>
          <p:nvPr>
            <p:ph type="dt" sz="half" idx="10"/>
          </p:nvPr>
        </p:nvSpPr>
        <p:spPr/>
        <p:txBody>
          <a:bodyPr/>
          <a:lstStyle/>
          <a:p>
            <a:fld id="{FB479202-062B-4B76-8226-F064633B1E4B}"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66</a:t>
            </a:fld>
            <a:endParaRPr lang="zh-CN" altLang="en-US"/>
          </a:p>
        </p:txBody>
      </p:sp>
    </p:spTree>
    <p:extLst>
      <p:ext uri="{BB962C8B-B14F-4D97-AF65-F5344CB8AC3E}">
        <p14:creationId xmlns="" xmlns:p14="http://schemas.microsoft.com/office/powerpoint/2010/main" val="15775578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556792"/>
            <a:ext cx="10945216" cy="1711241"/>
          </a:xfrm>
        </p:spPr>
        <p:txBody>
          <a:bodyPr>
            <a:normAutofit/>
          </a:bodyPr>
          <a:lstStyle/>
          <a:p>
            <a:pPr>
              <a:lnSpc>
                <a:spcPct val="150000"/>
              </a:lnSpc>
            </a:pPr>
            <a:r>
              <a:rPr kumimoji="1" lang="zh-CN" altLang="en-US" sz="2400" dirty="0"/>
              <a:t>我们可以</a:t>
            </a:r>
            <a:r>
              <a:rPr kumimoji="1" lang="zh-CN" altLang="en-US" sz="2400" dirty="0" smtClean="0"/>
              <a:t>通过 </a:t>
            </a:r>
            <a:r>
              <a:rPr kumimoji="1" lang="en-US" altLang="zh-CN" sz="2400" dirty="0" smtClean="0">
                <a:latin typeface="Monaco" charset="0"/>
                <a:ea typeface="Monaco" charset="0"/>
                <a:cs typeface="Monaco" charset="0"/>
              </a:rPr>
              <a:t>in</a:t>
            </a:r>
            <a:r>
              <a:rPr kumimoji="1" lang="zh-CN" altLang="en-US" sz="2400" dirty="0" smtClean="0">
                <a:latin typeface="Monaco" charset="0"/>
                <a:ea typeface="Monaco" charset="0"/>
                <a:cs typeface="Monaco" charset="0"/>
              </a:rPr>
              <a:t> </a:t>
            </a:r>
            <a:r>
              <a:rPr kumimoji="1" lang="zh-CN" altLang="en-US" sz="2400" dirty="0" smtClean="0"/>
              <a:t>判断</a:t>
            </a:r>
            <a:r>
              <a:rPr kumimoji="1" lang="zh-CN" altLang="en-US" sz="2400" dirty="0"/>
              <a:t>是否存在某个键，其语法跟在列表和元组中判断是否存在某个值是相同的，也可以使用内置</a:t>
            </a:r>
            <a:r>
              <a:rPr kumimoji="1" lang="zh-CN" altLang="en-US" sz="2400" dirty="0" smtClean="0"/>
              <a:t>的 </a:t>
            </a:r>
            <a:r>
              <a:rPr kumimoji="1" lang="en-US" altLang="zh-CN" sz="2400" dirty="0" err="1" smtClean="0">
                <a:latin typeface="Monaco" charset="0"/>
                <a:ea typeface="Monaco" charset="0"/>
                <a:cs typeface="Monaco" charset="0"/>
              </a:rPr>
              <a:t>has_key</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方法</a:t>
            </a: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23392" y="2968056"/>
            <a:ext cx="6336704" cy="2801204"/>
          </a:xfrm>
          <a:prstGeom prst="rect">
            <a:avLst/>
          </a:prstGeom>
        </p:spPr>
      </p:pic>
      <p:sp>
        <p:nvSpPr>
          <p:cNvPr id="4" name="日期占位符 3"/>
          <p:cNvSpPr>
            <a:spLocks noGrp="1"/>
          </p:cNvSpPr>
          <p:nvPr>
            <p:ph type="dt" sz="half" idx="10"/>
          </p:nvPr>
        </p:nvSpPr>
        <p:spPr/>
        <p:txBody>
          <a:bodyPr/>
          <a:lstStyle/>
          <a:p>
            <a:fld id="{4A852BCD-9574-4BB3-82D6-49CBA3D26985}"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67</a:t>
            </a:fld>
            <a:endParaRPr lang="zh-CN" altLang="en-US"/>
          </a:p>
        </p:txBody>
      </p:sp>
    </p:spTree>
    <p:extLst>
      <p:ext uri="{BB962C8B-B14F-4D97-AF65-F5344CB8AC3E}">
        <p14:creationId xmlns="" xmlns:p14="http://schemas.microsoft.com/office/powerpoint/2010/main" val="38550778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916832"/>
            <a:ext cx="10945216" cy="5184576"/>
          </a:xfrm>
        </p:spPr>
        <p:txBody>
          <a:bodyPr>
            <a:normAutofit/>
          </a:bodyPr>
          <a:lstStyle/>
          <a:p>
            <a:pPr>
              <a:lnSpc>
                <a:spcPct val="150000"/>
              </a:lnSpc>
            </a:pPr>
            <a:r>
              <a:rPr kumimoji="1" lang="zh-CN" altLang="en-US" sz="2400" dirty="0"/>
              <a:t>如果不太确定字典中有哪些键或者值，我们可以</a:t>
            </a:r>
            <a:r>
              <a:rPr kumimoji="1" lang="zh-CN" altLang="en-US" sz="2400" dirty="0" smtClean="0"/>
              <a:t>使用 </a:t>
            </a:r>
            <a:r>
              <a:rPr kumimoji="1" lang="en-US" altLang="zh-CN" sz="2400" dirty="0" smtClean="0">
                <a:latin typeface="Monaco" charset="0"/>
                <a:ea typeface="Monaco" charset="0"/>
                <a:cs typeface="Monaco" charset="0"/>
              </a:rPr>
              <a:t>keys()</a:t>
            </a:r>
            <a:r>
              <a:rPr kumimoji="1" lang="zh-CN" altLang="en-US" sz="2400" dirty="0" smtClean="0">
                <a:latin typeface="Monaco" charset="0"/>
                <a:ea typeface="Monaco" charset="0"/>
                <a:cs typeface="Monaco" charset="0"/>
              </a:rPr>
              <a:t> </a:t>
            </a:r>
            <a:r>
              <a:rPr kumimoji="1" lang="zh-CN" altLang="en-US" sz="2400" dirty="0" smtClean="0"/>
              <a:t>方法或者</a:t>
            </a:r>
            <a:r>
              <a:rPr kumimoji="1" lang="en-US" altLang="zh-CN" sz="2400" dirty="0" smtClean="0">
                <a:latin typeface="Monaco" charset="0"/>
                <a:ea typeface="Monaco" charset="0"/>
                <a:cs typeface="Monaco" charset="0"/>
              </a:rPr>
              <a:t>values()</a:t>
            </a:r>
            <a:r>
              <a:rPr kumimoji="1" lang="zh-CN" altLang="en-US" sz="2400" dirty="0" smtClean="0"/>
              <a:t>方法</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6131" y="3356992"/>
            <a:ext cx="11423080" cy="1600335"/>
          </a:xfrm>
          <a:prstGeom prst="rect">
            <a:avLst/>
          </a:prstGeom>
        </p:spPr>
      </p:pic>
      <p:sp>
        <p:nvSpPr>
          <p:cNvPr id="3" name="日期占位符 2"/>
          <p:cNvSpPr>
            <a:spLocks noGrp="1"/>
          </p:cNvSpPr>
          <p:nvPr>
            <p:ph type="dt" sz="half" idx="10"/>
          </p:nvPr>
        </p:nvSpPr>
        <p:spPr/>
        <p:txBody>
          <a:bodyPr/>
          <a:lstStyle/>
          <a:p>
            <a:fld id="{C9A81221-B6CF-4C97-BB81-735A5F8DF90F}"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68</a:t>
            </a:fld>
            <a:endParaRPr lang="zh-CN" altLang="en-US"/>
          </a:p>
        </p:txBody>
      </p:sp>
    </p:spTree>
    <p:extLst>
      <p:ext uri="{BB962C8B-B14F-4D97-AF65-F5344CB8AC3E}">
        <p14:creationId xmlns="" xmlns:p14="http://schemas.microsoft.com/office/powerpoint/2010/main" val="2915790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226" y="1916832"/>
            <a:ext cx="10945216" cy="5184576"/>
          </a:xfrm>
        </p:spPr>
        <p:txBody>
          <a:bodyPr>
            <a:normAutofit/>
          </a:bodyPr>
          <a:lstStyle/>
          <a:p>
            <a:pPr>
              <a:lnSpc>
                <a:spcPct val="150000"/>
              </a:lnSpc>
            </a:pPr>
            <a:r>
              <a:rPr lang="zh-CN" altLang="en-US" sz="2400" dirty="0"/>
              <a:t>在有些情况下，我们需要取出字典中的键值对用于下一步的分析，此时可以</a:t>
            </a:r>
            <a:r>
              <a:rPr lang="zh-CN" altLang="en-US" sz="2400" dirty="0" smtClean="0"/>
              <a:t>使用 </a:t>
            </a:r>
            <a:r>
              <a:rPr lang="en-US" altLang="zh-CN" sz="2400" dirty="0" smtClean="0">
                <a:latin typeface="Monaco" charset="0"/>
                <a:ea typeface="Monaco" charset="0"/>
                <a:cs typeface="Monaco" charset="0"/>
              </a:rPr>
              <a:t>items()</a:t>
            </a:r>
            <a:r>
              <a:rPr lang="zh-CN" altLang="en-US" sz="2400" dirty="0" smtClean="0">
                <a:latin typeface="Monaco" charset="0"/>
                <a:ea typeface="Monaco" charset="0"/>
                <a:cs typeface="Monaco" charset="0"/>
              </a:rPr>
              <a:t> </a:t>
            </a:r>
            <a:r>
              <a:rPr lang="zh-CN" altLang="en-US" sz="2400" dirty="0" smtClean="0"/>
              <a:t>方法</a:t>
            </a:r>
            <a:r>
              <a:rPr lang="zh-CN" altLang="en-US" sz="2400" dirty="0"/>
              <a:t>，该方法将返回所有键值对，并将其保存在一个元组列表（列表中的元素为元组）中</a:t>
            </a:r>
            <a:endParaRPr kumimoji="1" lang="en-US" altLang="zh-CN" sz="2400" dirty="0"/>
          </a:p>
          <a:p>
            <a:pPr>
              <a:lnSpc>
                <a:spcPct val="150000"/>
              </a:lnSpc>
            </a:pPr>
            <a:endParaRPr kumimoji="1" lang="en-US" altLang="zh-CN" sz="2400"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3735034"/>
            <a:ext cx="6959600" cy="2794000"/>
          </a:xfrm>
          <a:prstGeom prst="rect">
            <a:avLst/>
          </a:prstGeom>
        </p:spPr>
      </p:pic>
      <p:sp>
        <p:nvSpPr>
          <p:cNvPr id="3" name="日期占位符 2"/>
          <p:cNvSpPr>
            <a:spLocks noGrp="1"/>
          </p:cNvSpPr>
          <p:nvPr>
            <p:ph type="dt" sz="half" idx="10"/>
          </p:nvPr>
        </p:nvSpPr>
        <p:spPr/>
        <p:txBody>
          <a:bodyPr/>
          <a:lstStyle/>
          <a:p>
            <a:fld id="{9BF098D3-E603-40D2-B9DB-D3B0183FF05D}"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69</a:t>
            </a:fld>
            <a:endParaRPr lang="zh-CN" altLang="en-US"/>
          </a:p>
        </p:txBody>
      </p:sp>
    </p:spTree>
    <p:extLst>
      <p:ext uri="{BB962C8B-B14F-4D97-AF65-F5344CB8AC3E}">
        <p14:creationId xmlns="" xmlns:p14="http://schemas.microsoft.com/office/powerpoint/2010/main" val="25480448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运行环境及安装</a:t>
            </a:r>
            <a:endParaRPr lang="zh-CN" altLang="en-US" sz="3200" b="1" dirty="0">
              <a:solidFill>
                <a:srgbClr val="942124"/>
              </a:solidFill>
              <a:cs typeface="+mn-cs"/>
            </a:endParaRPr>
          </a:p>
        </p:txBody>
      </p:sp>
      <p:sp>
        <p:nvSpPr>
          <p:cNvPr id="2" name="内容占位符 1"/>
          <p:cNvSpPr>
            <a:spLocks noGrp="1"/>
          </p:cNvSpPr>
          <p:nvPr>
            <p:ph idx="1"/>
          </p:nvPr>
        </p:nvSpPr>
        <p:spPr>
          <a:xfrm>
            <a:off x="838200" y="1700808"/>
            <a:ext cx="10515600" cy="4351338"/>
          </a:xfrm>
        </p:spPr>
        <p:txBody>
          <a:bodyPr>
            <a:normAutofit/>
          </a:bodyPr>
          <a:lstStyle/>
          <a:p>
            <a:pPr>
              <a:lnSpc>
                <a:spcPct val="150000"/>
              </a:lnSpc>
            </a:pPr>
            <a:r>
              <a:rPr kumimoji="1" lang="zh-CN" altLang="en-US" sz="2400" dirty="0" smtClean="0"/>
              <a:t>推荐使用</a:t>
            </a:r>
            <a:r>
              <a:rPr kumimoji="1" lang="en-US" altLang="zh-CN" sz="2400" dirty="0" smtClean="0"/>
              <a:t>Anaconda</a:t>
            </a:r>
            <a:r>
              <a:rPr kumimoji="1" lang="zh-CN" altLang="en-US" sz="2400" dirty="0" smtClean="0"/>
              <a:t>进行</a:t>
            </a:r>
            <a:r>
              <a:rPr kumimoji="1" lang="en-US" altLang="zh-CN" sz="2400" dirty="0" smtClean="0"/>
              <a:t>Python</a:t>
            </a:r>
            <a:r>
              <a:rPr kumimoji="1" lang="zh-CN" altLang="en-US" sz="2400" dirty="0" smtClean="0"/>
              <a:t>安装、环境配置及工具包管理</a:t>
            </a:r>
            <a:endParaRPr kumimoji="1" lang="en-US" altLang="zh-CN" sz="2400" dirty="0" smtClean="0"/>
          </a:p>
          <a:p>
            <a:pPr>
              <a:lnSpc>
                <a:spcPct val="150000"/>
              </a:lnSpc>
            </a:pPr>
            <a:r>
              <a:rPr kumimoji="1" lang="en-US" altLang="zh-CN" sz="2400" dirty="0" err="1" smtClean="0"/>
              <a:t>Ipython</a:t>
            </a:r>
            <a:endParaRPr kumimoji="1" lang="en-US" altLang="zh-CN" sz="2400" dirty="0" smtClean="0"/>
          </a:p>
          <a:p>
            <a:pPr>
              <a:lnSpc>
                <a:spcPct val="150000"/>
              </a:lnSpc>
            </a:pPr>
            <a:r>
              <a:rPr kumimoji="1" lang="en-US" altLang="zh-CN" sz="2400" dirty="0" err="1" smtClean="0"/>
              <a:t>qtconsole</a:t>
            </a:r>
            <a:endParaRPr kumimoji="1" lang="en-US" altLang="zh-CN" sz="2400" dirty="0" smtClean="0"/>
          </a:p>
          <a:p>
            <a:pPr>
              <a:lnSpc>
                <a:spcPct val="150000"/>
              </a:lnSpc>
            </a:pPr>
            <a:r>
              <a:rPr kumimoji="1" lang="en-US" altLang="zh-CN" sz="2400" dirty="0" err="1" smtClean="0"/>
              <a:t>PyCharm</a:t>
            </a:r>
            <a:endParaRPr kumimoji="1" lang="en-US" altLang="zh-CN" sz="2400" dirty="0" smtClean="0"/>
          </a:p>
          <a:p>
            <a:pPr>
              <a:lnSpc>
                <a:spcPct val="150000"/>
              </a:lnSpc>
            </a:pPr>
            <a:r>
              <a:rPr kumimoji="1" lang="en-US" altLang="zh-CN" sz="2400" dirty="0" err="1" smtClean="0"/>
              <a:t>Jupyter</a:t>
            </a:r>
            <a:r>
              <a:rPr kumimoji="1" lang="zh-CN" altLang="en-US" sz="2400" dirty="0" smtClean="0"/>
              <a:t> </a:t>
            </a:r>
            <a:r>
              <a:rPr kumimoji="1" lang="en-US" altLang="zh-CN" sz="2400" dirty="0" smtClean="0"/>
              <a:t>Notebook</a:t>
            </a:r>
          </a:p>
          <a:p>
            <a:pPr>
              <a:lnSpc>
                <a:spcPct val="150000"/>
              </a:lnSpc>
            </a:pPr>
            <a:r>
              <a:rPr kumimoji="1" lang="en-US" altLang="zh-CN" sz="2400" dirty="0" err="1" smtClean="0"/>
              <a:t>Spyder</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日期占位符 2"/>
          <p:cNvSpPr>
            <a:spLocks noGrp="1"/>
          </p:cNvSpPr>
          <p:nvPr>
            <p:ph type="dt" sz="half" idx="10"/>
          </p:nvPr>
        </p:nvSpPr>
        <p:spPr/>
        <p:txBody>
          <a:bodyPr/>
          <a:lstStyle/>
          <a:p>
            <a:fld id="{EB070018-BB9C-426A-9FDB-505CE2FAF6B6}"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a:t>
            </a:fld>
            <a:endParaRPr lang="zh-CN" altLang="en-US"/>
          </a:p>
        </p:txBody>
      </p:sp>
    </p:spTree>
    <p:extLst>
      <p:ext uri="{BB962C8B-B14F-4D97-AF65-F5344CB8AC3E}">
        <p14:creationId xmlns="" xmlns:p14="http://schemas.microsoft.com/office/powerpoint/2010/main" val="4003548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209" y="1427588"/>
            <a:ext cx="10945216" cy="5184576"/>
          </a:xfrm>
        </p:spPr>
        <p:txBody>
          <a:bodyPr>
            <a:normAutofit/>
          </a:bodyPr>
          <a:lstStyle/>
          <a:p>
            <a:pPr>
              <a:lnSpc>
                <a:spcPct val="150000"/>
              </a:lnSpc>
            </a:pPr>
            <a:r>
              <a:rPr lang="zh-CN" altLang="en-US" sz="2400" dirty="0"/>
              <a:t>字典的删减有三种</a:t>
            </a:r>
            <a:r>
              <a:rPr lang="zh-CN" altLang="en-US" sz="2400" dirty="0" smtClean="0"/>
              <a:t>方法</a:t>
            </a:r>
            <a:endParaRPr lang="en-US" altLang="zh-CN" sz="2400" dirty="0"/>
          </a:p>
          <a:p>
            <a:pPr lvl="1">
              <a:lnSpc>
                <a:spcPct val="150000"/>
              </a:lnSpc>
            </a:pPr>
            <a:r>
              <a:rPr lang="zh-CN" altLang="en-US" sz="2000" dirty="0" smtClean="0"/>
              <a:t>使用 </a:t>
            </a:r>
            <a:r>
              <a:rPr lang="en-US" altLang="zh-CN" sz="2000" dirty="0" smtClean="0">
                <a:latin typeface="Monaco" charset="0"/>
                <a:ea typeface="Monaco" charset="0"/>
                <a:cs typeface="Monaco" charset="0"/>
              </a:rPr>
              <a:t>del</a:t>
            </a:r>
            <a:r>
              <a:rPr lang="zh-CN" altLang="en-US" sz="2000" dirty="0" smtClean="0">
                <a:latin typeface="Monaco" charset="0"/>
                <a:ea typeface="Monaco" charset="0"/>
                <a:cs typeface="Monaco" charset="0"/>
              </a:rPr>
              <a:t> </a:t>
            </a:r>
            <a:r>
              <a:rPr lang="zh-CN" altLang="en-US" sz="2000" dirty="0" smtClean="0"/>
              <a:t>函数</a:t>
            </a:r>
            <a:r>
              <a:rPr lang="zh-CN" altLang="en-US" sz="2000" dirty="0"/>
              <a:t>对单一元素或者整个字典进行</a:t>
            </a:r>
            <a:r>
              <a:rPr lang="zh-CN" altLang="en-US" sz="2000" dirty="0" smtClean="0"/>
              <a:t>删除</a:t>
            </a:r>
            <a:endParaRPr lang="en-US" altLang="zh-CN" sz="2000" dirty="0"/>
          </a:p>
          <a:p>
            <a:pPr lvl="1">
              <a:lnSpc>
                <a:spcPct val="150000"/>
              </a:lnSpc>
            </a:pPr>
            <a:r>
              <a:rPr lang="zh-CN" altLang="en-US" sz="2000" dirty="0" smtClean="0"/>
              <a:t>使用 </a:t>
            </a:r>
            <a:r>
              <a:rPr lang="en-US" altLang="zh-CN" sz="2000" dirty="0" smtClean="0">
                <a:latin typeface="Monaco" charset="0"/>
                <a:ea typeface="Monaco" charset="0"/>
                <a:cs typeface="Monaco" charset="0"/>
              </a:rPr>
              <a:t>pop()</a:t>
            </a:r>
            <a:r>
              <a:rPr lang="zh-CN" altLang="en-US" sz="2000" dirty="0" smtClean="0">
                <a:latin typeface="Monaco" charset="0"/>
                <a:ea typeface="Monaco" charset="0"/>
                <a:cs typeface="Monaco" charset="0"/>
              </a:rPr>
              <a:t> </a:t>
            </a:r>
            <a:r>
              <a:rPr lang="zh-CN" altLang="en-US" sz="2000" dirty="0" smtClean="0"/>
              <a:t>方法</a:t>
            </a:r>
            <a:r>
              <a:rPr lang="zh-CN" altLang="en-US" sz="2000" dirty="0"/>
              <a:t>删除单一</a:t>
            </a:r>
            <a:r>
              <a:rPr lang="zh-CN" altLang="en-US" sz="2000" dirty="0" smtClean="0"/>
              <a:t>元素</a:t>
            </a:r>
            <a:endParaRPr lang="en-US" altLang="zh-CN" sz="2000" dirty="0"/>
          </a:p>
          <a:p>
            <a:pPr lvl="1">
              <a:lnSpc>
                <a:spcPct val="150000"/>
              </a:lnSpc>
            </a:pPr>
            <a:r>
              <a:rPr lang="zh-CN" altLang="en-US" sz="2000" dirty="0" smtClean="0"/>
              <a:t>使用 </a:t>
            </a:r>
            <a:r>
              <a:rPr lang="en-US" altLang="zh-CN" sz="2000" dirty="0" smtClean="0">
                <a:latin typeface="Monaco" charset="0"/>
                <a:ea typeface="Monaco" charset="0"/>
                <a:cs typeface="Monaco" charset="0"/>
              </a:rPr>
              <a:t>clear()</a:t>
            </a:r>
            <a:r>
              <a:rPr lang="zh-CN" altLang="en-US" sz="2000" dirty="0" smtClean="0"/>
              <a:t> 方法</a:t>
            </a:r>
            <a:r>
              <a:rPr lang="zh-CN" altLang="en-US" sz="2000" dirty="0"/>
              <a:t>清空词典的所有</a:t>
            </a:r>
            <a:r>
              <a:rPr lang="zh-CN" altLang="en-US" sz="2000" dirty="0" smtClean="0"/>
              <a:t>元素</a:t>
            </a:r>
            <a:endParaRPr lang="en-US" altLang="zh-CN" sz="2000" dirty="0" smtClean="0"/>
          </a:p>
          <a:p>
            <a:pPr>
              <a:lnSpc>
                <a:spcPct val="150000"/>
              </a:lnSpc>
            </a:pPr>
            <a:endParaRPr kumimoji="1" lang="en-US" altLang="zh-CN" dirty="0" smtClean="0"/>
          </a:p>
          <a:p>
            <a:pPr>
              <a:lnSpc>
                <a:spcPct val="150000"/>
              </a:lnSpc>
            </a:pPr>
            <a:endParaRPr kumimoji="1" lang="en-US" altLang="zh-CN"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95232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字典元素删减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0"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7425" y="3602264"/>
            <a:ext cx="10668000" cy="3009900"/>
          </a:xfrm>
          <a:prstGeom prst="rect">
            <a:avLst/>
          </a:prstGeom>
        </p:spPr>
      </p:pic>
      <p:sp>
        <p:nvSpPr>
          <p:cNvPr id="3" name="日期占位符 2"/>
          <p:cNvSpPr>
            <a:spLocks noGrp="1"/>
          </p:cNvSpPr>
          <p:nvPr>
            <p:ph type="dt" sz="half" idx="10"/>
          </p:nvPr>
        </p:nvSpPr>
        <p:spPr/>
        <p:txBody>
          <a:bodyPr/>
          <a:lstStyle/>
          <a:p>
            <a:fld id="{1843A942-18C8-4C49-A9AD-FD3DE9715AAE}"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70</a:t>
            </a:fld>
            <a:endParaRPr lang="zh-CN" altLang="en-US"/>
          </a:p>
        </p:txBody>
      </p:sp>
    </p:spTree>
    <p:extLst>
      <p:ext uri="{BB962C8B-B14F-4D97-AF65-F5344CB8AC3E}">
        <p14:creationId xmlns="" xmlns:p14="http://schemas.microsoft.com/office/powerpoint/2010/main" val="10877997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实践练习 </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请创建关于科比投篮信息的字典</a:t>
            </a:r>
            <a:r>
              <a:rPr lang="en-US" altLang="zh-CN" dirty="0" err="1"/>
              <a:t>kobe_dict</a:t>
            </a:r>
            <a:r>
              <a:rPr lang="zh-CN" altLang="en-US" dirty="0"/>
              <a:t>，键为</a:t>
            </a:r>
            <a:r>
              <a:rPr lang="en-US" altLang="zh-CN" dirty="0" err="1"/>
              <a:t>shot_id</a:t>
            </a:r>
            <a:r>
              <a:rPr lang="zh-CN" altLang="en-US" dirty="0"/>
              <a:t>，值为</a:t>
            </a:r>
            <a:r>
              <a:rPr lang="en-US" altLang="zh-CN" dirty="0" err="1" smtClean="0"/>
              <a:t>shot_zone_area</a:t>
            </a:r>
            <a:endParaRPr lang="en-US" altLang="zh-CN" dirty="0"/>
          </a:p>
          <a:p>
            <a:r>
              <a:rPr lang="zh-CN" altLang="en-US" dirty="0" smtClean="0"/>
              <a:t>其中</a:t>
            </a:r>
            <a:r>
              <a:rPr lang="zh-CN" altLang="en-US" dirty="0"/>
              <a:t>列表</a:t>
            </a:r>
            <a:r>
              <a:rPr lang="en-US" altLang="zh-CN" dirty="0" err="1"/>
              <a:t>shot_id</a:t>
            </a:r>
            <a:r>
              <a:rPr lang="zh-CN" altLang="en-US" dirty="0"/>
              <a:t>与列表</a:t>
            </a:r>
            <a:r>
              <a:rPr lang="en-US" altLang="zh-CN" dirty="0" err="1"/>
              <a:t>shot_zone_area</a:t>
            </a:r>
            <a:r>
              <a:rPr lang="zh-CN" altLang="en-US" dirty="0"/>
              <a:t>应按照顺序一一对应</a:t>
            </a:r>
          </a:p>
          <a:p>
            <a:r>
              <a:rPr lang="en-US" altLang="zh-CN" dirty="0" err="1" smtClean="0"/>
              <a:t>shot_id</a:t>
            </a:r>
            <a:r>
              <a:rPr lang="en-US" altLang="zh-CN" dirty="0" smtClean="0"/>
              <a:t> </a:t>
            </a:r>
            <a:r>
              <a:rPr lang="en-US" altLang="zh-CN" dirty="0"/>
              <a:t>= [1,2,3]</a:t>
            </a:r>
          </a:p>
          <a:p>
            <a:r>
              <a:rPr lang="en-US" altLang="zh-CN" dirty="0" err="1"/>
              <a:t>shot_zone_area</a:t>
            </a:r>
            <a:r>
              <a:rPr lang="en-US" altLang="zh-CN" dirty="0"/>
              <a:t> = ['Right Side(R)','Left Side(L)','Left Side Center(LC)']</a:t>
            </a:r>
            <a:endParaRPr lang="zh-CN" altLang="en-US" dirty="0"/>
          </a:p>
        </p:txBody>
      </p:sp>
      <p:sp>
        <p:nvSpPr>
          <p:cNvPr id="4" name="日期占位符 3"/>
          <p:cNvSpPr>
            <a:spLocks noGrp="1"/>
          </p:cNvSpPr>
          <p:nvPr>
            <p:ph type="dt" sz="half" idx="10"/>
          </p:nvPr>
        </p:nvSpPr>
        <p:spPr/>
        <p:txBody>
          <a:bodyPr/>
          <a:lstStyle/>
          <a:p>
            <a:fld id="{BBC18AD7-D9E8-48DE-B5E0-53D11EE22353}" type="datetime1">
              <a:rPr lang="en-US" altLang="zh-CN" smtClean="0"/>
              <a:pPr/>
              <a:t>9/11/2019</a:t>
            </a:fld>
            <a:endParaRPr lang="en-US" dirty="0"/>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71</a:t>
            </a:fld>
            <a:endParaRPr lang="zh-CN" altLang="en-US" dirty="0"/>
          </a:p>
        </p:txBody>
      </p:sp>
    </p:spTree>
    <p:extLst>
      <p:ext uri="{BB962C8B-B14F-4D97-AF65-F5344CB8AC3E}">
        <p14:creationId xmlns:p14="http://schemas.microsoft.com/office/powerpoint/2010/main" xmlns="" val="2517448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集合</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75274" y="2071115"/>
            <a:ext cx="11639182" cy="2304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t>集合（</a:t>
            </a:r>
            <a:r>
              <a:rPr kumimoji="1" lang="en-US" altLang="zh-CN" sz="2400" dirty="0"/>
              <a:t>set</a:t>
            </a:r>
            <a:r>
              <a:rPr kumimoji="1" lang="zh-CN" altLang="en-US" sz="2400" dirty="0"/>
              <a:t>）是一种无</a:t>
            </a:r>
            <a:r>
              <a:rPr kumimoji="1" lang="zh-CN" altLang="en-US" sz="2400" dirty="0" smtClean="0"/>
              <a:t>序集</a:t>
            </a:r>
            <a:r>
              <a:rPr kumimoji="1" lang="zh-CN" altLang="en-US" sz="2400" dirty="0"/>
              <a:t>，</a:t>
            </a:r>
            <a:r>
              <a:rPr kumimoji="1" lang="zh-CN" altLang="en-US" sz="2400" dirty="0" smtClean="0"/>
              <a:t>它</a:t>
            </a:r>
            <a:r>
              <a:rPr kumimoji="1" lang="zh-CN" altLang="en-US" sz="2400" dirty="0"/>
              <a:t>是一组键的集合，不存</a:t>
            </a:r>
            <a:r>
              <a:rPr kumimoji="1" lang="zh-CN" altLang="en-US" sz="2400" dirty="0" smtClean="0"/>
              <a:t>储值</a:t>
            </a:r>
            <a:endParaRPr kumimoji="1" lang="en-US" altLang="zh-CN" sz="2400" dirty="0" smtClean="0"/>
          </a:p>
          <a:p>
            <a:pPr>
              <a:lnSpc>
                <a:spcPct val="150000"/>
              </a:lnSpc>
            </a:pPr>
            <a:r>
              <a:rPr kumimoji="1" lang="zh-CN" altLang="en-US" sz="2400" dirty="0" smtClean="0"/>
              <a:t>在</a:t>
            </a:r>
            <a:r>
              <a:rPr kumimoji="1" lang="zh-CN" altLang="en-US" sz="2400" dirty="0"/>
              <a:t>集合中，重复的键是不被允许的。集合可以用于去除重</a:t>
            </a:r>
            <a:r>
              <a:rPr kumimoji="1" lang="zh-CN" altLang="en-US" sz="2400" dirty="0" smtClean="0"/>
              <a:t>复值</a:t>
            </a:r>
            <a:endParaRPr kumimoji="1" lang="en-US" altLang="zh-CN" sz="2400" dirty="0" smtClean="0"/>
          </a:p>
          <a:p>
            <a:pPr>
              <a:lnSpc>
                <a:spcPct val="150000"/>
              </a:lnSpc>
            </a:pPr>
            <a:r>
              <a:rPr kumimoji="1" lang="zh-CN" altLang="en-US" sz="2400" dirty="0" smtClean="0"/>
              <a:t>集合</a:t>
            </a:r>
            <a:r>
              <a:rPr kumimoji="1" lang="zh-CN" altLang="en-US" sz="2400" dirty="0"/>
              <a:t>也可以进行数学集合运算，如并、交、差以及对称差等。</a:t>
            </a: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5274" y="1529915"/>
            <a:ext cx="10567076" cy="406426"/>
          </a:xfrm>
          <a:prstGeom prst="rect">
            <a:avLst/>
          </a:prstGeom>
        </p:spPr>
      </p:pic>
      <p:sp>
        <p:nvSpPr>
          <p:cNvPr id="8" name="内容占位符 1"/>
          <p:cNvSpPr txBox="1">
            <a:spLocks/>
          </p:cNvSpPr>
          <p:nvPr/>
        </p:nvSpPr>
        <p:spPr>
          <a:xfrm>
            <a:off x="651114" y="4149080"/>
            <a:ext cx="11639182" cy="2304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b="1" dirty="0" smtClean="0"/>
              <a:t>应用：</a:t>
            </a:r>
            <a:r>
              <a:rPr kumimoji="1" lang="en-US" altLang="zh-CN" sz="2400" dirty="0" smtClean="0"/>
              <a:t/>
            </a:r>
            <a:br>
              <a:rPr kumimoji="1" lang="en-US" altLang="zh-CN" sz="2400" dirty="0" smtClean="0"/>
            </a:br>
            <a:r>
              <a:rPr lang="zh-CN" altLang="en-US" sz="2400" dirty="0" smtClean="0"/>
              <a:t>去重。把一个列表变成集合，就自动去重了</a:t>
            </a:r>
            <a:r>
              <a:rPr lang="en-US" altLang="zh-CN" sz="2400" dirty="0" smtClean="0"/>
              <a:t/>
            </a:r>
            <a:br>
              <a:rPr lang="en-US" altLang="zh-CN" sz="2400" dirty="0" smtClean="0"/>
            </a:br>
            <a:r>
              <a:rPr lang="zh-CN" altLang="en-US" sz="2400" dirty="0" smtClean="0"/>
              <a:t>关系测试。测试两组数据之前的交集、差集、并集等关系</a:t>
            </a:r>
            <a:endParaRPr lang="zh-CN" altLang="en-US" sz="2400" dirty="0"/>
          </a:p>
        </p:txBody>
      </p:sp>
      <p:sp>
        <p:nvSpPr>
          <p:cNvPr id="2" name="日期占位符 1"/>
          <p:cNvSpPr>
            <a:spLocks noGrp="1"/>
          </p:cNvSpPr>
          <p:nvPr>
            <p:ph type="dt" sz="half" idx="10"/>
          </p:nvPr>
        </p:nvSpPr>
        <p:spPr/>
        <p:txBody>
          <a:bodyPr/>
          <a:lstStyle/>
          <a:p>
            <a:fld id="{C33A7B9C-865D-4268-8C4B-AAF4996A0744}"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72</a:t>
            </a:fld>
            <a:endParaRPr lang="zh-CN" altLang="en-US"/>
          </a:p>
        </p:txBody>
      </p:sp>
    </p:spTree>
    <p:extLst>
      <p:ext uri="{BB962C8B-B14F-4D97-AF65-F5344CB8AC3E}">
        <p14:creationId xmlns="" xmlns:p14="http://schemas.microsoft.com/office/powerpoint/2010/main" val="12976226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集合的创建有两种方式</a:t>
            </a:r>
            <a:r>
              <a:rPr kumimoji="1" lang="zh-CN" altLang="en-US" sz="2600" dirty="0" smtClean="0"/>
              <a:t>：使用 </a:t>
            </a:r>
            <a:r>
              <a:rPr kumimoji="1" lang="en-US" altLang="zh-CN" sz="2600" dirty="0" smtClean="0">
                <a:latin typeface="Monaco" charset="0"/>
                <a:ea typeface="Monaco" charset="0"/>
                <a:cs typeface="Monaco" charset="0"/>
              </a:rPr>
              <a:t>set()</a:t>
            </a:r>
            <a:r>
              <a:rPr kumimoji="1" lang="zh-CN" altLang="en-US" sz="2600" dirty="0" smtClean="0">
                <a:latin typeface="Monaco" charset="0"/>
                <a:ea typeface="Monaco" charset="0"/>
                <a:cs typeface="Monaco" charset="0"/>
              </a:rPr>
              <a:t> </a:t>
            </a:r>
            <a:r>
              <a:rPr kumimoji="1" lang="zh-CN" altLang="en-US" sz="2600" dirty="0" smtClean="0"/>
              <a:t>函数或者使用</a:t>
            </a:r>
            <a:r>
              <a:rPr kumimoji="1" lang="zh-CN" altLang="en-US" sz="2600" dirty="0"/>
              <a:t>大括</a:t>
            </a:r>
            <a:r>
              <a:rPr kumimoji="1" lang="zh-CN" altLang="en-US" sz="2600" dirty="0" smtClean="0"/>
              <a:t>号</a:t>
            </a:r>
            <a:r>
              <a:rPr kumimoji="1" lang="en-US" altLang="zh-CN" sz="2600" dirty="0" smtClean="0">
                <a:latin typeface="Monaco" charset="0"/>
                <a:ea typeface="Monaco" charset="0"/>
                <a:cs typeface="Monaco" charset="0"/>
              </a:rPr>
              <a:t>{}</a:t>
            </a:r>
          </a:p>
          <a:p>
            <a:pPr>
              <a:lnSpc>
                <a:spcPct val="150000"/>
              </a:lnSpc>
            </a:pPr>
            <a:endParaRPr kumimoji="1" lang="en-US" altLang="zh-CN" sz="2600" dirty="0">
              <a:latin typeface="Monaco" charset="0"/>
              <a:ea typeface="Monaco" charset="0"/>
              <a:cs typeface="Monaco" charset="0"/>
            </a:endParaRPr>
          </a:p>
          <a:p>
            <a:pPr>
              <a:lnSpc>
                <a:spcPct val="150000"/>
              </a:lnSpc>
            </a:pPr>
            <a:endParaRPr kumimoji="1" lang="en-US" altLang="zh-CN" sz="2600" dirty="0" smtClean="0">
              <a:latin typeface="Monaco" charset="0"/>
              <a:ea typeface="Monaco" charset="0"/>
              <a:cs typeface="Monaco" charset="0"/>
            </a:endParaRPr>
          </a:p>
          <a:p>
            <a:pPr>
              <a:lnSpc>
                <a:spcPct val="150000"/>
              </a:lnSpc>
            </a:pPr>
            <a:endParaRPr kumimoji="1" lang="en-US" altLang="zh-CN" sz="2600" dirty="0">
              <a:latin typeface="Monaco" charset="0"/>
              <a:ea typeface="Monaco" charset="0"/>
              <a:cs typeface="Monaco" charset="0"/>
            </a:endParaRPr>
          </a:p>
          <a:p>
            <a:pPr>
              <a:lnSpc>
                <a:spcPct val="150000"/>
              </a:lnSpc>
            </a:pPr>
            <a:r>
              <a:rPr kumimoji="1" lang="zh-CN" altLang="en-US" sz="2600" dirty="0"/>
              <a:t>需要注意的是，创建空集合，必须</a:t>
            </a:r>
            <a:r>
              <a:rPr kumimoji="1" lang="zh-CN" altLang="en-US" sz="2600" dirty="0" smtClean="0"/>
              <a:t>使用 </a:t>
            </a:r>
            <a:r>
              <a:rPr kumimoji="1" lang="en-US" altLang="zh-CN" sz="2600" dirty="0" smtClean="0">
                <a:latin typeface="Monaco" charset="0"/>
                <a:ea typeface="Monaco" charset="0"/>
                <a:cs typeface="Monaco" charset="0"/>
              </a:rPr>
              <a:t>set</a:t>
            </a:r>
            <a:r>
              <a:rPr kumimoji="1" lang="en-US" altLang="zh-CN" sz="2600" dirty="0">
                <a:latin typeface="Monaco" charset="0"/>
                <a:ea typeface="Monaco" charset="0"/>
                <a:cs typeface="Monaco" charset="0"/>
              </a:rPr>
              <a:t>()</a:t>
            </a:r>
            <a:r>
              <a:rPr kumimoji="1" lang="zh-CN" altLang="en-US" sz="2600" dirty="0">
                <a:latin typeface="Monaco" charset="0"/>
                <a:ea typeface="Monaco" charset="0"/>
                <a:cs typeface="Monaco" charset="0"/>
              </a:rPr>
              <a:t> </a:t>
            </a:r>
            <a:r>
              <a:rPr kumimoji="1" lang="zh-CN" altLang="en-US" sz="2600" dirty="0" smtClean="0"/>
              <a:t>，</a:t>
            </a:r>
            <a:r>
              <a:rPr kumimoji="1" lang="zh-CN" altLang="en-US" sz="2600" dirty="0"/>
              <a:t>而不</a:t>
            </a:r>
            <a:r>
              <a:rPr kumimoji="1" lang="zh-CN" altLang="en-US" sz="2600" dirty="0" smtClean="0"/>
              <a:t>是</a:t>
            </a:r>
            <a:r>
              <a:rPr kumimoji="1" lang="en-US" altLang="zh-CN" sz="2600" dirty="0" smtClean="0">
                <a:latin typeface="Monaco" charset="0"/>
                <a:ea typeface="Monaco" charset="0"/>
                <a:cs typeface="Monaco" charset="0"/>
              </a:rPr>
              <a:t>{}</a:t>
            </a:r>
            <a:r>
              <a:rPr kumimoji="1" lang="zh-CN" altLang="en-US" sz="2600" dirty="0" smtClean="0"/>
              <a:t>，因为</a:t>
            </a:r>
            <a:r>
              <a:rPr kumimoji="1" lang="en-US" altLang="zh-CN" sz="2600" dirty="0" smtClean="0">
                <a:latin typeface="Monaco" charset="0"/>
                <a:ea typeface="Monaco" charset="0"/>
                <a:cs typeface="Monaco" charset="0"/>
              </a:rPr>
              <a:t>{}</a:t>
            </a:r>
            <a:r>
              <a:rPr kumimoji="1" lang="zh-CN" altLang="en-US" sz="2600" dirty="0" smtClean="0"/>
              <a:t>表示</a:t>
            </a:r>
            <a:r>
              <a:rPr kumimoji="1" lang="zh-CN" altLang="en-US" sz="2600" dirty="0"/>
              <a:t>创建一个空的</a:t>
            </a:r>
            <a:r>
              <a:rPr kumimoji="1" lang="zh-CN" altLang="en-US" sz="2600" dirty="0" smtClean="0"/>
              <a:t>字典</a:t>
            </a:r>
            <a:endParaRPr kumimoji="1" lang="en-US" altLang="zh-CN" sz="26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2564904"/>
            <a:ext cx="9778806" cy="1872208"/>
          </a:xfrm>
          <a:prstGeom prst="rect">
            <a:avLst/>
          </a:prstGeom>
        </p:spPr>
      </p:pic>
      <p:sp>
        <p:nvSpPr>
          <p:cNvPr id="3" name="日期占位符 2"/>
          <p:cNvSpPr>
            <a:spLocks noGrp="1"/>
          </p:cNvSpPr>
          <p:nvPr>
            <p:ph type="dt" sz="half" idx="10"/>
          </p:nvPr>
        </p:nvSpPr>
        <p:spPr/>
        <p:txBody>
          <a:bodyPr/>
          <a:lstStyle/>
          <a:p>
            <a:fld id="{53FDAFF3-CB24-4F86-B17A-84C259BACAB2}"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73</a:t>
            </a:fld>
            <a:endParaRPr lang="zh-CN" altLang="en-US"/>
          </a:p>
        </p:txBody>
      </p:sp>
    </p:spTree>
    <p:extLst>
      <p:ext uri="{BB962C8B-B14F-4D97-AF65-F5344CB8AC3E}">
        <p14:creationId xmlns="" xmlns:p14="http://schemas.microsoft.com/office/powerpoint/2010/main" val="13357921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集合支持数学集合运算，如并、交、差以及对称差</a:t>
            </a:r>
            <a:r>
              <a:rPr kumimoji="1" lang="zh-CN" altLang="en-US" sz="2600" dirty="0" smtClean="0"/>
              <a:t>等</a:t>
            </a:r>
            <a:endParaRPr kumimoji="1" lang="en-US" altLang="zh-CN" sz="2600" dirty="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316" y="2277307"/>
            <a:ext cx="10998200" cy="4356100"/>
          </a:xfrm>
          <a:prstGeom prst="rect">
            <a:avLst/>
          </a:prstGeom>
        </p:spPr>
      </p:pic>
      <p:sp>
        <p:nvSpPr>
          <p:cNvPr id="4" name="日期占位符 3"/>
          <p:cNvSpPr>
            <a:spLocks noGrp="1"/>
          </p:cNvSpPr>
          <p:nvPr>
            <p:ph type="dt" sz="half" idx="10"/>
          </p:nvPr>
        </p:nvSpPr>
        <p:spPr/>
        <p:txBody>
          <a:bodyPr/>
          <a:lstStyle/>
          <a:p>
            <a:fld id="{1CC5313E-1D15-4AFF-AD1F-155620AAFB68}"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74</a:t>
            </a:fld>
            <a:endParaRPr lang="zh-CN" altLang="en-US"/>
          </a:p>
        </p:txBody>
      </p:sp>
    </p:spTree>
    <p:extLst>
      <p:ext uri="{BB962C8B-B14F-4D97-AF65-F5344CB8AC3E}">
        <p14:creationId xmlns="" xmlns:p14="http://schemas.microsoft.com/office/powerpoint/2010/main" val="24873850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zh-CN" altLang="en-US" sz="2600" dirty="0"/>
              <a:t>集合支持数学集合运算，如并、交、差以及对称差</a:t>
            </a:r>
            <a:r>
              <a:rPr kumimoji="1" lang="zh-CN" altLang="en-US" sz="2600" dirty="0" smtClean="0"/>
              <a:t>等</a:t>
            </a:r>
            <a:endParaRPr kumimoji="1" lang="en-US" altLang="zh-CN" sz="2600" dirty="0">
              <a:latin typeface="Monaco" charset="0"/>
              <a:ea typeface="Monaco" charset="0"/>
              <a:cs typeface="Monaco" charset="0"/>
            </a:endParaRPr>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821485" y="2417007"/>
            <a:ext cx="6134100" cy="4216400"/>
          </a:xfrm>
          <a:prstGeom prst="rect">
            <a:avLst/>
          </a:prstGeom>
        </p:spPr>
      </p:pic>
      <p:sp>
        <p:nvSpPr>
          <p:cNvPr id="3" name="日期占位符 2"/>
          <p:cNvSpPr>
            <a:spLocks noGrp="1"/>
          </p:cNvSpPr>
          <p:nvPr>
            <p:ph type="dt" sz="half" idx="10"/>
          </p:nvPr>
        </p:nvSpPr>
        <p:spPr/>
        <p:txBody>
          <a:bodyPr/>
          <a:lstStyle/>
          <a:p>
            <a:fld id="{5A2377DA-9800-4D6B-8DF4-D4C7158CBB51}"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75</a:t>
            </a:fld>
            <a:endParaRPr lang="zh-CN" altLang="en-US"/>
          </a:p>
        </p:txBody>
      </p:sp>
    </p:spTree>
    <p:extLst>
      <p:ext uri="{BB962C8B-B14F-4D97-AF65-F5344CB8AC3E}">
        <p14:creationId xmlns="" xmlns:p14="http://schemas.microsoft.com/office/powerpoint/2010/main" val="17877743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3589444"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第四部分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控制结构</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21" name="矩形 20"/>
          <p:cNvSpPr/>
          <p:nvPr/>
        </p:nvSpPr>
        <p:spPr bwMode="auto">
          <a:xfrm>
            <a:off x="3941021" y="4926457"/>
            <a:ext cx="7272808" cy="461665"/>
          </a:xfrm>
          <a:prstGeom prst="rect">
            <a:avLst/>
          </a:prstGeom>
        </p:spPr>
        <p:txBody>
          <a:bodyPr wrap="square">
            <a:spAutoFit/>
          </a:bodyPr>
          <a:lstStyle/>
          <a:p>
            <a:pPr fontAlgn="base">
              <a:spcBef>
                <a:spcPct val="0"/>
              </a:spcBef>
              <a:spcAft>
                <a:spcPct val="0"/>
              </a:spcAft>
            </a:pPr>
            <a:r>
              <a:rPr lang="en-US" altLang="zh-CN" sz="2400" dirty="0">
                <a:solidFill>
                  <a:srgbClr val="942124"/>
                </a:solidFill>
                <a:latin typeface="Monaco" charset="0"/>
                <a:ea typeface="Monaco" charset="0"/>
                <a:cs typeface="Monaco" charset="0"/>
              </a:rPr>
              <a:t>i</a:t>
            </a:r>
            <a:r>
              <a:rPr lang="en-US" altLang="zh-CN" sz="2400" dirty="0" smtClean="0">
                <a:solidFill>
                  <a:srgbClr val="942124"/>
                </a:solidFill>
                <a:latin typeface="Monaco" charset="0"/>
                <a:ea typeface="Monaco" charset="0"/>
                <a:cs typeface="Monaco" charset="0"/>
              </a:rPr>
              <a:t>f</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选择结构、</a:t>
            </a:r>
            <a:r>
              <a:rPr lang="en-US" altLang="zh-CN" sz="2400" dirty="0" smtClean="0">
                <a:solidFill>
                  <a:srgbClr val="942124"/>
                </a:solidFill>
                <a:latin typeface="Monaco" charset="0"/>
                <a:ea typeface="Monaco" charset="0"/>
                <a:cs typeface="Monaco" charset="0"/>
              </a:rPr>
              <a:t>for</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循环结构、</a:t>
            </a:r>
            <a:r>
              <a:rPr lang="en-US" altLang="zh-CN" sz="2400" dirty="0" smtClean="0">
                <a:solidFill>
                  <a:srgbClr val="942124"/>
                </a:solidFill>
                <a:latin typeface="Monaco" charset="0"/>
                <a:ea typeface="Monaco" charset="0"/>
                <a:cs typeface="Monaco" charset="0"/>
              </a:rPr>
              <a:t>while</a:t>
            </a:r>
            <a:r>
              <a:rPr lang="zh-CN" altLang="en-US" sz="2400" dirty="0" smtClean="0">
                <a:solidFill>
                  <a:srgbClr val="942124"/>
                </a:solidFill>
                <a:latin typeface="微软雅黑 Light" panose="020B0502040204020203" pitchFamily="34" charset="-122"/>
                <a:ea typeface="微软雅黑 Light" panose="020B0502040204020203" pitchFamily="34" charset="-122"/>
                <a:cs typeface="Microsoft YaHei" charset="0"/>
              </a:rPr>
              <a:t>循环结构</a:t>
            </a:r>
            <a:endParaRPr lang="zh-CN" altLang="en-US" sz="2400" dirty="0">
              <a:solidFill>
                <a:srgbClr val="942124"/>
              </a:solidFill>
              <a:latin typeface="微软雅黑 Light" panose="020B0502040204020203" pitchFamily="34" charset="-122"/>
              <a:ea typeface="微软雅黑 Light" panose="020B0502040204020203" pitchFamily="34" charset="-122"/>
              <a:cs typeface="Microsoft YaHei" charset="0"/>
            </a:endParaRPr>
          </a:p>
        </p:txBody>
      </p:sp>
      <p:sp>
        <p:nvSpPr>
          <p:cNvPr id="3" name="日期占位符 2"/>
          <p:cNvSpPr>
            <a:spLocks noGrp="1"/>
          </p:cNvSpPr>
          <p:nvPr>
            <p:ph type="dt" sz="half" idx="10"/>
          </p:nvPr>
        </p:nvSpPr>
        <p:spPr/>
        <p:txBody>
          <a:bodyPr/>
          <a:lstStyle/>
          <a:p>
            <a:fld id="{F1D8D0F9-219D-4903-A07F-3680089815E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76</a:t>
            </a:fld>
            <a:endParaRPr lang="zh-CN" altLang="en-US"/>
          </a:p>
        </p:txBody>
      </p:sp>
    </p:spTree>
    <p:extLst>
      <p:ext uri="{BB962C8B-B14F-4D97-AF65-F5344CB8AC3E}">
        <p14:creationId xmlns="" xmlns:p14="http://schemas.microsoft.com/office/powerpoint/2010/main" val="33232524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布尔值</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zh-CN" altLang="en-US" sz="2400" dirty="0"/>
              <a:t>在这个世界上，文字</a:t>
            </a:r>
            <a:r>
              <a:rPr kumimoji="1" lang="zh-CN" altLang="en-US" sz="2400" dirty="0" smtClean="0"/>
              <a:t>和认知中</a:t>
            </a:r>
            <a:r>
              <a:rPr kumimoji="1" lang="zh-CN" altLang="en-US" sz="2400" dirty="0"/>
              <a:t>有真和假的判断，而对于计算机而言，</a:t>
            </a:r>
            <a:r>
              <a:rPr kumimoji="1" lang="zh-CN" altLang="en-US" sz="2400" dirty="0" smtClean="0"/>
              <a:t>布尔值 </a:t>
            </a:r>
            <a:r>
              <a:rPr kumimoji="1" lang="en-US" altLang="zh-CN" sz="2400" dirty="0" smtClean="0">
                <a:latin typeface="Monaco" charset="0"/>
                <a:ea typeface="Monaco" charset="0"/>
                <a:cs typeface="Monaco" charset="0"/>
              </a:rPr>
              <a:t>True</a:t>
            </a:r>
            <a:r>
              <a:rPr kumimoji="1" lang="zh-CN" altLang="en-US" sz="2400" dirty="0" smtClean="0"/>
              <a:t> 和 </a:t>
            </a:r>
            <a:r>
              <a:rPr kumimoji="1" lang="en-US" altLang="zh-CN" sz="2400" dirty="0" smtClean="0">
                <a:latin typeface="Monaco" charset="0"/>
                <a:ea typeface="Monaco" charset="0"/>
                <a:cs typeface="Monaco" charset="0"/>
              </a:rPr>
              <a:t>False</a:t>
            </a:r>
            <a:r>
              <a:rPr kumimoji="1" lang="zh-CN" altLang="en-US" sz="2400" dirty="0" smtClean="0"/>
              <a:t> 就表示 真 和 假 </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 </a:t>
            </a:r>
            <a:r>
              <a:rPr kumimoji="1" lang="en-US" altLang="zh-CN" sz="2400" dirty="0" smtClean="0">
                <a:latin typeface="Monaco" charset="0"/>
                <a:ea typeface="Monaco" charset="0"/>
                <a:cs typeface="Monaco" charset="0"/>
              </a:rPr>
              <a:t>True</a:t>
            </a:r>
            <a:r>
              <a:rPr kumimoji="1" lang="zh-CN" altLang="en-US" sz="2400" dirty="0" smtClean="0"/>
              <a:t> 、 </a:t>
            </a:r>
            <a:r>
              <a:rPr kumimoji="1" lang="en-US" altLang="zh-CN" sz="2400" dirty="0" smtClean="0">
                <a:latin typeface="Monaco" charset="0"/>
                <a:ea typeface="Monaco" charset="0"/>
                <a:cs typeface="Monaco" charset="0"/>
              </a:rPr>
              <a:t>False</a:t>
            </a:r>
            <a:r>
              <a:rPr kumimoji="1" lang="zh-CN" altLang="en-US" sz="2400" dirty="0" smtClean="0"/>
              <a:t> 是</a:t>
            </a:r>
            <a:r>
              <a:rPr kumimoji="1" lang="zh-CN" altLang="en-US" sz="2400" dirty="0"/>
              <a:t>比较显式的真和假</a:t>
            </a:r>
            <a:r>
              <a:rPr kumimoji="1" lang="en-US" altLang="zh-CN" sz="2400" dirty="0"/>
              <a:t>, </a:t>
            </a:r>
            <a:r>
              <a:rPr kumimoji="1" lang="zh-CN" altLang="en-US" sz="2400" dirty="0"/>
              <a:t>而在</a:t>
            </a:r>
            <a:r>
              <a:rPr kumimoji="1" lang="en-US" altLang="zh-CN" sz="2400" dirty="0"/>
              <a:t>Python</a:t>
            </a:r>
            <a:r>
              <a:rPr kumimoji="1" lang="zh-CN" altLang="en-US" sz="2400" dirty="0"/>
              <a:t>中以下值都会被看作是假（</a:t>
            </a:r>
            <a:r>
              <a:rPr kumimoji="1" lang="en-US" altLang="zh-CN" sz="2400" dirty="0">
                <a:latin typeface="Monaco" charset="0"/>
                <a:ea typeface="Monaco" charset="0"/>
                <a:cs typeface="Monaco" charset="0"/>
              </a:rPr>
              <a:t>False</a:t>
            </a:r>
            <a:r>
              <a:rPr kumimoji="1" lang="zh-CN" altLang="en-US" sz="2400" dirty="0"/>
              <a:t>）：</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2780928"/>
            <a:ext cx="6060161" cy="1036607"/>
          </a:xfrm>
          <a:prstGeom prst="rect">
            <a:avLst/>
          </a:prstGeom>
        </p:spPr>
      </p:pic>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4897654"/>
            <a:ext cx="7776864" cy="1069103"/>
          </a:xfrm>
          <a:prstGeom prst="rect">
            <a:avLst/>
          </a:prstGeom>
        </p:spPr>
      </p:pic>
      <p:sp>
        <p:nvSpPr>
          <p:cNvPr id="7" name="日期占位符 6"/>
          <p:cNvSpPr>
            <a:spLocks noGrp="1"/>
          </p:cNvSpPr>
          <p:nvPr>
            <p:ph type="dt" sz="half" idx="10"/>
          </p:nvPr>
        </p:nvSpPr>
        <p:spPr/>
        <p:txBody>
          <a:bodyPr/>
          <a:lstStyle/>
          <a:p>
            <a:fld id="{3013F44F-0EEB-401E-979D-1D94C6FB4D37}"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77</a:t>
            </a:fld>
            <a:endParaRPr lang="zh-CN" altLang="en-US"/>
          </a:p>
        </p:txBody>
      </p:sp>
    </p:spTree>
    <p:extLst>
      <p:ext uri="{BB962C8B-B14F-4D97-AF65-F5344CB8AC3E}">
        <p14:creationId xmlns="" xmlns:p14="http://schemas.microsoft.com/office/powerpoint/2010/main" val="338034129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376" y="1700808"/>
            <a:ext cx="11593288" cy="4464496"/>
          </a:xfrm>
        </p:spPr>
        <p:txBody>
          <a:bodyPr>
            <a:normAutofit/>
          </a:bodyPr>
          <a:lstStyle/>
          <a:p>
            <a:pPr>
              <a:lnSpc>
                <a:spcPct val="150000"/>
              </a:lnSpc>
            </a:pPr>
            <a:r>
              <a:rPr kumimoji="1" lang="en-US" altLang="zh-CN" sz="2400" dirty="0" smtClean="0">
                <a:latin typeface="Monaco" charset="0"/>
                <a:ea typeface="Monaco" charset="0"/>
                <a:cs typeface="Monaco" charset="0"/>
              </a:rPr>
              <a:t>==</a:t>
            </a:r>
            <a:r>
              <a:rPr kumimoji="1" lang="en-US" altLang="zh-CN" sz="2400" dirty="0" smtClean="0"/>
              <a:t> </a:t>
            </a:r>
            <a:r>
              <a:rPr kumimoji="1" lang="zh-CN" altLang="en-US" sz="2400" dirty="0"/>
              <a:t>符号是判断两个值、变量之间是否相等的操作符，相等则返回</a:t>
            </a:r>
            <a:r>
              <a:rPr kumimoji="1" lang="zh-CN" altLang="en-US" sz="2400" dirty="0" smtClean="0"/>
              <a:t>布尔值 </a:t>
            </a:r>
            <a:r>
              <a:rPr kumimoji="1" lang="en-US" altLang="zh-CN" sz="2400" dirty="0" smtClean="0">
                <a:latin typeface="Monaco" charset="0"/>
                <a:ea typeface="Monaco" charset="0"/>
                <a:cs typeface="Monaco" charset="0"/>
              </a:rPr>
              <a:t>True</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a:p>
            <a:pPr>
              <a:lnSpc>
                <a:spcPct val="150000"/>
              </a:lnSpc>
            </a:pPr>
            <a:r>
              <a:rPr kumimoji="1" lang="zh-CN" altLang="en-US" sz="2400" dirty="0" smtClean="0"/>
              <a:t>对于</a:t>
            </a:r>
            <a:r>
              <a:rPr kumimoji="1" lang="zh-CN" altLang="en-US" sz="2400" dirty="0"/>
              <a:t>字符型变量也是可以这么操作</a:t>
            </a:r>
            <a:r>
              <a:rPr kumimoji="1" lang="zh-CN" altLang="en-US" sz="2400" dirty="0" smtClean="0"/>
              <a:t>的：</a:t>
            </a:r>
            <a:endParaRPr kumimoji="1" lang="en-US" altLang="zh-CN" sz="2400" dirty="0" smtClean="0"/>
          </a:p>
          <a:p>
            <a:pPr>
              <a:lnSpc>
                <a:spcPct val="150000"/>
              </a:lnSpc>
            </a:pPr>
            <a:endParaRPr kumimoji="1" lang="en-US" altLang="zh-CN" sz="2400" dirty="0"/>
          </a:p>
          <a:p>
            <a:pPr>
              <a:lnSpc>
                <a:spcPct val="150000"/>
              </a:lnSpc>
            </a:pPr>
            <a:endParaRPr kumimoji="1" lang="en-US" altLang="zh-CN" sz="2400" dirty="0" smtClean="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558038" cy="523220"/>
          </a:xfrm>
          <a:prstGeom prst="rect">
            <a:avLst/>
          </a:prstGeom>
          <a:noFill/>
        </p:spPr>
        <p:txBody>
          <a:bodyPr wrap="square" rtlCol="0">
            <a:spAutoFit/>
          </a:bodyPr>
          <a:lstStyle/>
          <a:p>
            <a:r>
              <a:rPr lang="en-US" altLang="zh-CN" sz="2800" dirty="0" smtClean="0">
                <a:solidFill>
                  <a:prstClr val="white"/>
                </a:solidFill>
                <a:latin typeface="Monaco" charset="0"/>
                <a:ea typeface="Monaco" charset="0"/>
                <a:cs typeface="Monaco" charset="0"/>
              </a:rPr>
              <a:t>==</a:t>
            </a:r>
            <a:r>
              <a:rPr lang="zh-CN" altLang="en-US" sz="2800" dirty="0" smtClean="0">
                <a:solidFill>
                  <a:prstClr val="white"/>
                </a:solidFill>
                <a:latin typeface="Monaco" charset="0"/>
                <a:ea typeface="Monaco" charset="0"/>
                <a:cs typeface="Monaco" charset="0"/>
              </a:rPr>
              <a:t> </a:t>
            </a:r>
            <a:r>
              <a:rPr lang="zh-CN" altLang="en-US" sz="2800" dirty="0" smtClean="0">
                <a:solidFill>
                  <a:prstClr val="white"/>
                </a:solidFill>
                <a:latin typeface="Microsoft YaHei Light" charset="-122"/>
                <a:ea typeface="Microsoft YaHei Light" charset="-122"/>
                <a:cs typeface="Microsoft YaHei Light" charset="-122"/>
              </a:rPr>
              <a:t>符号</a:t>
            </a:r>
            <a:endParaRPr lang="zh-CN" altLang="en-US" sz="2800" dirty="0">
              <a:solidFill>
                <a:prstClr val="white"/>
              </a:solidFill>
              <a:latin typeface="Microsoft YaHei Light" charset="-122"/>
              <a:ea typeface="Microsoft YaHei Light" charset="-122"/>
              <a:cs typeface="Microsoft YaHei Light" charset="-122"/>
            </a:endParaRPr>
          </a:p>
        </p:txBody>
      </p:sp>
      <p:pic>
        <p:nvPicPr>
          <p:cNvPr id="4" name="图片 3"/>
          <p:cNvPicPr>
            <a:picLocks noChangeAspect="1"/>
          </p:cNvPicPr>
          <p:nvPr/>
        </p:nvPicPr>
        <p:blipFill rotWithShape="1">
          <a:blip r:embed="rId3">
            <a:extLst>
              <a:ext uri="{28A0092B-C50C-407E-A947-70E740481C1C}">
                <a14:useLocalDpi xmlns="" xmlns:a14="http://schemas.microsoft.com/office/drawing/2010/main" val="0"/>
              </a:ext>
            </a:extLst>
          </a:blip>
          <a:srcRect b="54519"/>
          <a:stretch/>
        </p:blipFill>
        <p:spPr>
          <a:xfrm>
            <a:off x="762248" y="2348880"/>
            <a:ext cx="5765800" cy="1080120"/>
          </a:xfrm>
          <a:prstGeom prst="rect">
            <a:avLst/>
          </a:prstGeom>
        </p:spPr>
      </p:pic>
      <p:pic>
        <p:nvPicPr>
          <p:cNvPr id="6" name="图片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937409" y="3652661"/>
            <a:ext cx="6135255" cy="2980745"/>
          </a:xfrm>
          <a:prstGeom prst="rect">
            <a:avLst/>
          </a:prstGeom>
        </p:spPr>
      </p:pic>
      <p:pic>
        <p:nvPicPr>
          <p:cNvPr id="10" name="图片 9"/>
          <p:cNvPicPr>
            <a:picLocks noChangeAspect="1"/>
          </p:cNvPicPr>
          <p:nvPr/>
        </p:nvPicPr>
        <p:blipFill rotWithShape="1">
          <a:blip r:embed="rId3">
            <a:extLst>
              <a:ext uri="{28A0092B-C50C-407E-A947-70E740481C1C}">
                <a14:useLocalDpi xmlns="" xmlns:a14="http://schemas.microsoft.com/office/drawing/2010/main" val="0"/>
              </a:ext>
            </a:extLst>
          </a:blip>
          <a:srcRect t="51280" b="3239"/>
          <a:stretch/>
        </p:blipFill>
        <p:spPr>
          <a:xfrm>
            <a:off x="5735960" y="2348880"/>
            <a:ext cx="5765800" cy="1080120"/>
          </a:xfrm>
          <a:prstGeom prst="rect">
            <a:avLst/>
          </a:prstGeom>
        </p:spPr>
      </p:pic>
      <p:sp>
        <p:nvSpPr>
          <p:cNvPr id="3" name="日期占位符 2"/>
          <p:cNvSpPr>
            <a:spLocks noGrp="1"/>
          </p:cNvSpPr>
          <p:nvPr>
            <p:ph type="dt" sz="half" idx="10"/>
          </p:nvPr>
        </p:nvSpPr>
        <p:spPr/>
        <p:txBody>
          <a:bodyPr/>
          <a:lstStyle/>
          <a:p>
            <a:fld id="{889FDABA-F937-437A-9AD7-B538FD36B444}" type="datetime1">
              <a:rPr lang="zh-CN" altLang="en-US" smtClean="0"/>
              <a:pPr/>
              <a:t>2019/9/11</a:t>
            </a:fld>
            <a:endParaRPr lang="zh-CN" altLang="en-US"/>
          </a:p>
        </p:txBody>
      </p:sp>
      <p:sp>
        <p:nvSpPr>
          <p:cNvPr id="11" name="灯片编号占位符 10"/>
          <p:cNvSpPr>
            <a:spLocks noGrp="1"/>
          </p:cNvSpPr>
          <p:nvPr>
            <p:ph type="sldNum" sz="quarter" idx="12"/>
          </p:nvPr>
        </p:nvSpPr>
        <p:spPr/>
        <p:txBody>
          <a:bodyPr/>
          <a:lstStyle/>
          <a:p>
            <a:fld id="{370D8578-DDD4-487D-A316-C8E65CC577E1}" type="slidenum">
              <a:rPr lang="zh-CN" altLang="en-US" smtClean="0"/>
              <a:pPr/>
              <a:t>78</a:t>
            </a:fld>
            <a:endParaRPr lang="zh-CN" altLang="en-US"/>
          </a:p>
        </p:txBody>
      </p:sp>
    </p:spTree>
    <p:extLst>
      <p:ext uri="{BB962C8B-B14F-4D97-AF65-F5344CB8AC3E}">
        <p14:creationId xmlns="" xmlns:p14="http://schemas.microsoft.com/office/powerpoint/2010/main" val="1719077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if</a:t>
            </a:r>
            <a:r>
              <a:rPr lang="zh-CN" altLang="en-US" sz="3200" b="1" dirty="0" smtClean="0">
                <a:solidFill>
                  <a:srgbClr val="942124"/>
                </a:solidFill>
                <a:cs typeface="+mn-cs"/>
              </a:rPr>
              <a:t> 选择结构</a:t>
            </a:r>
            <a:endParaRPr lang="zh-CN" altLang="en-US" sz="3200" b="1" dirty="0">
              <a:solidFill>
                <a:srgbClr val="942124"/>
              </a:solidFill>
              <a:cs typeface="+mn-cs"/>
            </a:endParaRPr>
          </a:p>
        </p:txBody>
      </p:sp>
      <p:sp>
        <p:nvSpPr>
          <p:cNvPr id="2" name="内容占位符 1"/>
          <p:cNvSpPr>
            <a:spLocks noGrp="1"/>
          </p:cNvSpPr>
          <p:nvPr>
            <p:ph idx="1"/>
          </p:nvPr>
        </p:nvSpPr>
        <p:spPr>
          <a:xfrm>
            <a:off x="651114" y="2675350"/>
            <a:ext cx="10775910" cy="8314490"/>
          </a:xfrm>
        </p:spPr>
        <p:txBody>
          <a:bodyPr>
            <a:normAutofit/>
          </a:bodyPr>
          <a:lstStyle/>
          <a:p>
            <a:pPr>
              <a:lnSpc>
                <a:spcPct val="150000"/>
              </a:lnSpc>
            </a:pPr>
            <a:r>
              <a:rPr kumimoji="1" lang="zh-CN" altLang="en-US" sz="2400" dirty="0"/>
              <a:t>判断条件为真（</a:t>
            </a:r>
            <a:r>
              <a:rPr kumimoji="1" lang="en-US" altLang="zh-CN" sz="2400" dirty="0">
                <a:latin typeface="Monaco" charset="0"/>
                <a:ea typeface="Monaco" charset="0"/>
                <a:cs typeface="Monaco" charset="0"/>
              </a:rPr>
              <a:t>True</a:t>
            </a:r>
            <a:r>
              <a:rPr kumimoji="1" lang="zh-CN" altLang="en-US" sz="2400" dirty="0"/>
              <a:t>）的时候才执行冒号后下面的</a:t>
            </a:r>
            <a:r>
              <a:rPr kumimoji="1" lang="zh-CN" altLang="en-US" sz="2400" dirty="0" smtClean="0"/>
              <a:t>语句</a:t>
            </a:r>
            <a:endParaRPr kumimoji="1" lang="en-US" altLang="zh-CN" sz="2400" dirty="0" smtClean="0"/>
          </a:p>
          <a:p>
            <a:pPr>
              <a:lnSpc>
                <a:spcPct val="150000"/>
              </a:lnSpc>
            </a:pPr>
            <a:r>
              <a:rPr kumimoji="1" lang="zh-CN" altLang="en-US" sz="2400" dirty="0" smtClean="0"/>
              <a:t>比如</a:t>
            </a:r>
            <a:r>
              <a:rPr kumimoji="1" lang="zh-CN" altLang="en-US" sz="2400" dirty="0"/>
              <a:t>现在我们已有一个精灵宝贝</a:t>
            </a:r>
            <a:r>
              <a:rPr kumimoji="1" lang="zh-CN" altLang="en-US" sz="2400" dirty="0" smtClean="0"/>
              <a:t>的 </a:t>
            </a:r>
            <a:r>
              <a:rPr kumimoji="1" lang="en-US" altLang="zh-CN" sz="2400" dirty="0" smtClean="0">
                <a:latin typeface="Monaco" charset="0"/>
                <a:ea typeface="Monaco" charset="0"/>
                <a:cs typeface="Monaco" charset="0"/>
              </a:rPr>
              <a:t>HP</a:t>
            </a:r>
            <a:r>
              <a:rPr kumimoji="1" lang="zh-CN" altLang="en-US" sz="2400" dirty="0" smtClean="0"/>
              <a:t> 值</a:t>
            </a:r>
            <a:r>
              <a:rPr kumimoji="1" lang="zh-CN" altLang="en-US" sz="2400" dirty="0"/>
              <a:t>，而我只希望当</a:t>
            </a:r>
            <a:r>
              <a:rPr kumimoji="1" lang="zh-CN" altLang="en-US" sz="2400" dirty="0" smtClean="0"/>
              <a:t>这个 </a:t>
            </a:r>
            <a:r>
              <a:rPr kumimoji="1" lang="en-US" altLang="zh-CN" sz="2400" dirty="0" smtClean="0">
                <a:latin typeface="Monaco" charset="0"/>
                <a:ea typeface="Monaco" charset="0"/>
                <a:cs typeface="Monaco" charset="0"/>
              </a:rPr>
              <a:t>HP</a:t>
            </a:r>
            <a:r>
              <a:rPr kumimoji="1" lang="zh-CN" altLang="en-US" sz="2400" dirty="0" smtClean="0"/>
              <a:t> 值大于</a:t>
            </a:r>
            <a:r>
              <a:rPr kumimoji="1" lang="zh-CN" altLang="en-US" sz="2400" dirty="0"/>
              <a:t> </a:t>
            </a:r>
            <a:r>
              <a:rPr kumimoji="1" lang="en-US" altLang="zh-CN" sz="2400" dirty="0" smtClean="0">
                <a:latin typeface="Monaco" charset="0"/>
                <a:ea typeface="Monaco" charset="0"/>
                <a:cs typeface="Monaco" charset="0"/>
              </a:rPr>
              <a:t>20</a:t>
            </a:r>
            <a:r>
              <a:rPr kumimoji="1" lang="zh-CN" altLang="en-US" sz="2400" dirty="0" smtClean="0"/>
              <a:t> 的</a:t>
            </a:r>
            <a:r>
              <a:rPr kumimoji="1" lang="zh-CN" altLang="en-US" sz="2400" dirty="0"/>
              <a:t>时候才打印</a:t>
            </a:r>
            <a:r>
              <a:rPr kumimoji="1" lang="zh-CN" altLang="en-US" sz="2400" dirty="0" smtClean="0"/>
              <a:t>出来</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1471783"/>
            <a:ext cx="6947172" cy="1203567"/>
          </a:xfrm>
          <a:prstGeom prst="rect">
            <a:avLst/>
          </a:prstGeom>
        </p:spPr>
      </p:pic>
      <p:pic>
        <p:nvPicPr>
          <p:cNvPr id="9" name="图片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4581128"/>
            <a:ext cx="6302420" cy="1663726"/>
          </a:xfrm>
          <a:prstGeom prst="rect">
            <a:avLst/>
          </a:prstGeom>
        </p:spPr>
      </p:pic>
      <p:sp>
        <p:nvSpPr>
          <p:cNvPr id="3" name="日期占位符 2"/>
          <p:cNvSpPr>
            <a:spLocks noGrp="1"/>
          </p:cNvSpPr>
          <p:nvPr>
            <p:ph type="dt" sz="half" idx="10"/>
          </p:nvPr>
        </p:nvSpPr>
        <p:spPr/>
        <p:txBody>
          <a:bodyPr/>
          <a:lstStyle/>
          <a:p>
            <a:fld id="{1EBEEB89-D84B-4463-88CD-760CD609CB1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79</a:t>
            </a:fld>
            <a:endParaRPr lang="zh-CN" altLang="en-US"/>
          </a:p>
        </p:txBody>
      </p:sp>
    </p:spTree>
    <p:extLst>
      <p:ext uri="{BB962C8B-B14F-4D97-AF65-F5344CB8AC3E}">
        <p14:creationId xmlns="" xmlns:p14="http://schemas.microsoft.com/office/powerpoint/2010/main" val="209861596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788" y="2158124"/>
            <a:ext cx="5400344" cy="4351338"/>
          </a:xfrm>
        </p:spPr>
        <p:txBody>
          <a:bodyPr>
            <a:normAutofit/>
          </a:bodyPr>
          <a:lstStyle/>
          <a:p>
            <a:pPr>
              <a:lnSpc>
                <a:spcPct val="150000"/>
              </a:lnSpc>
            </a:pPr>
            <a:r>
              <a:rPr lang="en-US" altLang="zh-CN" sz="2400" dirty="0" err="1"/>
              <a:t>IPython</a:t>
            </a:r>
            <a:r>
              <a:rPr lang="zh-CN" altLang="en-US" sz="2400" dirty="0"/>
              <a:t>鼓励一种“执行</a:t>
            </a:r>
            <a:r>
              <a:rPr lang="en-US" altLang="zh-CN" sz="2400" dirty="0"/>
              <a:t>-</a:t>
            </a:r>
            <a:r>
              <a:rPr lang="zh-CN" altLang="en-US" sz="2400" dirty="0"/>
              <a:t>探索”（</a:t>
            </a:r>
            <a:r>
              <a:rPr lang="en-US" altLang="zh-CN" sz="2400" dirty="0"/>
              <a:t>execute-explore</a:t>
            </a:r>
            <a:r>
              <a:rPr lang="zh-CN" altLang="en-US" sz="2400" dirty="0"/>
              <a:t>）的工作</a:t>
            </a:r>
            <a:r>
              <a:rPr lang="zh-CN" altLang="en-US" sz="2400" dirty="0" smtClean="0"/>
              <a:t>模式</a:t>
            </a:r>
            <a:endParaRPr lang="en-US" altLang="zh-CN" sz="2400" dirty="0" smtClean="0"/>
          </a:p>
          <a:p>
            <a:pPr>
              <a:lnSpc>
                <a:spcPct val="150000"/>
              </a:lnSpc>
            </a:pPr>
            <a:r>
              <a:rPr lang="zh-CN" altLang="en-US" sz="2400" dirty="0"/>
              <a:t>输入代码之后，按下回车，便会立即得到代码运行结果</a:t>
            </a:r>
            <a:endParaRPr kumimoji="1" lang="zh-CN" altLang="en-US" sz="2400" dirty="0"/>
          </a:p>
        </p:txBody>
      </p:sp>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59132" y="1493125"/>
            <a:ext cx="6120680" cy="5016337"/>
          </a:xfrm>
          <a:prstGeom prst="rect">
            <a:avLst/>
          </a:prstGeom>
        </p:spPr>
      </p:pic>
      <p:sp>
        <p:nvSpPr>
          <p:cNvPr id="3" name="日期占位符 2"/>
          <p:cNvSpPr>
            <a:spLocks noGrp="1"/>
          </p:cNvSpPr>
          <p:nvPr>
            <p:ph type="dt" sz="half" idx="10"/>
          </p:nvPr>
        </p:nvSpPr>
        <p:spPr/>
        <p:txBody>
          <a:bodyPr/>
          <a:lstStyle/>
          <a:p>
            <a:fld id="{34D95CE0-DA81-4098-AAC1-37A2963EE4FC}" type="datetime1">
              <a:rPr lang="zh-CN" altLang="en-US" smtClean="0"/>
              <a:pPr/>
              <a:t>2019/9/11</a:t>
            </a:fld>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pPr/>
              <a:t>8</a:t>
            </a:fld>
            <a:endParaRPr lang="zh-CN" altLang="en-US"/>
          </a:p>
        </p:txBody>
      </p:sp>
    </p:spTree>
    <p:extLst>
      <p:ext uri="{BB962C8B-B14F-4D97-AF65-F5344CB8AC3E}">
        <p14:creationId xmlns="" xmlns:p14="http://schemas.microsoft.com/office/powerpoint/2010/main" val="21034056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628800"/>
            <a:ext cx="10775910" cy="8314490"/>
          </a:xfrm>
        </p:spPr>
        <p:txBody>
          <a:bodyPr>
            <a:normAutofit/>
          </a:bodyPr>
          <a:lstStyle/>
          <a:p>
            <a:pPr>
              <a:lnSpc>
                <a:spcPct val="150000"/>
              </a:lnSpc>
            </a:pPr>
            <a:r>
              <a:rPr kumimoji="1" lang="zh-CN" altLang="en-US" sz="2400" dirty="0" smtClean="0"/>
              <a:t>除了 </a:t>
            </a:r>
            <a:r>
              <a:rPr kumimoji="1" lang="en-US" altLang="zh-CN" sz="2400" dirty="0" smtClean="0">
                <a:latin typeface="Monaco" charset="0"/>
                <a:ea typeface="Monaco" charset="0"/>
                <a:cs typeface="Monaco" charset="0"/>
              </a:rPr>
              <a:t>if</a:t>
            </a:r>
            <a:r>
              <a:rPr kumimoji="1" lang="zh-CN" altLang="en-US" sz="2400" dirty="0" smtClean="0"/>
              <a:t> 语句</a:t>
            </a:r>
            <a:r>
              <a:rPr kumimoji="1" lang="zh-CN" altLang="en-US" sz="2400" dirty="0"/>
              <a:t>外，</a:t>
            </a:r>
            <a:r>
              <a:rPr kumimoji="1" lang="zh-CN" altLang="en-US" sz="2400" dirty="0" smtClean="0"/>
              <a:t>还有 </a:t>
            </a:r>
            <a:r>
              <a:rPr kumimoji="1" lang="en-US" altLang="zh-CN" sz="2400" dirty="0" smtClean="0">
                <a:latin typeface="Monaco" charset="0"/>
                <a:ea typeface="Monaco" charset="0"/>
                <a:cs typeface="Monaco" charset="0"/>
              </a:rPr>
              <a:t>if-else</a:t>
            </a:r>
            <a:r>
              <a:rPr kumimoji="1" lang="zh-CN" altLang="en-US" sz="2400" dirty="0" smtClean="0"/>
              <a:t> 、 </a:t>
            </a:r>
            <a:r>
              <a:rPr kumimoji="1" lang="en-US" altLang="zh-CN" sz="2400" dirty="0" smtClean="0">
                <a:latin typeface="Monaco" charset="0"/>
                <a:ea typeface="Monaco" charset="0"/>
                <a:cs typeface="Monaco" charset="0"/>
              </a:rPr>
              <a:t>if-</a:t>
            </a:r>
            <a:r>
              <a:rPr kumimoji="1" lang="en-US" altLang="zh-CN" sz="2400" dirty="0" err="1" smtClean="0">
                <a:latin typeface="Monaco" charset="0"/>
                <a:ea typeface="Monaco" charset="0"/>
                <a:cs typeface="Monaco" charset="0"/>
              </a:rPr>
              <a:t>elif</a:t>
            </a:r>
            <a:r>
              <a:rPr kumimoji="1" lang="zh-CN" altLang="en-US" sz="2400" dirty="0" smtClean="0"/>
              <a:t> 语句</a:t>
            </a:r>
            <a:endParaRPr kumimoji="1" lang="zh-CN" altLang="en-US" sz="2400"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2348880"/>
            <a:ext cx="6408712" cy="1573568"/>
          </a:xfrm>
          <a:prstGeom prst="rect">
            <a:avLst/>
          </a:prstGeom>
        </p:spPr>
      </p:pic>
      <p:pic>
        <p:nvPicPr>
          <p:cNvPr id="8" name="图片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36801" y="2313133"/>
            <a:ext cx="6424200" cy="1573568"/>
          </a:xfrm>
          <a:prstGeom prst="rect">
            <a:avLst/>
          </a:prstGeom>
        </p:spPr>
      </p:pic>
      <p:pic>
        <p:nvPicPr>
          <p:cNvPr id="10" name="图片 9"/>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943054" y="4190387"/>
            <a:ext cx="5740400" cy="1612900"/>
          </a:xfrm>
          <a:prstGeom prst="rect">
            <a:avLst/>
          </a:prstGeom>
        </p:spPr>
      </p:pic>
      <p:pic>
        <p:nvPicPr>
          <p:cNvPr id="11" name="图片 10"/>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736801" y="4165674"/>
            <a:ext cx="5765800" cy="2044700"/>
          </a:xfrm>
          <a:prstGeom prst="rect">
            <a:avLst/>
          </a:prstGeom>
        </p:spPr>
      </p:pic>
      <p:sp>
        <p:nvSpPr>
          <p:cNvPr id="3" name="日期占位符 2"/>
          <p:cNvSpPr>
            <a:spLocks noGrp="1"/>
          </p:cNvSpPr>
          <p:nvPr>
            <p:ph type="dt" sz="half" idx="10"/>
          </p:nvPr>
        </p:nvSpPr>
        <p:spPr/>
        <p:txBody>
          <a:bodyPr/>
          <a:lstStyle/>
          <a:p>
            <a:fld id="{EBA6EAE7-763A-4230-8795-FE2D0A0561EC}"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80</a:t>
            </a:fld>
            <a:endParaRPr lang="zh-CN" altLang="en-US"/>
          </a:p>
        </p:txBody>
      </p:sp>
    </p:spTree>
    <p:extLst>
      <p:ext uri="{BB962C8B-B14F-4D97-AF65-F5344CB8AC3E}">
        <p14:creationId xmlns="" xmlns:p14="http://schemas.microsoft.com/office/powerpoint/2010/main" val="3331928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rgbClr val="942124"/>
                </a:solidFill>
                <a:latin typeface="Monaco" charset="0"/>
                <a:ea typeface="Monaco" charset="0"/>
                <a:cs typeface="Monaco" charset="0"/>
              </a:rPr>
              <a:t>f</a:t>
            </a:r>
            <a:r>
              <a:rPr lang="en-US" altLang="zh-CN" sz="3200" b="1" dirty="0" smtClean="0">
                <a:solidFill>
                  <a:srgbClr val="942124"/>
                </a:solidFill>
                <a:latin typeface="Monaco" charset="0"/>
                <a:ea typeface="Monaco" charset="0"/>
                <a:cs typeface="Monaco" charset="0"/>
              </a:rPr>
              <a:t>or</a:t>
            </a:r>
            <a:r>
              <a:rPr lang="zh-CN" altLang="en-US" sz="3200" b="1" dirty="0" smtClean="0">
                <a:solidFill>
                  <a:srgbClr val="942124"/>
                </a:solidFill>
                <a:cs typeface="+mn-cs"/>
              </a:rPr>
              <a:t> 循环结构</a:t>
            </a:r>
            <a:endParaRPr lang="zh-CN" altLang="en-US" sz="3200" b="1" dirty="0">
              <a:solidFill>
                <a:srgbClr val="942124"/>
              </a:solidFill>
              <a:cs typeface="+mn-cs"/>
            </a:endParaRPr>
          </a:p>
        </p:txBody>
      </p:sp>
      <p:sp>
        <p:nvSpPr>
          <p:cNvPr id="2" name="内容占位符 1"/>
          <p:cNvSpPr>
            <a:spLocks noGrp="1"/>
          </p:cNvSpPr>
          <p:nvPr>
            <p:ph idx="1"/>
          </p:nvPr>
        </p:nvSpPr>
        <p:spPr>
          <a:xfrm>
            <a:off x="651114" y="2564904"/>
            <a:ext cx="10775910" cy="8424936"/>
          </a:xfrm>
        </p:spPr>
        <p:txBody>
          <a:bodyPr>
            <a:normAutofit/>
          </a:bodyPr>
          <a:lstStyle/>
          <a:p>
            <a:pPr>
              <a:lnSpc>
                <a:spcPct val="150000"/>
              </a:lnSpc>
            </a:pPr>
            <a:r>
              <a:rPr kumimoji="1" lang="zh-CN" altLang="en-US" sz="2400" dirty="0" smtClean="0"/>
              <a:t> </a:t>
            </a:r>
            <a:r>
              <a:rPr kumimoji="1" lang="en-US" altLang="zh-CN" sz="2400" dirty="0" smtClean="0">
                <a:latin typeface="Monaco" charset="0"/>
                <a:ea typeface="Monaco" charset="0"/>
                <a:cs typeface="Monaco" charset="0"/>
              </a:rPr>
              <a:t>for</a:t>
            </a:r>
            <a:r>
              <a:rPr kumimoji="1" lang="zh-CN" altLang="en-US" sz="2400" dirty="0" smtClean="0"/>
              <a:t> 循环</a:t>
            </a:r>
            <a:r>
              <a:rPr kumimoji="1" lang="zh-CN" altLang="en-US" sz="2400" dirty="0"/>
              <a:t>是可以依次得到序列循环中每个元素，并依次</a:t>
            </a:r>
            <a:r>
              <a:rPr kumimoji="1" lang="zh-CN" altLang="en-US" sz="2400" dirty="0" smtClean="0"/>
              <a:t>处理</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00524" y="1422822"/>
            <a:ext cx="7524305" cy="1142082"/>
          </a:xfrm>
          <a:prstGeom prst="rect">
            <a:avLst/>
          </a:prstGeom>
        </p:spPr>
      </p:pic>
      <p:pic>
        <p:nvPicPr>
          <p:cNvPr id="8" name="图片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1424" y="3573016"/>
            <a:ext cx="7513405" cy="2287347"/>
          </a:xfrm>
          <a:prstGeom prst="rect">
            <a:avLst/>
          </a:prstGeom>
        </p:spPr>
      </p:pic>
      <p:sp>
        <p:nvSpPr>
          <p:cNvPr id="3" name="日期占位符 2"/>
          <p:cNvSpPr>
            <a:spLocks noGrp="1"/>
          </p:cNvSpPr>
          <p:nvPr>
            <p:ph type="dt" sz="half" idx="10"/>
          </p:nvPr>
        </p:nvSpPr>
        <p:spPr/>
        <p:txBody>
          <a:bodyPr/>
          <a:lstStyle/>
          <a:p>
            <a:fld id="{05A1AC7A-3E80-4598-BAFC-1BF624437341}"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81</a:t>
            </a:fld>
            <a:endParaRPr lang="zh-CN" altLang="en-US"/>
          </a:p>
        </p:txBody>
      </p:sp>
    </p:spTree>
    <p:extLst>
      <p:ext uri="{BB962C8B-B14F-4D97-AF65-F5344CB8AC3E}">
        <p14:creationId xmlns="" xmlns:p14="http://schemas.microsoft.com/office/powerpoint/2010/main" val="19199703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1114" y="1772816"/>
            <a:ext cx="10775910" cy="9217024"/>
          </a:xfrm>
        </p:spPr>
        <p:txBody>
          <a:bodyPr>
            <a:normAutofit/>
          </a:bodyPr>
          <a:lstStyle/>
          <a:p>
            <a:pPr>
              <a:lnSpc>
                <a:spcPct val="150000"/>
              </a:lnSpc>
            </a:pPr>
            <a:r>
              <a:rPr kumimoji="1" lang="zh-CN" altLang="en-US" sz="2400" dirty="0"/>
              <a:t>现在有一个列表，这个列表存放的</a:t>
            </a:r>
            <a:r>
              <a:rPr kumimoji="1" lang="zh-CN" altLang="en-US" sz="2400" dirty="0" smtClean="0"/>
              <a:t>是 </a:t>
            </a:r>
            <a:r>
              <a:rPr kumimoji="1" lang="en-US" altLang="zh-CN" sz="2400" dirty="0" smtClean="0"/>
              <a:t>10</a:t>
            </a:r>
            <a:r>
              <a:rPr kumimoji="1" lang="zh-CN" altLang="en-US" sz="2400" dirty="0" smtClean="0"/>
              <a:t> 个</a:t>
            </a:r>
            <a:r>
              <a:rPr kumimoji="1" lang="zh-CN" altLang="en-US" sz="2400" dirty="0"/>
              <a:t>小精灵</a:t>
            </a:r>
            <a:r>
              <a:rPr kumimoji="1" lang="zh-CN" altLang="en-US" sz="2400" dirty="0" smtClean="0"/>
              <a:t>的 </a:t>
            </a:r>
            <a:r>
              <a:rPr kumimoji="1" lang="en-US" altLang="zh-CN" sz="2400" dirty="0" smtClean="0">
                <a:latin typeface="Monaco" charset="0"/>
                <a:ea typeface="Monaco" charset="0"/>
                <a:cs typeface="Monaco" charset="0"/>
              </a:rPr>
              <a:t>HP</a:t>
            </a:r>
            <a:r>
              <a:rPr kumimoji="1" lang="zh-CN" altLang="en-US" sz="2400" dirty="0" smtClean="0"/>
              <a:t> 数值</a:t>
            </a:r>
            <a:r>
              <a:rPr kumimoji="1" lang="zh-CN" altLang="en-US" sz="2400" dirty="0"/>
              <a:t>，现在希望得到里面每个数字都乘</a:t>
            </a:r>
            <a:r>
              <a:rPr kumimoji="1" lang="zh-CN" altLang="en-US" sz="2400" dirty="0" smtClean="0"/>
              <a:t>以 </a:t>
            </a:r>
            <a:r>
              <a:rPr kumimoji="1" lang="en-US" altLang="zh-CN" sz="2400" dirty="0" smtClean="0">
                <a:latin typeface="Monaco" charset="0"/>
                <a:ea typeface="Monaco" charset="0"/>
                <a:cs typeface="Monaco" charset="0"/>
              </a:rPr>
              <a:t>2</a:t>
            </a:r>
            <a:r>
              <a:rPr kumimoji="1" lang="zh-CN" altLang="en-US" sz="2400" dirty="0" smtClean="0"/>
              <a:t> </a:t>
            </a:r>
            <a:endParaRPr kumimoji="1" lang="en-US" altLang="zh-CN" sz="2400" dirty="0" smtClean="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84099" y="3068960"/>
            <a:ext cx="7707920" cy="2592288"/>
          </a:xfrm>
          <a:prstGeom prst="rect">
            <a:avLst/>
          </a:prstGeom>
        </p:spPr>
      </p:pic>
      <p:sp>
        <p:nvSpPr>
          <p:cNvPr id="4" name="日期占位符 3"/>
          <p:cNvSpPr>
            <a:spLocks noGrp="1"/>
          </p:cNvSpPr>
          <p:nvPr>
            <p:ph type="dt" sz="half" idx="10"/>
          </p:nvPr>
        </p:nvSpPr>
        <p:spPr/>
        <p:txBody>
          <a:bodyPr/>
          <a:lstStyle/>
          <a:p>
            <a:fld id="{1B41F725-72D9-4613-A129-389997D176B5}" type="datetime1">
              <a:rPr lang="zh-CN" altLang="en-US" smtClean="0"/>
              <a:pPr/>
              <a:t>2019/9/11</a:t>
            </a:fld>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82</a:t>
            </a:fld>
            <a:endParaRPr lang="zh-CN" altLang="en-US"/>
          </a:p>
        </p:txBody>
      </p:sp>
    </p:spTree>
    <p:extLst>
      <p:ext uri="{BB962C8B-B14F-4D97-AF65-F5344CB8AC3E}">
        <p14:creationId xmlns="" xmlns:p14="http://schemas.microsoft.com/office/powerpoint/2010/main" val="20056756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while</a:t>
            </a:r>
            <a:r>
              <a:rPr lang="zh-CN" altLang="en-US" sz="3200" b="1" dirty="0" smtClean="0">
                <a:solidFill>
                  <a:srgbClr val="942124"/>
                </a:solidFill>
                <a:cs typeface="+mn-cs"/>
              </a:rPr>
              <a:t> 循环结构</a:t>
            </a:r>
            <a:endParaRPr lang="zh-CN" altLang="en-US" sz="3200" b="1" dirty="0">
              <a:solidFill>
                <a:srgbClr val="942124"/>
              </a:solidFill>
              <a:cs typeface="+mn-cs"/>
            </a:endParaRPr>
          </a:p>
        </p:txBody>
      </p:sp>
      <p:sp>
        <p:nvSpPr>
          <p:cNvPr id="2" name="内容占位符 1"/>
          <p:cNvSpPr>
            <a:spLocks noGrp="1"/>
          </p:cNvSpPr>
          <p:nvPr>
            <p:ph idx="1"/>
          </p:nvPr>
        </p:nvSpPr>
        <p:spPr>
          <a:xfrm>
            <a:off x="781269" y="1269465"/>
            <a:ext cx="10775910" cy="9217024"/>
          </a:xfrm>
        </p:spPr>
        <p:txBody>
          <a:bodyPr>
            <a:normAutofit/>
          </a:bodyPr>
          <a:lstStyle/>
          <a:p>
            <a:pPr>
              <a:lnSpc>
                <a:spcPct val="150000"/>
              </a:lnSpc>
            </a:pPr>
            <a:r>
              <a:rPr kumimoji="1" lang="en-US" altLang="zh-CN" sz="2400" dirty="0" smtClean="0">
                <a:latin typeface="Monaco"/>
              </a:rPr>
              <a:t>while</a:t>
            </a:r>
            <a:r>
              <a:rPr kumimoji="1" lang="zh-CN" altLang="en-US" sz="2400" dirty="0" smtClean="0"/>
              <a:t>循环和</a:t>
            </a:r>
            <a:r>
              <a:rPr kumimoji="1" lang="en-US" altLang="zh-CN" sz="2400" dirty="0" smtClean="0">
                <a:latin typeface="Monaco"/>
              </a:rPr>
              <a:t>for</a:t>
            </a:r>
            <a:r>
              <a:rPr kumimoji="1" lang="zh-CN" altLang="en-US" sz="2400" dirty="0" smtClean="0"/>
              <a:t>循环</a:t>
            </a:r>
            <a:r>
              <a:rPr kumimoji="1" lang="zh-CN" altLang="en-US" sz="2400" dirty="0"/>
              <a:t>不同的是，它的停止条件是个人自己设定</a:t>
            </a:r>
            <a:r>
              <a:rPr kumimoji="1" lang="zh-CN" altLang="en-US" sz="2400" dirty="0" smtClean="0"/>
              <a:t>的：</a:t>
            </a: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判断</a:t>
            </a:r>
            <a:r>
              <a:rPr kumimoji="1" lang="zh-CN" altLang="en-US" sz="2400" dirty="0"/>
              <a:t>条件</a:t>
            </a:r>
            <a:r>
              <a:rPr kumimoji="1" lang="zh-CN" altLang="en-US" sz="2400" dirty="0" smtClean="0"/>
              <a:t>和</a:t>
            </a:r>
            <a:r>
              <a:rPr kumimoji="1" lang="en-US" altLang="zh-CN" sz="2400" dirty="0" smtClean="0">
                <a:latin typeface="Monaco"/>
              </a:rPr>
              <a:t>if</a:t>
            </a:r>
            <a:r>
              <a:rPr kumimoji="1" lang="zh-CN" altLang="en-US" sz="2400" dirty="0" smtClean="0"/>
              <a:t>语句</a:t>
            </a:r>
            <a:r>
              <a:rPr kumimoji="1" lang="zh-CN" altLang="en-US" sz="2400" dirty="0"/>
              <a:t>是相同的，而什么时候</a:t>
            </a:r>
            <a:r>
              <a:rPr kumimoji="1" lang="zh-CN" altLang="en-US" sz="2400" dirty="0" smtClean="0"/>
              <a:t>用</a:t>
            </a:r>
            <a:r>
              <a:rPr kumimoji="1" lang="en-US" altLang="zh-CN" sz="2400" dirty="0" smtClean="0">
                <a:latin typeface="Monaco"/>
              </a:rPr>
              <a:t>while</a:t>
            </a:r>
            <a:r>
              <a:rPr kumimoji="1" lang="zh-CN" altLang="en-US" sz="2400" dirty="0" smtClean="0"/>
              <a:t>呢</a:t>
            </a:r>
            <a:r>
              <a:rPr kumimoji="1" lang="zh-CN" altLang="en-US" sz="2400" dirty="0"/>
              <a:t>？在你确定满足条件而不确定需要的循环次数时，</a:t>
            </a:r>
            <a:r>
              <a:rPr kumimoji="1" lang="zh-CN" altLang="en-US" sz="2400" dirty="0" smtClean="0"/>
              <a:t>那么</a:t>
            </a:r>
            <a:r>
              <a:rPr kumimoji="1" lang="en-US" altLang="zh-CN" sz="2400" dirty="0" smtClean="0">
                <a:latin typeface="Monaco"/>
              </a:rPr>
              <a:t>while</a:t>
            </a:r>
            <a:r>
              <a:rPr kumimoji="1" lang="zh-CN" altLang="en-US" sz="2400" dirty="0" smtClean="0"/>
              <a:t>是</a:t>
            </a:r>
            <a:r>
              <a:rPr kumimoji="1" lang="zh-CN" altLang="en-US" sz="2400" dirty="0"/>
              <a:t>最好的选择。现在有一个小精灵的</a:t>
            </a:r>
            <a:r>
              <a:rPr kumimoji="1" lang="en-US" altLang="zh-CN" sz="2400" dirty="0"/>
              <a:t>HP</a:t>
            </a:r>
            <a:r>
              <a:rPr kumimoji="1" lang="zh-CN" altLang="en-US" sz="2400" dirty="0"/>
              <a:t>数值变量，我希望它在</a:t>
            </a:r>
            <a:r>
              <a:rPr kumimoji="1" lang="zh-CN" altLang="en-US" sz="2400" dirty="0" smtClean="0"/>
              <a:t>大于</a:t>
            </a:r>
            <a:r>
              <a:rPr kumimoji="1" lang="en-US" altLang="zh-CN" sz="2400" dirty="0" smtClean="0">
                <a:latin typeface="Monaco"/>
              </a:rPr>
              <a:t>20</a:t>
            </a:r>
            <a:r>
              <a:rPr kumimoji="1" lang="zh-CN" altLang="en-US" sz="2400" dirty="0" smtClean="0"/>
              <a:t>的</a:t>
            </a:r>
            <a:r>
              <a:rPr kumimoji="1" lang="zh-CN" altLang="en-US" sz="2400" dirty="0"/>
              <a:t>时候，逐次变小，直到</a:t>
            </a:r>
            <a:r>
              <a:rPr kumimoji="1" lang="zh-CN" altLang="en-US" sz="2400" dirty="0" smtClean="0"/>
              <a:t>等于</a:t>
            </a:r>
            <a:r>
              <a:rPr kumimoji="1" lang="en-US" altLang="zh-CN" sz="2400" dirty="0" smtClean="0">
                <a:latin typeface="Monaco"/>
              </a:rPr>
              <a:t>20</a:t>
            </a:r>
            <a:r>
              <a:rPr kumimoji="1" lang="zh-CN" altLang="en-US" sz="2400" dirty="0" smtClean="0"/>
              <a:t>为止</a:t>
            </a:r>
            <a:r>
              <a:rPr kumimoji="1" lang="zh-CN" altLang="en-US" sz="2400" dirty="0"/>
              <a:t>。</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rotWithShape="1">
          <a:blip r:embed="rId3">
            <a:extLst>
              <a:ext uri="{BEBA8EAE-BF5A-486C-A8C5-ECC9F3942E4B}">
                <a14:imgProps xmlns="" xmlns:a14="http://schemas.microsoft.com/office/drawing/2010/main">
                  <a14:imgLayer r:embed="rId4">
                    <a14:imgEffect>
                      <a14:sharpenSoften amount="25000"/>
                    </a14:imgEffect>
                  </a14:imgLayer>
                </a14:imgProps>
              </a:ext>
            </a:extLst>
          </a:blip>
          <a:srcRect t="18750" r="8820" b="18750"/>
          <a:stretch/>
        </p:blipFill>
        <p:spPr>
          <a:xfrm>
            <a:off x="914938" y="1844824"/>
            <a:ext cx="10772396" cy="792088"/>
          </a:xfrm>
          <a:prstGeom prst="rect">
            <a:avLst/>
          </a:prstGeom>
        </p:spPr>
      </p:pic>
      <p:pic>
        <p:nvPicPr>
          <p:cNvPr id="4" name="图片 3"/>
          <p:cNvPicPr>
            <a:picLocks noChangeAspect="1"/>
          </p:cNvPicPr>
          <p:nvPr/>
        </p:nvPicPr>
        <p:blipFill rotWithShape="1">
          <a:blip r:embed="rId5">
            <a:extLst>
              <a:ext uri="{BEBA8EAE-BF5A-486C-A8C5-ECC9F3942E4B}">
                <a14:imgProps xmlns="" xmlns:a14="http://schemas.microsoft.com/office/drawing/2010/main">
                  <a14:imgLayer r:embed="rId6">
                    <a14:imgEffect>
                      <a14:sharpenSoften amount="25000"/>
                    </a14:imgEffect>
                  </a14:imgLayer>
                </a14:imgProps>
              </a:ext>
            </a:extLst>
          </a:blip>
          <a:srcRect r="6463"/>
          <a:stretch/>
        </p:blipFill>
        <p:spPr>
          <a:xfrm>
            <a:off x="781269" y="4320732"/>
            <a:ext cx="11147379" cy="2348628"/>
          </a:xfrm>
          <a:prstGeom prst="rect">
            <a:avLst/>
          </a:prstGeom>
        </p:spPr>
      </p:pic>
      <p:sp>
        <p:nvSpPr>
          <p:cNvPr id="7" name="日期占位符 6"/>
          <p:cNvSpPr>
            <a:spLocks noGrp="1"/>
          </p:cNvSpPr>
          <p:nvPr>
            <p:ph type="dt" sz="half" idx="10"/>
          </p:nvPr>
        </p:nvSpPr>
        <p:spPr/>
        <p:txBody>
          <a:bodyPr/>
          <a:lstStyle/>
          <a:p>
            <a:fld id="{E5F1D0A4-0E5D-4CA9-9FED-CD5CA970B388}" type="datetime1">
              <a:rPr lang="zh-CN" altLang="en-US" smtClean="0"/>
              <a:pPr/>
              <a:t>2019/9/11</a:t>
            </a:fld>
            <a:endParaRPr lang="zh-CN" altLang="en-US"/>
          </a:p>
        </p:txBody>
      </p:sp>
      <p:sp>
        <p:nvSpPr>
          <p:cNvPr id="8" name="灯片编号占位符 7"/>
          <p:cNvSpPr>
            <a:spLocks noGrp="1"/>
          </p:cNvSpPr>
          <p:nvPr>
            <p:ph type="sldNum" sz="quarter" idx="12"/>
          </p:nvPr>
        </p:nvSpPr>
        <p:spPr/>
        <p:txBody>
          <a:bodyPr/>
          <a:lstStyle/>
          <a:p>
            <a:fld id="{370D8578-DDD4-487D-A316-C8E65CC577E1}" type="slidenum">
              <a:rPr lang="zh-CN" altLang="en-US" smtClean="0"/>
              <a:pPr/>
              <a:t>83</a:t>
            </a:fld>
            <a:endParaRPr lang="zh-CN" altLang="en-US"/>
          </a:p>
        </p:txBody>
      </p:sp>
    </p:spTree>
    <p:extLst>
      <p:ext uri="{BB962C8B-B14F-4D97-AF65-F5344CB8AC3E}">
        <p14:creationId xmlns="" xmlns:p14="http://schemas.microsoft.com/office/powerpoint/2010/main" val="1130761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latin typeface="Monaco" charset="0"/>
                <a:cs typeface="+mn-cs"/>
              </a:rPr>
              <a:t>组合使用</a:t>
            </a:r>
            <a:endParaRPr lang="zh-CN" altLang="en-US" sz="3200" b="1" dirty="0">
              <a:solidFill>
                <a:srgbClr val="942124"/>
              </a:solidFill>
              <a:cs typeface="+mn-cs"/>
            </a:endParaRPr>
          </a:p>
        </p:txBody>
      </p:sp>
      <p:sp>
        <p:nvSpPr>
          <p:cNvPr id="2" name="内容占位符 1"/>
          <p:cNvSpPr>
            <a:spLocks noGrp="1"/>
          </p:cNvSpPr>
          <p:nvPr>
            <p:ph idx="1"/>
          </p:nvPr>
        </p:nvSpPr>
        <p:spPr>
          <a:xfrm>
            <a:off x="781269" y="1269465"/>
            <a:ext cx="10775910" cy="9217024"/>
          </a:xfrm>
        </p:spPr>
        <p:txBody>
          <a:bodyPr>
            <a:normAutofit/>
          </a:bodyPr>
          <a:lstStyle/>
          <a:p>
            <a:pPr>
              <a:lnSpc>
                <a:spcPct val="150000"/>
              </a:lnSpc>
            </a:pPr>
            <a:r>
              <a:rPr kumimoji="1" lang="zh-CN" altLang="en-US" sz="2400" dirty="0"/>
              <a:t>除了单独使用上述控制结构之外，我们还可以嵌套使用。比如说在前面的</a:t>
            </a:r>
            <a:r>
              <a:rPr kumimoji="1" lang="en-US" altLang="zh-CN" sz="2400" dirty="0"/>
              <a:t>HP</a:t>
            </a:r>
            <a:r>
              <a:rPr kumimoji="1" lang="zh-CN" altLang="en-US" sz="2400" dirty="0"/>
              <a:t>序列，我只希望其中的偶数乘</a:t>
            </a:r>
            <a:r>
              <a:rPr kumimoji="1" lang="zh-CN" altLang="en-US" sz="2400" dirty="0" smtClean="0"/>
              <a:t>以</a:t>
            </a:r>
            <a:r>
              <a:rPr kumimoji="1" lang="en-US" altLang="zh-CN" sz="2400" dirty="0" smtClean="0"/>
              <a:t>”</a:t>
            </a:r>
            <a:r>
              <a:rPr kumimoji="1" lang="en-US" altLang="zh-CN" sz="2400" dirty="0" smtClean="0">
                <a:latin typeface="Monaco"/>
              </a:rPr>
              <a:t>2</a:t>
            </a:r>
            <a:r>
              <a:rPr kumimoji="1" lang="en-US" altLang="zh-CN" sz="2400" dirty="0" smtClean="0"/>
              <a:t>”</a:t>
            </a:r>
            <a:r>
              <a:rPr kumimoji="1" lang="zh-CN" altLang="en-US" sz="2400" dirty="0" smtClean="0"/>
              <a:t>，</a:t>
            </a:r>
            <a:r>
              <a:rPr kumimoji="1" lang="zh-CN" altLang="en-US" sz="2400" dirty="0"/>
              <a:t>奇数不变。</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stretch>
            <a:fillRect/>
          </a:stretch>
        </p:blipFill>
        <p:spPr>
          <a:xfrm>
            <a:off x="800700" y="2420888"/>
            <a:ext cx="10664899" cy="4176464"/>
          </a:xfrm>
          <a:prstGeom prst="rect">
            <a:avLst/>
          </a:prstGeom>
        </p:spPr>
      </p:pic>
      <p:sp>
        <p:nvSpPr>
          <p:cNvPr id="3" name="日期占位符 2"/>
          <p:cNvSpPr>
            <a:spLocks noGrp="1"/>
          </p:cNvSpPr>
          <p:nvPr>
            <p:ph type="dt" sz="half" idx="10"/>
          </p:nvPr>
        </p:nvSpPr>
        <p:spPr/>
        <p:txBody>
          <a:bodyPr/>
          <a:lstStyle/>
          <a:p>
            <a:fld id="{3D6964C2-4DF7-4A6C-BFFB-B946FB22FE4F}"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84</a:t>
            </a:fld>
            <a:endParaRPr lang="zh-CN" altLang="en-US"/>
          </a:p>
        </p:txBody>
      </p:sp>
    </p:spTree>
    <p:extLst>
      <p:ext uri="{BB962C8B-B14F-4D97-AF65-F5344CB8AC3E}">
        <p14:creationId xmlns="" xmlns:p14="http://schemas.microsoft.com/office/powerpoint/2010/main" val="37264870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3416320"/>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作为一</a:t>
            </a:r>
            <a:r>
              <a:rPr lang="zh-CN" altLang="en-US" sz="2400" dirty="0" smtClean="0">
                <a:latin typeface="微软雅黑 Light" panose="020B0502040204020203" pitchFamily="34" charset="-122"/>
                <a:ea typeface="微软雅黑 Light" panose="020B0502040204020203" pitchFamily="34" charset="-122"/>
              </a:rPr>
              <a:t>种简洁</a:t>
            </a:r>
            <a:r>
              <a:rPr lang="zh-CN" altLang="en-US" sz="2400" dirty="0">
                <a:latin typeface="微软雅黑 Light" panose="020B0502040204020203" pitchFamily="34" charset="-122"/>
                <a:ea typeface="微软雅黑 Light" panose="020B0502040204020203" pitchFamily="34" charset="-122"/>
              </a:rPr>
              <a:t>、直接、贴近人类自然语言的计算机语言</a:t>
            </a:r>
            <a:r>
              <a:rPr lang="zh-CN" altLang="en-US" sz="2400" dirty="0" smtClean="0">
                <a:latin typeface="微软雅黑 Light" panose="020B0502040204020203" pitchFamily="34" charset="-122"/>
                <a:ea typeface="微软雅黑 Light" panose="020B0502040204020203" pitchFamily="34" charset="-122"/>
              </a:rPr>
              <a:t>，它</a:t>
            </a:r>
            <a:r>
              <a:rPr lang="zh-CN" altLang="en-US" sz="2400" dirty="0">
                <a:latin typeface="微软雅黑 Light" panose="020B0502040204020203" pitchFamily="34" charset="-122"/>
                <a:ea typeface="微软雅黑 Light" panose="020B0502040204020203" pitchFamily="34" charset="-122"/>
              </a:rPr>
              <a:t>对于基础的数据结构</a:t>
            </a:r>
            <a:r>
              <a:rPr lang="en-US" altLang="zh-CN" sz="2400" dirty="0">
                <a:latin typeface="monaco"/>
                <a:ea typeface="微软雅黑 Light" panose="020B0502040204020203" pitchFamily="34" charset="-122"/>
              </a:rPr>
              <a:t>tuple</a:t>
            </a:r>
            <a:r>
              <a:rPr lang="zh-CN" altLang="en-US" sz="2400" dirty="0">
                <a:latin typeface="monaco"/>
                <a:ea typeface="微软雅黑 Light" panose="020B0502040204020203" pitchFamily="34" charset="-122"/>
              </a:rPr>
              <a:t>、</a:t>
            </a:r>
            <a:r>
              <a:rPr lang="en-US" altLang="zh-CN" sz="2400" dirty="0">
                <a:latin typeface="monaco"/>
                <a:ea typeface="微软雅黑 Light" panose="020B0502040204020203" pitchFamily="34" charset="-122"/>
              </a:rPr>
              <a:t>list</a:t>
            </a:r>
            <a:r>
              <a:rPr lang="zh-CN" altLang="en-US" sz="2400" dirty="0">
                <a:latin typeface="monaco"/>
                <a:ea typeface="微软雅黑 Light" panose="020B0502040204020203" pitchFamily="34" charset="-122"/>
              </a:rPr>
              <a: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内嵌了很多十分方便的函数和操作</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在前面章节介绍</a:t>
            </a:r>
            <a:r>
              <a:rPr lang="zh-CN" altLang="en-US" sz="2400" dirty="0">
                <a:latin typeface="微软雅黑 Light" panose="020B0502040204020203" pitchFamily="34" charset="-122"/>
                <a:ea typeface="微软雅黑 Light" panose="020B0502040204020203" pitchFamily="34" charset="-122"/>
              </a:rPr>
              <a:t>的方法之外，这章将介绍在</a:t>
            </a:r>
            <a:r>
              <a:rPr lang="en-US" altLang="zh-CN" sz="2400" dirty="0">
                <a:latin typeface="monaco"/>
                <a:ea typeface="微软雅黑 Light" panose="020B0502040204020203" pitchFamily="34" charset="-122"/>
              </a:rPr>
              <a:t>list/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内部使用</a:t>
            </a:r>
            <a:r>
              <a:rPr lang="en-US" altLang="zh-CN" sz="2400" dirty="0">
                <a:latin typeface="monaco"/>
                <a:ea typeface="微软雅黑 Light" panose="020B0502040204020203" pitchFamily="34" charset="-122"/>
              </a:rPr>
              <a:t>for</a:t>
            </a:r>
            <a:r>
              <a:rPr lang="zh-CN" altLang="en-US" sz="2400" dirty="0">
                <a:latin typeface="微软雅黑 Light" panose="020B0502040204020203" pitchFamily="34" charset="-122"/>
                <a:ea typeface="微软雅黑 Light" panose="020B0502040204020203" pitchFamily="34" charset="-122"/>
              </a:rPr>
              <a:t>循环来构造</a:t>
            </a:r>
            <a:r>
              <a:rPr lang="en-US" altLang="zh-CN" sz="2400" dirty="0">
                <a:latin typeface="monaco"/>
                <a:ea typeface="微软雅黑 Light" panose="020B0502040204020203" pitchFamily="34" charset="-122"/>
              </a:rPr>
              <a:t>list/</a:t>
            </a:r>
            <a:r>
              <a:rPr lang="en-US" altLang="zh-CN" sz="2400" dirty="0" err="1">
                <a:latin typeface="monaco"/>
                <a:ea typeface="微软雅黑 Light" panose="020B0502040204020203" pitchFamily="34" charset="-122"/>
              </a:rPr>
              <a:t>dict</a:t>
            </a:r>
            <a:r>
              <a:rPr lang="zh-CN" altLang="en-US" sz="2400" dirty="0">
                <a:latin typeface="微软雅黑 Light" panose="020B0502040204020203" pitchFamily="34" charset="-122"/>
                <a:ea typeface="微软雅黑 Light" panose="020B0502040204020203" pitchFamily="34" charset="-122"/>
              </a:rPr>
              <a:t>的方法</a:t>
            </a:r>
            <a:r>
              <a:rPr lang="zh-CN" altLang="en-US" sz="2400" dirty="0" smtClean="0">
                <a:latin typeface="微软雅黑 Light" panose="020B0502040204020203" pitchFamily="34" charset="-122"/>
                <a:ea typeface="微软雅黑 Light" panose="020B0502040204020203" pitchFamily="34" charset="-122"/>
              </a:rPr>
              <a:t>。这些方法将让我们更加美观可读、方便简洁地实现一些功能。</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列表推导式</a:t>
            </a:r>
            <a:endParaRPr lang="zh-CN" altLang="en-US" sz="3200" b="1" dirty="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69B3F6C-643A-45D8-BDAC-9EC0D0B4A99F}"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85</a:t>
            </a:fld>
            <a:endParaRPr lang="zh-CN" altLang="en-US"/>
          </a:p>
        </p:txBody>
      </p:sp>
    </p:spTree>
    <p:extLst>
      <p:ext uri="{BB962C8B-B14F-4D97-AF65-F5344CB8AC3E}">
        <p14:creationId xmlns="" xmlns:p14="http://schemas.microsoft.com/office/powerpoint/2010/main" val="19678819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953786" y="709485"/>
            <a:ext cx="3414022" cy="523220"/>
          </a:xfrm>
          <a:prstGeom prst="rect">
            <a:avLst/>
          </a:prstGeom>
          <a:noFill/>
        </p:spPr>
        <p:txBody>
          <a:bodyPr wrap="square" rtlCol="0">
            <a:spAutoFit/>
          </a:bodyPr>
          <a:lstStyle/>
          <a:p>
            <a:r>
              <a:rPr lang="zh-CN" altLang="en-US" sz="2800" dirty="0">
                <a:solidFill>
                  <a:prstClr val="white"/>
                </a:solidFill>
                <a:latin typeface="微软雅黑 Light" panose="020B0502040204020203" pitchFamily="34" charset="-122"/>
                <a:ea typeface="微软雅黑 Light" panose="020B0502040204020203" pitchFamily="34" charset="-122"/>
                <a:cs typeface="Microsoft YaHei Light" charset="-122"/>
              </a:rPr>
              <a:t>列表推导式</a:t>
            </a:r>
          </a:p>
        </p:txBody>
      </p:sp>
      <p:sp>
        <p:nvSpPr>
          <p:cNvPr id="18" name="TextBox 17"/>
          <p:cNvSpPr txBox="1"/>
          <p:nvPr/>
        </p:nvSpPr>
        <p:spPr>
          <a:xfrm>
            <a:off x="491316" y="1907022"/>
            <a:ext cx="11191170" cy="2308324"/>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a:latin typeface="monaco"/>
                <a:ea typeface="微软雅黑 Light" panose="020B0502040204020203" pitchFamily="34" charset="-122"/>
              </a:rPr>
              <a:t>l</a:t>
            </a:r>
            <a:r>
              <a:rPr lang="en-US" altLang="zh-CN" sz="2400" dirty="0" smtClean="0">
                <a:latin typeface="monaco"/>
                <a:ea typeface="微软雅黑 Light" panose="020B0502040204020203" pitchFamily="34" charset="-122"/>
              </a:rPr>
              <a:t>ist</a:t>
            </a:r>
            <a:r>
              <a:rPr lang="zh-CN" altLang="en-US" sz="2400" dirty="0" smtClean="0">
                <a:latin typeface="monaco"/>
                <a:ea typeface="微软雅黑 Light" panose="020B0502040204020203" pitchFamily="34" charset="-122"/>
              </a:rPr>
              <a:t>是</a:t>
            </a:r>
            <a:r>
              <a:rPr lang="zh-CN" altLang="en-US" sz="2400" dirty="0" smtClean="0">
                <a:latin typeface="微软雅黑 Light" panose="020B0502040204020203" pitchFamily="34" charset="-122"/>
                <a:ea typeface="微软雅黑 Light" panose="020B0502040204020203" pitchFamily="34" charset="-122"/>
              </a:rPr>
              <a:t>使用</a:t>
            </a: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过程中是一个非常常用的数据结构，无论是作为最终数据的保存结果，还是中间数据结果的临时存储，都能提供很方便的功能</a:t>
            </a:r>
            <a:r>
              <a:rPr lang="zh-CN" altLang="en-US" sz="2400" dirty="0" smtClean="0">
                <a:latin typeface="微软雅黑 Light" panose="020B0502040204020203" pitchFamily="34" charset="-122"/>
                <a:ea typeface="微软雅黑 Light" panose="020B0502040204020203" pitchFamily="34" charset="-122"/>
              </a:rPr>
              <a:t>。使用列表推导式可以让循环在列表内完成。</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708695" y="3736830"/>
            <a:ext cx="10037402" cy="2317606"/>
          </a:xfrm>
          <a:prstGeom prst="rect">
            <a:avLst/>
          </a:prstGeom>
        </p:spPr>
      </p:pic>
      <p:sp>
        <p:nvSpPr>
          <p:cNvPr id="3" name="日期占位符 2"/>
          <p:cNvSpPr>
            <a:spLocks noGrp="1"/>
          </p:cNvSpPr>
          <p:nvPr>
            <p:ph type="dt" sz="half" idx="10"/>
          </p:nvPr>
        </p:nvSpPr>
        <p:spPr/>
        <p:txBody>
          <a:bodyPr/>
          <a:lstStyle/>
          <a:p>
            <a:fld id="{F89BDF42-2F00-45D0-A439-0E32E5E09A4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86</a:t>
            </a:fld>
            <a:endParaRPr lang="zh-CN" altLang="en-US"/>
          </a:p>
        </p:txBody>
      </p:sp>
    </p:spTree>
    <p:extLst>
      <p:ext uri="{BB962C8B-B14F-4D97-AF65-F5344CB8AC3E}">
        <p14:creationId xmlns="" xmlns:p14="http://schemas.microsoft.com/office/powerpoint/2010/main" val="32478365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9376" y="1408752"/>
            <a:ext cx="11191170" cy="64633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smtClean="0">
                <a:solidFill>
                  <a:prstClr val="black"/>
                </a:solidFill>
                <a:latin typeface="微软雅黑 Light" panose="020B0502040204020203" pitchFamily="34" charset="-122"/>
                <a:ea typeface="微软雅黑 Light" panose="020B0502040204020203" pitchFamily="34" charset="-122"/>
              </a:rPr>
              <a:t>以下</a:t>
            </a:r>
            <a:r>
              <a:rPr lang="zh-CN" altLang="en-US" sz="2400" dirty="0">
                <a:solidFill>
                  <a:prstClr val="black"/>
                </a:solidFill>
                <a:latin typeface="微软雅黑 Light" panose="020B0502040204020203" pitchFamily="34" charset="-122"/>
                <a:ea typeface="微软雅黑 Light" panose="020B0502040204020203" pitchFamily="34" charset="-122"/>
              </a:rPr>
              <a:t>为例子，对列表中每个数值逐个减去均值</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380208" y="2131531"/>
            <a:ext cx="11380297" cy="3992177"/>
          </a:xfrm>
          <a:prstGeom prst="rect">
            <a:avLst/>
          </a:prstGeom>
        </p:spPr>
      </p:pic>
      <p:sp>
        <p:nvSpPr>
          <p:cNvPr id="2" name="日期占位符 1"/>
          <p:cNvSpPr>
            <a:spLocks noGrp="1"/>
          </p:cNvSpPr>
          <p:nvPr>
            <p:ph type="dt" sz="half" idx="10"/>
          </p:nvPr>
        </p:nvSpPr>
        <p:spPr/>
        <p:txBody>
          <a:bodyPr/>
          <a:lstStyle/>
          <a:p>
            <a:fld id="{B5A1A1C1-E638-471A-8801-EDC38301BBD9}"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87</a:t>
            </a:fld>
            <a:endParaRPr lang="zh-CN" altLang="en-US"/>
          </a:p>
        </p:txBody>
      </p:sp>
    </p:spTree>
    <p:extLst>
      <p:ext uri="{BB962C8B-B14F-4D97-AF65-F5344CB8AC3E}">
        <p14:creationId xmlns="" xmlns:p14="http://schemas.microsoft.com/office/powerpoint/2010/main" val="5507266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35360" y="1466559"/>
            <a:ext cx="3479793" cy="563231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含义解析：</a:t>
            </a:r>
            <a:endParaRPr lang="en-US" altLang="zh-CN" sz="2400" b="0" i="0" dirty="0" smtClean="0">
              <a:solidFill>
                <a:srgbClr val="000000"/>
              </a:solidFill>
              <a:effectLst/>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关键词</a:t>
            </a:r>
            <a:r>
              <a:rPr lang="en-US" altLang="zh-CN" sz="2400" dirty="0" smtClean="0">
                <a:latin typeface="monaco"/>
                <a:ea typeface="微软雅黑 Light" panose="020B0502040204020203" pitchFamily="34" charset="-122"/>
              </a:rPr>
              <a:t>for</a:t>
            </a: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循环后跟的是循环语法，这部分不变；而在</a:t>
            </a:r>
            <a:r>
              <a:rPr lang="en-US" altLang="zh-CN" sz="2400" dirty="0">
                <a:latin typeface="monaco"/>
                <a:ea typeface="微软雅黑 Light" panose="020B0502040204020203" pitchFamily="34" charset="-122"/>
              </a:rPr>
              <a:t>for</a:t>
            </a:r>
            <a:r>
              <a:rPr lang="zh-CN" altLang="en-US" sz="2400" b="0" i="0" dirty="0" smtClean="0">
                <a:solidFill>
                  <a:srgbClr val="000000"/>
                </a:solidFill>
                <a:effectLst/>
                <a:latin typeface="微软雅黑 Light" panose="020B0502040204020203" pitchFamily="34" charset="-122"/>
                <a:ea typeface="微软雅黑 Light" panose="020B0502040204020203" pitchFamily="34" charset="-122"/>
              </a:rPr>
              <a:t>循环真正表达式部分则在列表推导式中移前，运算结果直接添加入列表中。</a:t>
            </a:r>
            <a:endParaRPr lang="en-US" altLang="zh-CN" sz="2400" b="0" i="0" dirty="0" smtClean="0">
              <a:solidFill>
                <a:srgbClr val="000000"/>
              </a:solidFill>
              <a:effectLst/>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Clr>
                <a:srgbClr val="3BBC5D"/>
              </a:buClr>
              <a:buFont typeface="Wingdings" panose="05000000000000000000" pitchFamily="2" charset="2"/>
              <a:buChar char="l"/>
            </a:pPr>
            <a:endParaRPr lang="en-US" altLang="zh-CN" sz="2400" dirty="0" smtClean="0">
              <a:solidFill>
                <a:prstClr val="black"/>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BEBA8EAE-BF5A-486C-A8C5-ECC9F3942E4B}">
                <a14:imgProps xmlns="" xmlns:a14="http://schemas.microsoft.com/office/drawing/2010/main">
                  <a14:imgLayer r:embed="rId4">
                    <a14:imgEffect>
                      <a14:sharpenSoften amount="50000"/>
                    </a14:imgEffect>
                  </a14:imgLayer>
                </a14:imgProps>
              </a:ext>
              <a:ext uri="{28A0092B-C50C-407E-A947-70E740481C1C}">
                <a14:useLocalDpi xmlns="" xmlns:a14="http://schemas.microsoft.com/office/drawing/2010/main" val="0"/>
              </a:ext>
            </a:extLst>
          </a:blip>
          <a:srcRect l="8272"/>
          <a:stretch/>
        </p:blipFill>
        <p:spPr>
          <a:xfrm>
            <a:off x="4127338" y="1454727"/>
            <a:ext cx="7694377" cy="4780609"/>
          </a:xfrm>
          <a:prstGeom prst="rect">
            <a:avLst/>
          </a:prstGeom>
        </p:spPr>
      </p:pic>
      <p:sp>
        <p:nvSpPr>
          <p:cNvPr id="2" name="日期占位符 1"/>
          <p:cNvSpPr>
            <a:spLocks noGrp="1"/>
          </p:cNvSpPr>
          <p:nvPr>
            <p:ph type="dt" sz="half" idx="10"/>
          </p:nvPr>
        </p:nvSpPr>
        <p:spPr/>
        <p:txBody>
          <a:bodyPr/>
          <a:lstStyle/>
          <a:p>
            <a:fld id="{8A122E82-4D22-4337-8E9E-7F02CDEE2B5A}"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88</a:t>
            </a:fld>
            <a:endParaRPr lang="zh-CN" altLang="en-US"/>
          </a:p>
        </p:txBody>
      </p:sp>
    </p:spTree>
    <p:extLst>
      <p:ext uri="{BB962C8B-B14F-4D97-AF65-F5344CB8AC3E}">
        <p14:creationId xmlns="" xmlns:p14="http://schemas.microsoft.com/office/powerpoint/2010/main" val="20562128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1754326"/>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rPr>
              <a:t>字典也可以用推导式，但没有列表推导式</a:t>
            </a:r>
            <a:r>
              <a:rPr lang="zh-CN" altLang="en-US" sz="2400" dirty="0" smtClean="0">
                <a:latin typeface="微软雅黑 Light" panose="020B0502040204020203" pitchFamily="34" charset="-122"/>
                <a:ea typeface="微软雅黑 Light" panose="020B0502040204020203" pitchFamily="34" charset="-122"/>
              </a:rPr>
              <a:t>那么常用。</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字典</a:t>
            </a:r>
            <a:r>
              <a:rPr lang="zh-CN" altLang="en-US" sz="2400" dirty="0">
                <a:latin typeface="微软雅黑 Light" panose="020B0502040204020203" pitchFamily="34" charset="-122"/>
                <a:ea typeface="微软雅黑 Light" panose="020B0502040204020203" pitchFamily="34" charset="-122"/>
              </a:rPr>
              <a:t>推导式多用于需要元素有一一对应关系时，比如</a:t>
            </a:r>
            <a:r>
              <a:rPr lang="zh-CN" altLang="en-US" sz="2400" dirty="0" smtClean="0">
                <a:latin typeface="微软雅黑 Light" panose="020B0502040204020203" pitchFamily="34" charset="-122"/>
                <a:ea typeface="微软雅黑 Light" panose="020B0502040204020203" pitchFamily="34" charset="-122"/>
              </a:rPr>
              <a:t>前面谈</a:t>
            </a:r>
            <a:r>
              <a:rPr lang="zh-CN" altLang="en-US" sz="2400" dirty="0">
                <a:latin typeface="微软雅黑 Light" panose="020B0502040204020203" pitchFamily="34" charset="-122"/>
                <a:ea typeface="微软雅黑 Light" panose="020B0502040204020203" pitchFamily="34" charset="-122"/>
              </a:rPr>
              <a:t>到当变量是字符型时，需要将字符转换为一一对应的数值型</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8"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字典推导式</a:t>
            </a:r>
            <a:endParaRPr lang="zh-CN" altLang="en-US" sz="3200" b="1" dirty="0">
              <a:solidFill>
                <a:srgbClr val="942124"/>
              </a:solidFill>
              <a:cs typeface="+mn-cs"/>
            </a:endParaRPr>
          </a:p>
        </p:txBody>
      </p:sp>
      <p:sp>
        <p:nvSpPr>
          <p:cNvPr id="9"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2" name="日期占位符 1"/>
          <p:cNvSpPr>
            <a:spLocks noGrp="1"/>
          </p:cNvSpPr>
          <p:nvPr>
            <p:ph type="dt" sz="half" idx="10"/>
          </p:nvPr>
        </p:nvSpPr>
        <p:spPr/>
        <p:txBody>
          <a:bodyPr/>
          <a:lstStyle/>
          <a:p>
            <a:fld id="{160B87E8-B624-4A08-8CA5-95EB49A95E21}"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89</a:t>
            </a:fld>
            <a:endParaRPr lang="zh-CN" altLang="en-US"/>
          </a:p>
        </p:txBody>
      </p:sp>
    </p:spTree>
    <p:extLst>
      <p:ext uri="{BB962C8B-B14F-4D97-AF65-F5344CB8AC3E}">
        <p14:creationId xmlns="" xmlns:p14="http://schemas.microsoft.com/office/powerpoint/2010/main" val="110884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597666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58622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交互式计算和开发环境：</a:t>
            </a:r>
            <a:r>
              <a:rPr lang="en-US" altLang="zh-CN" sz="2800" dirty="0" err="1" smtClean="0">
                <a:solidFill>
                  <a:prstClr val="white"/>
                </a:solidFill>
                <a:latin typeface="微软雅黑 Light" panose="020B0502040204020203" pitchFamily="34" charset="-122"/>
                <a:ea typeface="微软雅黑 Light" panose="020B0502040204020203" pitchFamily="34" charset="-122"/>
              </a:rPr>
              <a:t>IPython</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99456" y="1556792"/>
            <a:ext cx="4920188" cy="4032448"/>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16080" y="1557240"/>
            <a:ext cx="4919642" cy="4032000"/>
          </a:xfrm>
          <a:prstGeom prst="rect">
            <a:avLst/>
          </a:prstGeom>
        </p:spPr>
      </p:pic>
      <p:sp>
        <p:nvSpPr>
          <p:cNvPr id="12" name="内容占位符 1"/>
          <p:cNvSpPr>
            <a:spLocks noGrp="1"/>
          </p:cNvSpPr>
          <p:nvPr>
            <p:ph idx="1"/>
          </p:nvPr>
        </p:nvSpPr>
        <p:spPr>
          <a:xfrm>
            <a:off x="1559496" y="5488464"/>
            <a:ext cx="5400344" cy="776206"/>
          </a:xfrm>
        </p:spPr>
        <p:txBody>
          <a:bodyPr>
            <a:noAutofit/>
          </a:bodyPr>
          <a:lstStyle/>
          <a:p>
            <a:pPr>
              <a:lnSpc>
                <a:spcPct val="150000"/>
              </a:lnSpc>
            </a:pPr>
            <a:r>
              <a:rPr lang="zh-CN" altLang="en-US" sz="2000" dirty="0"/>
              <a:t>输入“</a:t>
            </a:r>
            <a:r>
              <a:rPr lang="en-US" altLang="zh-CN" sz="2000" dirty="0"/>
              <a:t>?”</a:t>
            </a:r>
            <a:r>
              <a:rPr lang="zh-CN" altLang="en-US" sz="2000" dirty="0"/>
              <a:t>获得</a:t>
            </a:r>
            <a:r>
              <a:rPr lang="en-US" altLang="zh-CN" sz="2000" dirty="0" err="1"/>
              <a:t>IPython</a:t>
            </a:r>
            <a:r>
              <a:rPr lang="zh-CN" altLang="en-US" sz="2000" dirty="0"/>
              <a:t>的详细介绍</a:t>
            </a:r>
            <a:endParaRPr lang="en-US" altLang="zh-CN" sz="2000" dirty="0" smtClean="0"/>
          </a:p>
        </p:txBody>
      </p:sp>
      <p:sp>
        <p:nvSpPr>
          <p:cNvPr id="13" name="内容占位符 1"/>
          <p:cNvSpPr txBox="1">
            <a:spLocks/>
          </p:cNvSpPr>
          <p:nvPr/>
        </p:nvSpPr>
        <p:spPr>
          <a:xfrm>
            <a:off x="6888344" y="5488464"/>
            <a:ext cx="5400344" cy="776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输入“</a:t>
            </a:r>
            <a:r>
              <a:rPr lang="en-US" altLang="zh-CN" sz="2000" dirty="0"/>
              <a:t>%</a:t>
            </a:r>
            <a:r>
              <a:rPr lang="en-US" altLang="zh-CN" sz="2000" dirty="0" err="1"/>
              <a:t>quickref</a:t>
            </a:r>
            <a:r>
              <a:rPr lang="en-US" altLang="zh-CN" sz="2000" dirty="0"/>
              <a:t>”</a:t>
            </a:r>
            <a:r>
              <a:rPr lang="zh-CN" altLang="en-US" sz="2000" dirty="0"/>
              <a:t>获得</a:t>
            </a:r>
            <a:r>
              <a:rPr lang="en-US" altLang="zh-CN" sz="2000" dirty="0" err="1"/>
              <a:t>IPython</a:t>
            </a:r>
            <a:r>
              <a:rPr lang="zh-CN" altLang="en-US" sz="2000" dirty="0"/>
              <a:t>的快速参考</a:t>
            </a:r>
            <a:endParaRPr lang="en-US" altLang="zh-CN" sz="2000" dirty="0" smtClean="0"/>
          </a:p>
        </p:txBody>
      </p:sp>
      <p:sp>
        <p:nvSpPr>
          <p:cNvPr id="2" name="日期占位符 1"/>
          <p:cNvSpPr>
            <a:spLocks noGrp="1"/>
          </p:cNvSpPr>
          <p:nvPr>
            <p:ph type="dt" sz="half" idx="10"/>
          </p:nvPr>
        </p:nvSpPr>
        <p:spPr/>
        <p:txBody>
          <a:bodyPr/>
          <a:lstStyle/>
          <a:p>
            <a:fld id="{0A5263F9-6069-4BDA-94BD-7CD27A60A77C}"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a:t>
            </a:fld>
            <a:endParaRPr lang="zh-CN" altLang="en-US"/>
          </a:p>
        </p:txBody>
      </p:sp>
    </p:spTree>
    <p:extLst>
      <p:ext uri="{BB962C8B-B14F-4D97-AF65-F5344CB8AC3E}">
        <p14:creationId xmlns="" xmlns:p14="http://schemas.microsoft.com/office/powerpoint/2010/main" val="21601209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359932"/>
            <a:ext cx="11191170" cy="1200329"/>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solidFill>
                  <a:prstClr val="black"/>
                </a:solidFill>
                <a:latin typeface="微软雅黑 Light" panose="020B0502040204020203" pitchFamily="34" charset="-122"/>
                <a:ea typeface="微软雅黑 Light" panose="020B0502040204020203" pitchFamily="34" charset="-122"/>
              </a:rPr>
              <a:t>United </a:t>
            </a:r>
            <a:r>
              <a:rPr lang="en-US" altLang="zh-CN" sz="2400" dirty="0">
                <a:solidFill>
                  <a:prstClr val="black"/>
                </a:solidFill>
                <a:latin typeface="微软雅黑 Light" panose="020B0502040204020203" pitchFamily="34" charset="-122"/>
                <a:ea typeface="微软雅黑 Light" panose="020B0502040204020203" pitchFamily="34" charset="-122"/>
              </a:rPr>
              <a:t>States Energy, Census, and GDP 2010-2014 </a:t>
            </a:r>
            <a:r>
              <a:rPr lang="zh-CN" altLang="en-US" sz="2400" dirty="0">
                <a:solidFill>
                  <a:prstClr val="black"/>
                </a:solidFill>
                <a:latin typeface="微软雅黑 Light" panose="020B0502040204020203" pitchFamily="34" charset="-122"/>
                <a:ea typeface="微软雅黑 Light" panose="020B0502040204020203" pitchFamily="34" charset="-122"/>
              </a:rPr>
              <a:t>数据集中</a:t>
            </a:r>
            <a:r>
              <a:rPr lang="en-US" altLang="zh-CN" sz="2400" dirty="0">
                <a:solidFill>
                  <a:prstClr val="black"/>
                </a:solidFill>
                <a:latin typeface="微软雅黑 Light" panose="020B0502040204020203" pitchFamily="34" charset="-122"/>
                <a:ea typeface="微软雅黑 Light" panose="020B0502040204020203" pitchFamily="34" charset="-122"/>
              </a:rPr>
              <a:t>Region</a:t>
            </a:r>
            <a:r>
              <a:rPr lang="zh-CN" altLang="en-US" sz="2400" dirty="0">
                <a:solidFill>
                  <a:prstClr val="black"/>
                </a:solidFill>
                <a:latin typeface="微软雅黑 Light" panose="020B0502040204020203" pitchFamily="34" charset="-122"/>
                <a:ea typeface="微软雅黑 Light" panose="020B0502040204020203" pitchFamily="34" charset="-122"/>
              </a:rPr>
              <a:t>变量是字符型，如现需要对其进行数值转换。</a:t>
            </a:r>
            <a:endParaRPr lang="en-US" altLang="zh-CN" sz="2400" dirty="0">
              <a:solidFill>
                <a:prstClr val="black"/>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82799" y="2804759"/>
            <a:ext cx="11608203" cy="2972586"/>
          </a:xfrm>
          <a:prstGeom prst="rect">
            <a:avLst/>
          </a:prstGeom>
        </p:spPr>
      </p:pic>
      <p:sp>
        <p:nvSpPr>
          <p:cNvPr id="3" name="日期占位符 2"/>
          <p:cNvSpPr>
            <a:spLocks noGrp="1"/>
          </p:cNvSpPr>
          <p:nvPr>
            <p:ph type="dt" sz="half" idx="10"/>
          </p:nvPr>
        </p:nvSpPr>
        <p:spPr/>
        <p:txBody>
          <a:bodyPr/>
          <a:lstStyle/>
          <a:p>
            <a:fld id="{4AF9EF35-BC12-42CE-B03B-D1D659AF997D}"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90</a:t>
            </a:fld>
            <a:endParaRPr lang="zh-CN" altLang="en-US"/>
          </a:p>
        </p:txBody>
      </p:sp>
    </p:spTree>
    <p:extLst>
      <p:ext uri="{BB962C8B-B14F-4D97-AF65-F5344CB8AC3E}">
        <p14:creationId xmlns="" xmlns:p14="http://schemas.microsoft.com/office/powerpoint/2010/main" val="42812286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1316" y="1907022"/>
            <a:ext cx="11191170" cy="1200329"/>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latin typeface="monaco"/>
                <a:ea typeface="微软雅黑 Light" panose="020B0502040204020203" pitchFamily="34" charset="-122"/>
              </a:rPr>
              <a:t>enumerate</a:t>
            </a:r>
            <a:r>
              <a:rPr lang="zh-CN" altLang="en-US" sz="2400" dirty="0" smtClean="0">
                <a:latin typeface="monaco"/>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是</a:t>
            </a: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的一个常用内置函数，它用在列表中时，不但会产生列表内的元素，并且会</a:t>
            </a:r>
            <a:r>
              <a:rPr lang="zh-CN" altLang="en-US" sz="2400" dirty="0" smtClean="0">
                <a:latin typeface="微软雅黑 Light" panose="020B0502040204020203" pitchFamily="34" charset="-122"/>
                <a:ea typeface="微软雅黑 Light" panose="020B0502040204020203" pitchFamily="34" charset="-122"/>
              </a:rPr>
              <a:t>从</a:t>
            </a:r>
            <a:r>
              <a:rPr lang="en-US" altLang="zh-CN" sz="2400" dirty="0" smtClean="0">
                <a:latin typeface="微软雅黑 Light" panose="020B0502040204020203" pitchFamily="34" charset="-122"/>
                <a:ea typeface="微软雅黑 Light" panose="020B0502040204020203" pitchFamily="34" charset="-122"/>
              </a:rPr>
              <a:t>"0"</a:t>
            </a:r>
            <a:r>
              <a:rPr lang="zh-CN" altLang="en-US" sz="2400" dirty="0" smtClean="0">
                <a:latin typeface="微软雅黑 Light" panose="020B0502040204020203" pitchFamily="34" charset="-122"/>
                <a:ea typeface="微软雅黑 Light" panose="020B0502040204020203" pitchFamily="34" charset="-122"/>
              </a:rPr>
              <a:t>开始</a:t>
            </a:r>
            <a:r>
              <a:rPr lang="zh-CN" altLang="en-US" sz="2400" dirty="0">
                <a:latin typeface="微软雅黑 Light" panose="020B0502040204020203" pitchFamily="34" charset="-122"/>
                <a:ea typeface="微软雅黑 Light" panose="020B0502040204020203" pitchFamily="34" charset="-122"/>
              </a:rPr>
              <a:t>按顺序生成序号。</a:t>
            </a:r>
          </a:p>
        </p:txBody>
      </p:sp>
      <p:pic>
        <p:nvPicPr>
          <p:cNvPr id="2" name="图片 1"/>
          <p:cNvPicPr>
            <a:picLocks noChangeAspect="1"/>
          </p:cNvPicPr>
          <p:nvPr/>
        </p:nvPicPr>
        <p:blipFill rotWithShape="1">
          <a:blip r:embed="rId3">
            <a:extLst>
              <a:ext uri="{BEBA8EAE-BF5A-486C-A8C5-ECC9F3942E4B}">
                <a14:imgProps xmlns="" xmlns:a14="http://schemas.microsoft.com/office/drawing/2010/main">
                  <a14:imgLayer r:embed="rId4">
                    <a14:imgEffect>
                      <a14:sharpenSoften amount="50000"/>
                    </a14:imgEffect>
                  </a14:imgLayer>
                </a14:imgProps>
              </a:ext>
            </a:extLst>
          </a:blip>
          <a:srcRect r="21776"/>
          <a:stretch/>
        </p:blipFill>
        <p:spPr>
          <a:xfrm>
            <a:off x="679306" y="3044513"/>
            <a:ext cx="10856942" cy="2982214"/>
          </a:xfrm>
          <a:prstGeom prst="rect">
            <a:avLst/>
          </a:prstGeom>
        </p:spPr>
      </p:pic>
      <p:sp>
        <p:nvSpPr>
          <p:cNvPr id="3" name="日期占位符 2"/>
          <p:cNvSpPr>
            <a:spLocks noGrp="1"/>
          </p:cNvSpPr>
          <p:nvPr>
            <p:ph type="dt" sz="half" idx="10"/>
          </p:nvPr>
        </p:nvSpPr>
        <p:spPr/>
        <p:txBody>
          <a:bodyPr/>
          <a:lstStyle/>
          <a:p>
            <a:fld id="{CE07D671-81C7-4556-B954-72471D371244}"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91</a:t>
            </a:fld>
            <a:endParaRPr lang="zh-CN" altLang="en-US"/>
          </a:p>
        </p:txBody>
      </p:sp>
    </p:spTree>
    <p:extLst>
      <p:ext uri="{BB962C8B-B14F-4D97-AF65-F5344CB8AC3E}">
        <p14:creationId xmlns="" xmlns:p14="http://schemas.microsoft.com/office/powerpoint/2010/main" val="28803322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总结</a:t>
            </a:r>
            <a:endParaRPr lang="zh-CN" altLang="en-US" sz="3200" b="1" dirty="0">
              <a:solidFill>
                <a:srgbClr val="942124"/>
              </a:solidFill>
              <a:cs typeface="+mn-cs"/>
            </a:endParaRPr>
          </a:p>
        </p:txBody>
      </p:sp>
      <p:sp>
        <p:nvSpPr>
          <p:cNvPr id="293" name="Freeform 37"/>
          <p:cNvSpPr>
            <a:spLocks noChangeArrowheads="1"/>
          </p:cNvSpPr>
          <p:nvPr/>
        </p:nvSpPr>
        <p:spPr bwMode="auto">
          <a:xfrm>
            <a:off x="1631504" y="36822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TextBox 4"/>
          <p:cNvSpPr txBox="1"/>
          <p:nvPr/>
        </p:nvSpPr>
        <p:spPr>
          <a:xfrm>
            <a:off x="2135560" y="3613456"/>
            <a:ext cx="3381054" cy="461665"/>
          </a:xfrm>
          <a:prstGeom prst="rect">
            <a:avLst/>
          </a:prstGeom>
          <a:noFill/>
        </p:spPr>
        <p:txBody>
          <a:bodyPr wrap="none" rtlCol="0">
            <a:spAutoFit/>
          </a:bodyPr>
          <a:lstStyle/>
          <a:p>
            <a:r>
              <a:rPr lang="en-US" altLang="zh-CN" sz="2400" dirty="0">
                <a:latin typeface="Monaco" charset="0"/>
                <a:ea typeface="Monaco" charset="0"/>
                <a:cs typeface="Monaco" charset="0"/>
              </a:rPr>
              <a:t>for</a:t>
            </a:r>
            <a:r>
              <a:rPr lang="zh-CN" altLang="en-US" sz="2400" dirty="0">
                <a:latin typeface="微软雅黑 Light" panose="020B0502040204020203" pitchFamily="34" charset="-122"/>
                <a:ea typeface="微软雅黑 Light" panose="020B0502040204020203" pitchFamily="34" charset="-122"/>
              </a:rPr>
              <a:t> 循环、</a:t>
            </a:r>
            <a:r>
              <a:rPr lang="en-US" altLang="zh-CN" sz="2400" dirty="0">
                <a:latin typeface="Monaco" charset="0"/>
                <a:ea typeface="Monaco" charset="0"/>
                <a:cs typeface="Monaco" charset="0"/>
              </a:rPr>
              <a:t>while</a:t>
            </a:r>
            <a:r>
              <a:rPr lang="zh-CN" altLang="en-US" sz="2400" dirty="0">
                <a:latin typeface="微软雅黑 Light" panose="020B0502040204020203" pitchFamily="34" charset="-122"/>
                <a:ea typeface="微软雅黑 Light" panose="020B0502040204020203" pitchFamily="34" charset="-122"/>
              </a:rPr>
              <a:t> 循环</a:t>
            </a:r>
          </a:p>
        </p:txBody>
      </p:sp>
      <p:sp>
        <p:nvSpPr>
          <p:cNvPr id="307" name="Freeform 37"/>
          <p:cNvSpPr>
            <a:spLocks noChangeArrowheads="1"/>
          </p:cNvSpPr>
          <p:nvPr/>
        </p:nvSpPr>
        <p:spPr bwMode="auto">
          <a:xfrm>
            <a:off x="1631504" y="3065785"/>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8" name="TextBox 307"/>
          <p:cNvSpPr txBox="1"/>
          <p:nvPr/>
        </p:nvSpPr>
        <p:spPr>
          <a:xfrm>
            <a:off x="2135560" y="2996952"/>
            <a:ext cx="3106941"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布尔值、</a:t>
            </a:r>
            <a:r>
              <a:rPr lang="en-US" altLang="zh-CN" sz="2400" dirty="0" smtClean="0">
                <a:latin typeface="Monaco" charset="0"/>
                <a:ea typeface="Monaco" charset="0"/>
                <a:cs typeface="Monaco" charset="0"/>
              </a:rPr>
              <a:t>if</a:t>
            </a:r>
            <a:r>
              <a:rPr lang="zh-CN" altLang="en-US" sz="2400" dirty="0" smtClean="0">
                <a:latin typeface="微软雅黑 Light" panose="020B0502040204020203" pitchFamily="34" charset="-122"/>
                <a:ea typeface="微软雅黑 Light" panose="020B0502040204020203" pitchFamily="34" charset="-122"/>
              </a:rPr>
              <a:t> 条件判断</a:t>
            </a:r>
            <a:endParaRPr lang="zh-CN" altLang="en-US" sz="2400" dirty="0">
              <a:latin typeface="微软雅黑 Light" panose="020B0502040204020203" pitchFamily="34" charset="-122"/>
              <a:ea typeface="微软雅黑 Light" panose="020B0502040204020203" pitchFamily="34" charset="-122"/>
            </a:endParaRPr>
          </a:p>
        </p:txBody>
      </p:sp>
      <p:sp>
        <p:nvSpPr>
          <p:cNvPr id="1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Freeform 37"/>
          <p:cNvSpPr>
            <a:spLocks noChangeArrowheads="1"/>
          </p:cNvSpPr>
          <p:nvPr/>
        </p:nvSpPr>
        <p:spPr bwMode="auto">
          <a:xfrm>
            <a:off x="1631504" y="4324689"/>
            <a:ext cx="324000" cy="324000"/>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rgbClr val="942124"/>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 name="TextBox 4"/>
          <p:cNvSpPr txBox="1"/>
          <p:nvPr/>
        </p:nvSpPr>
        <p:spPr>
          <a:xfrm>
            <a:off x="2135560" y="4255856"/>
            <a:ext cx="3570208" cy="461665"/>
          </a:xfrm>
          <a:prstGeom prst="rect">
            <a:avLst/>
          </a:prstGeom>
          <a:noFill/>
        </p:spPr>
        <p:txBody>
          <a:bodyPr wrap="none" rtlCol="0">
            <a:spAutoFit/>
          </a:bodyPr>
          <a:lstStyle/>
          <a:p>
            <a:r>
              <a:rPr lang="zh-CN" altLang="en-US" sz="2400" dirty="0" smtClean="0">
                <a:latin typeface="微软雅黑 Light" panose="020B0502040204020203" pitchFamily="34" charset="-122"/>
                <a:ea typeface="微软雅黑 Light" panose="020B0502040204020203" pitchFamily="34" charset="-122"/>
              </a:rPr>
              <a:t>列表推导式、字典推导式</a:t>
            </a:r>
            <a:endParaRPr lang="zh-CN" altLang="en-US" sz="2400" dirty="0">
              <a:latin typeface="微软雅黑 Light" panose="020B0502040204020203" pitchFamily="34" charset="-122"/>
              <a:ea typeface="微软雅黑 Light" panose="020B0502040204020203" pitchFamily="34" charset="-122"/>
            </a:endParaRPr>
          </a:p>
        </p:txBody>
      </p:sp>
      <p:sp>
        <p:nvSpPr>
          <p:cNvPr id="2" name="日期占位符 1"/>
          <p:cNvSpPr>
            <a:spLocks noGrp="1"/>
          </p:cNvSpPr>
          <p:nvPr>
            <p:ph type="dt" sz="half" idx="10"/>
          </p:nvPr>
        </p:nvSpPr>
        <p:spPr/>
        <p:txBody>
          <a:bodyPr/>
          <a:lstStyle/>
          <a:p>
            <a:fld id="{5917FA6B-F572-4554-9B58-807E0DB18AD9}"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92</a:t>
            </a:fld>
            <a:endParaRPr lang="zh-CN" altLang="en-US"/>
          </a:p>
        </p:txBody>
      </p:sp>
    </p:spTree>
    <p:extLst>
      <p:ext uri="{BB962C8B-B14F-4D97-AF65-F5344CB8AC3E}">
        <p14:creationId xmlns="" xmlns:p14="http://schemas.microsoft.com/office/powerpoint/2010/main" val="104257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83559" y="213359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8232092" y="3758472"/>
              <a:ext cx="632433" cy="468000"/>
            </a:xfrm>
            <a:prstGeom prst="rect">
              <a:avLst/>
            </a:prstGeom>
          </p:spPr>
        </p:pic>
      </p:grpSp>
      <p:grpSp>
        <p:nvGrpSpPr>
          <p:cNvPr id="2" name="组合 1"/>
          <p:cNvGrpSpPr/>
          <p:nvPr/>
        </p:nvGrpSpPr>
        <p:grpSpPr>
          <a:xfrm>
            <a:off x="3877329" y="4140369"/>
            <a:ext cx="6573535" cy="584775"/>
            <a:chOff x="3877326" y="4290231"/>
            <a:chExt cx="6573535" cy="584775"/>
          </a:xfrm>
        </p:grpSpPr>
        <p:sp>
          <p:nvSpPr>
            <p:cNvPr id="20" name="矩形 19"/>
            <p:cNvSpPr/>
            <p:nvPr/>
          </p:nvSpPr>
          <p:spPr>
            <a:xfrm>
              <a:off x="3877326" y="4290231"/>
              <a:ext cx="5641288" cy="584775"/>
            </a:xfrm>
            <a:prstGeom prst="rect">
              <a:avLst/>
            </a:prstGeom>
          </p:spPr>
          <p:txBody>
            <a:bodyPr wrap="none">
              <a:spAutoFit/>
            </a:bodyPr>
            <a:lstStyle/>
            <a:p>
              <a:r>
                <a:rPr lang="zh-CN" altLang="en-US" sz="3200" b="1" dirty="0" smtClean="0">
                  <a:solidFill>
                    <a:srgbClr val="942124"/>
                  </a:solidFill>
                  <a:latin typeface="微软雅黑 Light" panose="020B0502040204020203" pitchFamily="34" charset="-122"/>
                  <a:ea typeface="微软雅黑 Light" panose="020B0502040204020203" pitchFamily="34" charset="-122"/>
                </a:rPr>
                <a:t>第五部分</a:t>
              </a:r>
              <a:r>
                <a:rPr lang="en-US" altLang="zh-CN" sz="3200" b="1" dirty="0" smtClean="0">
                  <a:solidFill>
                    <a:srgbClr val="942124"/>
                  </a:solidFill>
                  <a:latin typeface="微软雅黑 Light" panose="020B0502040204020203" pitchFamily="34" charset="-122"/>
                  <a:ea typeface="微软雅黑 Light" panose="020B0502040204020203" pitchFamily="34" charset="-122"/>
                </a:rPr>
                <a:t> </a:t>
              </a:r>
              <a:r>
                <a:rPr lang="zh-CN" altLang="en-US" sz="3200" b="1" dirty="0" smtClean="0">
                  <a:solidFill>
                    <a:srgbClr val="942124"/>
                  </a:solidFill>
                  <a:latin typeface="微软雅黑 Light" panose="020B0502040204020203" pitchFamily="34" charset="-122"/>
                  <a:ea typeface="微软雅黑 Light" panose="020B0502040204020203" pitchFamily="34" charset="-122"/>
                </a:rPr>
                <a:t>数据文件的读写操作</a:t>
              </a:r>
              <a:endParaRPr lang="en-US" altLang="zh-CN" sz="3200" b="1" dirty="0" smtClean="0">
                <a:solidFill>
                  <a:srgbClr val="942124"/>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30879" y="2133590"/>
            <a:ext cx="1080000" cy="1080000"/>
            <a:chOff x="8502232" y="2244385"/>
            <a:chExt cx="876300" cy="876300"/>
          </a:xfrm>
        </p:grpSpPr>
        <p:sp>
          <p:nvSpPr>
            <p:cNvPr id="35" name="椭圆 34"/>
            <p:cNvSpPr/>
            <p:nvPr/>
          </p:nvSpPr>
          <p:spPr>
            <a:xfrm>
              <a:off x="8502232" y="224438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8599561" y="2432946"/>
              <a:ext cx="681643" cy="613479"/>
            </a:xfrm>
            <a:prstGeom prst="rect">
              <a:avLst/>
            </a:prstGeom>
          </p:spPr>
        </p:pic>
      </p:grpSp>
      <p:grpSp>
        <p:nvGrpSpPr>
          <p:cNvPr id="37" name="组合 36"/>
          <p:cNvGrpSpPr/>
          <p:nvPr/>
        </p:nvGrpSpPr>
        <p:grpSpPr>
          <a:xfrm>
            <a:off x="10133829"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6997019" y="2279604"/>
              <a:ext cx="457201" cy="762002"/>
            </a:xfrm>
            <a:prstGeom prst="rect">
              <a:avLst/>
            </a:prstGeom>
          </p:spPr>
        </p:pic>
      </p:grpSp>
      <p:grpSp>
        <p:nvGrpSpPr>
          <p:cNvPr id="40" name="组合 39"/>
          <p:cNvGrpSpPr/>
          <p:nvPr/>
        </p:nvGrpSpPr>
        <p:grpSpPr>
          <a:xfrm>
            <a:off x="7211921" y="213382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8196232" y="5239074"/>
              <a:ext cx="612000" cy="789158"/>
            </a:xfrm>
            <a:prstGeom prst="rect">
              <a:avLst/>
            </a:prstGeom>
          </p:spPr>
        </p:pic>
      </p:grpSp>
      <p:pic>
        <p:nvPicPr>
          <p:cNvPr id="5" name="图片 4" descr="pic.png"/>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0" y="0"/>
            <a:ext cx="12234334" cy="3844639"/>
          </a:xfrm>
          <a:prstGeom prst="rect">
            <a:avLst/>
          </a:prstGeom>
        </p:spPr>
      </p:pic>
      <p:sp>
        <p:nvSpPr>
          <p:cNvPr id="3" name="日期占位符 2"/>
          <p:cNvSpPr>
            <a:spLocks noGrp="1"/>
          </p:cNvSpPr>
          <p:nvPr>
            <p:ph type="dt" sz="half" idx="10"/>
          </p:nvPr>
        </p:nvSpPr>
        <p:spPr/>
        <p:txBody>
          <a:bodyPr/>
          <a:lstStyle/>
          <a:p>
            <a:fld id="{EFA93571-B220-4346-B18F-752942C6593F}"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93</a:t>
            </a:fld>
            <a:endParaRPr lang="zh-CN" altLang="en-US"/>
          </a:p>
        </p:txBody>
      </p:sp>
    </p:spTree>
    <p:extLst>
      <p:ext uri="{BB962C8B-B14F-4D97-AF65-F5344CB8AC3E}">
        <p14:creationId xmlns="" xmlns:p14="http://schemas.microsoft.com/office/powerpoint/2010/main" val="3473355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775910" cy="9289032"/>
          </a:xfrm>
        </p:spPr>
        <p:txBody>
          <a:bodyPr>
            <a:normAutofit/>
          </a:bodyPr>
          <a:lstStyle/>
          <a:p>
            <a:pPr>
              <a:lnSpc>
                <a:spcPct val="150000"/>
              </a:lnSpc>
            </a:pPr>
            <a:r>
              <a:rPr kumimoji="1" lang="zh-CN" altLang="en-US" sz="2400" dirty="0"/>
              <a:t>对文件操作之前需要</a:t>
            </a:r>
            <a:r>
              <a:rPr kumimoji="1" lang="zh-CN" altLang="en-US" sz="2400" dirty="0" smtClean="0"/>
              <a:t>用 </a:t>
            </a:r>
            <a:r>
              <a:rPr kumimoji="1" lang="en-US" altLang="zh-CN" sz="2400" dirty="0" smtClean="0">
                <a:latin typeface="Monaco" charset="0"/>
                <a:ea typeface="Monaco" charset="0"/>
                <a:cs typeface="Monaco" charset="0"/>
              </a:rPr>
              <a:t>open()</a:t>
            </a:r>
            <a:r>
              <a:rPr kumimoji="1" lang="zh-CN" altLang="en-US" sz="2400" dirty="0" smtClean="0">
                <a:latin typeface="Monaco" charset="0"/>
                <a:ea typeface="Monaco" charset="0"/>
                <a:cs typeface="Monaco" charset="0"/>
              </a:rPr>
              <a:t> </a:t>
            </a:r>
            <a:r>
              <a:rPr kumimoji="1" lang="zh-CN" altLang="en-US" sz="2400" dirty="0" smtClean="0"/>
              <a:t>函数</a:t>
            </a:r>
            <a:r>
              <a:rPr kumimoji="1" lang="zh-CN" altLang="en-US" sz="2400" dirty="0"/>
              <a:t>打开</a:t>
            </a:r>
            <a:r>
              <a:rPr kumimoji="1" lang="zh-CN" altLang="en-US" sz="2400" dirty="0" smtClean="0"/>
              <a:t>文件</a:t>
            </a: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a:t> </a:t>
            </a:r>
            <a:r>
              <a:rPr kumimoji="1" lang="en-US" altLang="zh-CN" sz="2400" dirty="0" smtClean="0">
                <a:latin typeface="Monaco" charset="0"/>
                <a:ea typeface="Monaco" charset="0"/>
                <a:cs typeface="Monaco" charset="0"/>
              </a:rPr>
              <a:t>mode</a:t>
            </a:r>
            <a:r>
              <a:rPr kumimoji="1" lang="zh-CN" altLang="en-US" sz="2400" dirty="0" smtClean="0">
                <a:latin typeface="Monaco" charset="0"/>
                <a:ea typeface="Monaco" charset="0"/>
                <a:cs typeface="Monaco" charset="0"/>
              </a:rPr>
              <a:t> </a:t>
            </a:r>
            <a:r>
              <a:rPr kumimoji="1" lang="zh-CN" altLang="en-US" sz="2400" dirty="0" smtClean="0"/>
              <a:t>参数中的 </a:t>
            </a:r>
            <a:r>
              <a:rPr kumimoji="1" lang="mr-IN" altLang="zh-CN" sz="2400" dirty="0" err="1" smtClean="0">
                <a:latin typeface="Monaco" charset="0"/>
                <a:ea typeface="Monaco" charset="0"/>
                <a:cs typeface="Monaco" charset="0"/>
              </a:rPr>
              <a:t>r</a:t>
            </a:r>
            <a:r>
              <a:rPr kumimoji="1" lang="zh-CN" altLang="en-US" sz="2400" dirty="0" smtClean="0"/>
              <a:t> </a:t>
            </a:r>
            <a:r>
              <a:rPr kumimoji="1" lang="zh-CN" altLang="mr-IN" sz="2400" dirty="0" smtClean="0"/>
              <a:t>指读</a:t>
            </a:r>
            <a:r>
              <a:rPr kumimoji="1" lang="zh-CN" altLang="mr-IN" sz="2400" dirty="0"/>
              <a:t>出</a:t>
            </a:r>
            <a:r>
              <a:rPr kumimoji="1" lang="zh-CN" altLang="mr-IN" sz="2400" dirty="0" smtClean="0"/>
              <a:t>，</a:t>
            </a:r>
            <a:r>
              <a:rPr kumimoji="1" lang="zh-CN" altLang="en-US" sz="2400" dirty="0"/>
              <a:t> </a:t>
            </a:r>
            <a:r>
              <a:rPr kumimoji="1" lang="mr-IN" altLang="zh-CN" sz="2400" dirty="0" err="1" smtClean="0">
                <a:latin typeface="Monaco" charset="0"/>
                <a:ea typeface="Monaco" charset="0"/>
                <a:cs typeface="Monaco" charset="0"/>
              </a:rPr>
              <a:t>w</a:t>
            </a:r>
            <a:r>
              <a:rPr kumimoji="1" lang="zh-CN" altLang="en-US" sz="2400" dirty="0" smtClean="0"/>
              <a:t> </a:t>
            </a:r>
            <a:r>
              <a:rPr kumimoji="1" lang="zh-CN" altLang="mr-IN" sz="2400" dirty="0" smtClean="0"/>
              <a:t>指写</a:t>
            </a:r>
            <a:r>
              <a:rPr kumimoji="1" lang="zh-CN" altLang="mr-IN" sz="2400" dirty="0"/>
              <a:t>入</a:t>
            </a:r>
            <a:endParaRPr kumimoji="1" lang="en-US" altLang="zh-CN" sz="2400" dirty="0" smtClean="0"/>
          </a:p>
          <a:p>
            <a:pPr>
              <a:lnSpc>
                <a:spcPct val="150000"/>
              </a:lnSpc>
            </a:pPr>
            <a:r>
              <a:rPr kumimoji="1" lang="zh-CN" altLang="en-US" sz="2400" dirty="0" smtClean="0"/>
              <a:t>打开</a:t>
            </a:r>
            <a:r>
              <a:rPr kumimoji="1" lang="zh-CN" altLang="en-US" sz="2400" dirty="0"/>
              <a:t>之后将返回一个文件</a:t>
            </a:r>
            <a:r>
              <a:rPr kumimoji="1" lang="zh-CN" altLang="en-US" sz="2400" dirty="0" smtClean="0"/>
              <a:t>对象（</a:t>
            </a:r>
            <a:r>
              <a:rPr kumimoji="1" lang="en-US" altLang="zh-CN" sz="2400" dirty="0" smtClean="0"/>
              <a:t>file object</a:t>
            </a:r>
            <a:r>
              <a:rPr kumimoji="1" lang="zh-CN" altLang="en-US" sz="2400" dirty="0" smtClean="0"/>
              <a:t>），</a:t>
            </a:r>
            <a:r>
              <a:rPr kumimoji="1" lang="zh-CN" altLang="en-US" sz="2400" dirty="0"/>
              <a:t>后续对文件内数据的操作都是基于这个文件对象的</a:t>
            </a:r>
            <a:r>
              <a:rPr kumimoji="1" lang="zh-CN" altLang="en-US" sz="2400" dirty="0" smtClean="0"/>
              <a:t>方法（</a:t>
            </a:r>
            <a:r>
              <a:rPr kumimoji="1" lang="en-US" altLang="zh-CN" sz="2400" dirty="0" smtClean="0"/>
              <a:t>method</a:t>
            </a:r>
            <a:r>
              <a:rPr kumimoji="1" lang="zh-CN" altLang="en-US" sz="2400" dirty="0" smtClean="0"/>
              <a:t>）来</a:t>
            </a:r>
            <a:r>
              <a:rPr kumimoji="1" lang="zh-CN" altLang="en-US" sz="2400" dirty="0"/>
              <a:t>实现</a:t>
            </a:r>
            <a:r>
              <a:rPr kumimoji="1" lang="zh-CN" altLang="en-US" sz="2400" dirty="0" smtClean="0"/>
              <a:t>的</a:t>
            </a:r>
            <a:endParaRPr kumimoji="1" lang="zh-CN" altLang="en-US" sz="2400" dirty="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7" name="图片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1114" y="2420888"/>
            <a:ext cx="7507720" cy="1080120"/>
          </a:xfrm>
          <a:prstGeom prst="rect">
            <a:avLst/>
          </a:prstGeom>
        </p:spPr>
      </p:pic>
      <p:pic>
        <p:nvPicPr>
          <p:cNvPr id="8" name="图片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968208" y="712304"/>
            <a:ext cx="3895572" cy="3417168"/>
          </a:xfrm>
          <a:prstGeom prst="rect">
            <a:avLst/>
          </a:prstGeom>
          <a:ln>
            <a:solidFill>
              <a:schemeClr val="bg2">
                <a:lumMod val="90000"/>
              </a:schemeClr>
            </a:solidFill>
          </a:ln>
        </p:spPr>
      </p:pic>
      <p:sp>
        <p:nvSpPr>
          <p:cNvPr id="3" name="日期占位符 2"/>
          <p:cNvSpPr>
            <a:spLocks noGrp="1"/>
          </p:cNvSpPr>
          <p:nvPr>
            <p:ph type="dt" sz="half" idx="10"/>
          </p:nvPr>
        </p:nvSpPr>
        <p:spPr/>
        <p:txBody>
          <a:bodyPr/>
          <a:lstStyle/>
          <a:p>
            <a:fld id="{71EF122B-0F5C-42D1-AFDD-58DA54A0ABDB}" type="datetime1">
              <a:rPr lang="zh-CN" altLang="en-US" smtClean="0"/>
              <a:pPr/>
              <a:t>2019/9/11</a:t>
            </a:fld>
            <a:endParaRPr lang="zh-CN" altLang="en-US"/>
          </a:p>
        </p:txBody>
      </p:sp>
      <p:sp>
        <p:nvSpPr>
          <p:cNvPr id="4" name="灯片编号占位符 3"/>
          <p:cNvSpPr>
            <a:spLocks noGrp="1"/>
          </p:cNvSpPr>
          <p:nvPr>
            <p:ph type="sldNum" sz="quarter" idx="12"/>
          </p:nvPr>
        </p:nvSpPr>
        <p:spPr/>
        <p:txBody>
          <a:bodyPr/>
          <a:lstStyle/>
          <a:p>
            <a:fld id="{370D8578-DDD4-487D-A316-C8E65CC577E1}" type="slidenum">
              <a:rPr lang="zh-CN" altLang="en-US" smtClean="0"/>
              <a:pPr/>
              <a:t>94</a:t>
            </a:fld>
            <a:endParaRPr lang="zh-CN" altLang="en-US"/>
          </a:p>
        </p:txBody>
      </p:sp>
    </p:spTree>
    <p:extLst>
      <p:ext uri="{BB962C8B-B14F-4D97-AF65-F5344CB8AC3E}">
        <p14:creationId xmlns="" xmlns:p14="http://schemas.microsoft.com/office/powerpoint/2010/main" val="26490056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0557454" cy="9289032"/>
          </a:xfrm>
        </p:spPr>
        <p:txBody>
          <a:bodyPr>
            <a:normAutofit/>
          </a:bodyPr>
          <a:lstStyle/>
          <a:p>
            <a:pPr>
              <a:lnSpc>
                <a:spcPct val="150000"/>
              </a:lnSpc>
            </a:pPr>
            <a:r>
              <a:rPr lang="zh-CN" altLang="en-US" sz="2400" dirty="0" smtClean="0">
                <a:solidFill>
                  <a:prstClr val="black"/>
                </a:solidFill>
              </a:rPr>
              <a:t>对</a:t>
            </a:r>
            <a:r>
              <a:rPr lang="zh-CN" altLang="en-US" sz="2400" dirty="0">
                <a:solidFill>
                  <a:prstClr val="black"/>
                </a:solidFill>
              </a:rPr>
              <a:t>文件数据的读取是用</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方法， </a:t>
            </a:r>
            <a:r>
              <a:rPr lang="en-US" altLang="zh-CN" sz="2400" dirty="0" smtClean="0">
                <a:solidFill>
                  <a:prstClr val="black"/>
                </a:solidFill>
                <a:latin typeface="Monaco" charset="0"/>
                <a:ea typeface="Monaco" charset="0"/>
                <a:cs typeface="Monaco" charset="0"/>
              </a:rPr>
              <a:t>read()</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方法</a:t>
            </a:r>
            <a:r>
              <a:rPr lang="zh-CN" altLang="en-US" sz="2400" dirty="0">
                <a:solidFill>
                  <a:prstClr val="black"/>
                </a:solidFill>
              </a:rPr>
              <a:t>将返回文件中的</a:t>
            </a:r>
            <a:r>
              <a:rPr lang="zh-CN" altLang="en-US" sz="2400" dirty="0" smtClean="0">
                <a:solidFill>
                  <a:prstClr val="black"/>
                </a:solidFill>
              </a:rPr>
              <a:t>所有内容</a:t>
            </a:r>
            <a:endParaRPr lang="zh-CN" altLang="en-US" sz="2000" dirty="0">
              <a:solidFill>
                <a:prstClr val="black"/>
              </a:solidFill>
            </a:endParaRPr>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endParaRPr kumimoji="1" lang="en-US" altLang="zh-CN" sz="2400" dirty="0" smtClean="0"/>
          </a:p>
          <a:p>
            <a:pPr>
              <a:lnSpc>
                <a:spcPct val="150000"/>
              </a:lnSpc>
            </a:pPr>
            <a:r>
              <a:rPr kumimoji="1" lang="zh-CN" altLang="en-US" sz="2400" dirty="0" smtClean="0"/>
              <a:t>用 </a:t>
            </a:r>
            <a:r>
              <a:rPr kumimoji="1" lang="en-US" altLang="zh-CN" sz="2400" dirty="0" smtClean="0">
                <a:latin typeface="Monaco" charset="0"/>
                <a:ea typeface="Monaco" charset="0"/>
                <a:cs typeface="Monaco" charset="0"/>
              </a:rPr>
              <a:t>print</a:t>
            </a:r>
            <a:r>
              <a:rPr kumimoji="1" lang="zh-CN" altLang="en-US" sz="2400" dirty="0" smtClean="0"/>
              <a:t> 打印</a:t>
            </a:r>
            <a:r>
              <a:rPr kumimoji="1" lang="zh-CN" altLang="en-US" sz="2400" dirty="0"/>
              <a:t>所有内容会</a:t>
            </a:r>
            <a:r>
              <a:rPr kumimoji="1" lang="zh-CN" altLang="en-US" sz="2400" dirty="0" smtClean="0"/>
              <a:t>显示 </a:t>
            </a:r>
            <a:r>
              <a:rPr kumimoji="1" lang="en-US" altLang="zh-CN" sz="2400" dirty="0" smtClean="0">
                <a:latin typeface="Monaco" charset="0"/>
                <a:ea typeface="Monaco" charset="0"/>
                <a:cs typeface="Monaco" charset="0"/>
              </a:rPr>
              <a:t>Hello</a:t>
            </a:r>
            <a:r>
              <a:rPr kumimoji="1" lang="en-US" altLang="zh-CN" sz="2400" dirty="0">
                <a:latin typeface="Monaco" charset="0"/>
                <a:ea typeface="Monaco" charset="0"/>
                <a:cs typeface="Monaco" charset="0"/>
              </a:rPr>
              <a:t>, world</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 </a:t>
            </a:r>
            <a:r>
              <a:rPr kumimoji="1" lang="zh-CN" altLang="en-US" sz="2400" dirty="0" smtClean="0"/>
              <a:t>，</a:t>
            </a:r>
            <a:r>
              <a:rPr kumimoji="1" lang="zh-CN" altLang="en-US" sz="2400" dirty="0"/>
              <a:t>记得每次用完文件后，都要关闭</a:t>
            </a:r>
            <a:r>
              <a:rPr kumimoji="1" lang="zh-CN" altLang="en-US" sz="2400" dirty="0" smtClean="0"/>
              <a:t>文件 </a:t>
            </a:r>
            <a:r>
              <a:rPr kumimoji="1" lang="en-US" altLang="zh-CN" sz="2400" dirty="0" err="1" smtClean="0">
                <a:latin typeface="Monaco" charset="0"/>
                <a:ea typeface="Monaco" charset="0"/>
                <a:cs typeface="Monaco" charset="0"/>
              </a:rPr>
              <a:t>f.close</a:t>
            </a:r>
            <a:r>
              <a:rPr kumimoji="1" lang="en-US" altLang="zh-CN" sz="2400" dirty="0" smtClean="0">
                <a:latin typeface="Monaco" charset="0"/>
                <a:ea typeface="Monaco" charset="0"/>
                <a:cs typeface="Monaco" charset="0"/>
              </a:rPr>
              <a:t>()</a:t>
            </a:r>
            <a:r>
              <a:rPr kumimoji="1" lang="zh-CN" altLang="en-US" sz="2400" dirty="0" smtClean="0">
                <a:latin typeface="Monaco" charset="0"/>
                <a:ea typeface="Monaco" charset="0"/>
                <a:cs typeface="Monaco" charset="0"/>
              </a:rPr>
              <a:t>。</a:t>
            </a:r>
            <a:r>
              <a:rPr kumimoji="1" lang="zh-CN" altLang="en-US" sz="2400" dirty="0"/>
              <a:t>否则，文件就会一直被</a:t>
            </a:r>
            <a:r>
              <a:rPr kumimoji="1" lang="en-US" altLang="zh-CN" sz="2400" dirty="0"/>
              <a:t>Python</a:t>
            </a:r>
            <a:r>
              <a:rPr kumimoji="1" lang="zh-CN" altLang="en-US" sz="2400" dirty="0"/>
              <a:t>占用，不能被其他进程使用</a:t>
            </a: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78670" y="2996952"/>
            <a:ext cx="9224281" cy="1800200"/>
          </a:xfrm>
          <a:prstGeom prst="rect">
            <a:avLst/>
          </a:prstGeom>
        </p:spPr>
      </p:pic>
      <p:sp>
        <p:nvSpPr>
          <p:cNvPr id="4" name="日期占位符 3"/>
          <p:cNvSpPr>
            <a:spLocks noGrp="1"/>
          </p:cNvSpPr>
          <p:nvPr>
            <p:ph type="dt" sz="half" idx="10"/>
          </p:nvPr>
        </p:nvSpPr>
        <p:spPr/>
        <p:txBody>
          <a:bodyPr/>
          <a:lstStyle/>
          <a:p>
            <a:fld id="{ED75EF79-2441-47AD-BEF8-02FA8FD024FD}" type="datetime1">
              <a:rPr lang="zh-CN" altLang="en-US" smtClean="0"/>
              <a:pPr/>
              <a:t>2019/9/11</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95</a:t>
            </a:fld>
            <a:endParaRPr lang="zh-CN" altLang="en-US"/>
          </a:p>
        </p:txBody>
      </p:sp>
    </p:spTree>
    <p:extLst>
      <p:ext uri="{BB962C8B-B14F-4D97-AF65-F5344CB8AC3E}">
        <p14:creationId xmlns="" xmlns:p14="http://schemas.microsoft.com/office/powerpoint/2010/main" val="1574881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数据的读取</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1540886" cy="9289032"/>
          </a:xfrm>
        </p:spPr>
        <p:txBody>
          <a:bodyPr>
            <a:normAutofit/>
          </a:bodyPr>
          <a:lstStyle/>
          <a:p>
            <a:pPr>
              <a:lnSpc>
                <a:spcPct val="150000"/>
              </a:lnSpc>
            </a:pPr>
            <a:r>
              <a:rPr lang="zh-CN" altLang="en-US" sz="2400" dirty="0" smtClean="0">
                <a:solidFill>
                  <a:prstClr val="black"/>
                </a:solidFill>
              </a:rPr>
              <a:t>也可以使用 </a:t>
            </a:r>
            <a:r>
              <a:rPr lang="en-US" altLang="zh-CN" sz="2400" dirty="0" smtClean="0">
                <a:solidFill>
                  <a:prstClr val="black"/>
                </a:solidFill>
                <a:latin typeface="Monaco" charset="0"/>
                <a:ea typeface="Monaco" charset="0"/>
                <a:cs typeface="Monaco" charset="0"/>
              </a:rPr>
              <a:t>with </a:t>
            </a:r>
            <a:r>
              <a:rPr lang="en-US" altLang="zh-CN" sz="2400" dirty="0">
                <a:solidFill>
                  <a:prstClr val="black"/>
                </a:solidFill>
                <a:latin typeface="Monaco" charset="0"/>
                <a:ea typeface="Monaco" charset="0"/>
                <a:cs typeface="Monaco" charset="0"/>
              </a:rPr>
              <a:t>open() as f</a:t>
            </a:r>
            <a:r>
              <a:rPr lang="en-US" altLang="zh-CN" sz="2400" dirty="0" smtClean="0">
                <a:solidFill>
                  <a:prstClr val="black"/>
                </a:solidFill>
                <a:latin typeface="Monaco" charset="0"/>
                <a:ea typeface="Monaco" charset="0"/>
                <a:cs typeface="Monaco" charset="0"/>
              </a:rPr>
              <a:t>:</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在</a:t>
            </a:r>
            <a:r>
              <a:rPr lang="zh-CN" altLang="en-US" sz="2400" dirty="0">
                <a:solidFill>
                  <a:prstClr val="black"/>
                </a:solidFill>
              </a:rPr>
              <a:t>操作后自动关闭</a:t>
            </a:r>
            <a:r>
              <a:rPr lang="zh-CN" altLang="en-US" sz="2400" dirty="0" smtClean="0">
                <a:solidFill>
                  <a:prstClr val="black"/>
                </a:solidFill>
              </a:rPr>
              <a:t>文件</a:t>
            </a:r>
            <a:endParaRPr kumimoji="1" lang="en-US" altLang="zh-CN" sz="2400" dirty="0" smtClean="0"/>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2780928"/>
            <a:ext cx="10299851" cy="2088232"/>
          </a:xfrm>
          <a:prstGeom prst="rect">
            <a:avLst/>
          </a:prstGeom>
        </p:spPr>
      </p:pic>
      <p:sp>
        <p:nvSpPr>
          <p:cNvPr id="3" name="日期占位符 2"/>
          <p:cNvSpPr>
            <a:spLocks noGrp="1"/>
          </p:cNvSpPr>
          <p:nvPr>
            <p:ph type="dt" sz="half" idx="10"/>
          </p:nvPr>
        </p:nvSpPr>
        <p:spPr/>
        <p:txBody>
          <a:bodyPr/>
          <a:lstStyle/>
          <a:p>
            <a:fld id="{6A5F7B9B-D65E-4C66-B698-ACD5AE3931E4}" type="datetime1">
              <a:rPr lang="zh-CN" altLang="en-US" smtClean="0"/>
              <a:pPr/>
              <a:t>2019/9/11</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96</a:t>
            </a:fld>
            <a:endParaRPr lang="zh-CN" altLang="en-US"/>
          </a:p>
        </p:txBody>
      </p:sp>
    </p:spTree>
    <p:extLst>
      <p:ext uri="{BB962C8B-B14F-4D97-AF65-F5344CB8AC3E}">
        <p14:creationId xmlns="" xmlns:p14="http://schemas.microsoft.com/office/powerpoint/2010/main" val="16106568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数据的写入</a:t>
            </a:r>
            <a:endParaRPr lang="zh-CN" altLang="en-US" sz="3200" b="1" dirty="0">
              <a:solidFill>
                <a:srgbClr val="942124"/>
              </a:solidFill>
              <a:cs typeface="+mn-cs"/>
            </a:endParaRPr>
          </a:p>
        </p:txBody>
      </p:sp>
      <p:sp>
        <p:nvSpPr>
          <p:cNvPr id="2" name="内容占位符 1"/>
          <p:cNvSpPr>
            <a:spLocks noGrp="1"/>
          </p:cNvSpPr>
          <p:nvPr>
            <p:ph idx="1"/>
          </p:nvPr>
        </p:nvSpPr>
        <p:spPr>
          <a:xfrm>
            <a:off x="651114" y="1700808"/>
            <a:ext cx="11540886" cy="9289032"/>
          </a:xfrm>
        </p:spPr>
        <p:txBody>
          <a:bodyPr>
            <a:normAutofit/>
          </a:bodyPr>
          <a:lstStyle/>
          <a:p>
            <a:pPr>
              <a:lnSpc>
                <a:spcPct val="150000"/>
              </a:lnSpc>
            </a:pPr>
            <a:r>
              <a:rPr lang="zh-CN" altLang="en-US" sz="2400" dirty="0">
                <a:solidFill>
                  <a:prstClr val="black"/>
                </a:solidFill>
              </a:rPr>
              <a:t>写入的操作和读取是类似的，不过用的</a:t>
            </a:r>
            <a:r>
              <a:rPr lang="zh-CN" altLang="en-US" sz="2400" dirty="0" smtClean="0">
                <a:solidFill>
                  <a:prstClr val="black"/>
                </a:solidFill>
              </a:rPr>
              <a:t>是 </a:t>
            </a:r>
            <a:r>
              <a:rPr lang="en-US" altLang="zh-CN" sz="2400" dirty="0" smtClean="0">
                <a:solidFill>
                  <a:prstClr val="black"/>
                </a:solidFill>
                <a:latin typeface="Monaco" charset="0"/>
                <a:ea typeface="Monaco" charset="0"/>
                <a:cs typeface="Monaco" charset="0"/>
              </a:rPr>
              <a:t>write()</a:t>
            </a:r>
            <a:r>
              <a:rPr lang="zh-CN" altLang="en-US" sz="2400" dirty="0" smtClean="0">
                <a:solidFill>
                  <a:prstClr val="black"/>
                </a:solidFill>
                <a:latin typeface="Monaco" charset="0"/>
                <a:ea typeface="Monaco" charset="0"/>
                <a:cs typeface="Monaco" charset="0"/>
              </a:rPr>
              <a:t> </a:t>
            </a:r>
            <a:r>
              <a:rPr lang="zh-CN" altLang="en-US" sz="2400" dirty="0" smtClean="0">
                <a:solidFill>
                  <a:prstClr val="black"/>
                </a:solidFill>
              </a:rPr>
              <a:t>函数</a:t>
            </a:r>
            <a:r>
              <a:rPr lang="zh-CN" altLang="en-US" sz="2400" dirty="0">
                <a:solidFill>
                  <a:prstClr val="black"/>
                </a:solidFill>
              </a:rPr>
              <a:t>，同时需要将打开文件</a:t>
            </a:r>
            <a:r>
              <a:rPr lang="zh-CN" altLang="en-US" sz="2400" dirty="0" smtClean="0">
                <a:solidFill>
                  <a:prstClr val="black"/>
                </a:solidFill>
              </a:rPr>
              <a:t>的 </a:t>
            </a:r>
            <a:r>
              <a:rPr lang="en-US" altLang="zh-CN" sz="2400" dirty="0" smtClean="0">
                <a:solidFill>
                  <a:prstClr val="black"/>
                </a:solidFill>
                <a:latin typeface="Monaco" charset="0"/>
                <a:ea typeface="Monaco" charset="0"/>
                <a:cs typeface="Monaco" charset="0"/>
              </a:rPr>
              <a:t>mode</a:t>
            </a:r>
            <a:r>
              <a:rPr lang="zh-CN" altLang="en-US" sz="2400" dirty="0" smtClean="0">
                <a:solidFill>
                  <a:prstClr val="black"/>
                </a:solidFill>
              </a:rPr>
              <a:t> 参数</a:t>
            </a:r>
            <a:r>
              <a:rPr lang="zh-CN" altLang="en-US" sz="2400" dirty="0">
                <a:solidFill>
                  <a:prstClr val="black"/>
                </a:solidFill>
              </a:rPr>
              <a:t>设置</a:t>
            </a:r>
            <a:r>
              <a:rPr lang="zh-CN" altLang="en-US" sz="2400" dirty="0" smtClean="0">
                <a:solidFill>
                  <a:prstClr val="black"/>
                </a:solidFill>
              </a:rPr>
              <a:t>为</a:t>
            </a:r>
            <a:r>
              <a:rPr lang="zh-CN" altLang="en-US" sz="2400" dirty="0">
                <a:solidFill>
                  <a:prstClr val="black"/>
                </a:solidFill>
              </a:rPr>
              <a:t> </a:t>
            </a:r>
            <a:r>
              <a:rPr lang="en-US" altLang="zh-CN" sz="2400" dirty="0" smtClean="0">
                <a:solidFill>
                  <a:prstClr val="black"/>
                </a:solidFill>
                <a:latin typeface="Monaco" charset="0"/>
                <a:ea typeface="Monaco" charset="0"/>
                <a:cs typeface="Monaco" charset="0"/>
              </a:rPr>
              <a:t>w</a:t>
            </a:r>
            <a:r>
              <a:rPr lang="zh-CN" altLang="en-US" sz="2400" dirty="0" smtClean="0">
                <a:solidFill>
                  <a:prstClr val="black"/>
                </a:solidFill>
              </a:rPr>
              <a:t> </a:t>
            </a:r>
            <a:endParaRPr kumimoji="1" lang="en-US" altLang="zh-CN" sz="2400" dirty="0" smtClean="0">
              <a:latin typeface="Microsoft YaHei Light" charset="-122"/>
              <a:ea typeface="Microsoft YaHei Light" charset="-122"/>
              <a:cs typeface="Microsoft YaHei Light" charset="-122"/>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11424" y="3068960"/>
            <a:ext cx="9731774" cy="1512168"/>
          </a:xfrm>
          <a:prstGeom prst="rect">
            <a:avLst/>
          </a:prstGeom>
        </p:spPr>
      </p:pic>
      <p:pic>
        <p:nvPicPr>
          <p:cNvPr id="8" name="图片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112224" y="2636912"/>
            <a:ext cx="3022600" cy="2832100"/>
          </a:xfrm>
          <a:prstGeom prst="rect">
            <a:avLst/>
          </a:prstGeom>
          <a:ln>
            <a:solidFill>
              <a:schemeClr val="bg2">
                <a:lumMod val="90000"/>
              </a:schemeClr>
            </a:solidFill>
          </a:ln>
        </p:spPr>
      </p:pic>
      <p:sp>
        <p:nvSpPr>
          <p:cNvPr id="3" name="日期占位符 2"/>
          <p:cNvSpPr>
            <a:spLocks noGrp="1"/>
          </p:cNvSpPr>
          <p:nvPr>
            <p:ph type="dt" sz="half" idx="10"/>
          </p:nvPr>
        </p:nvSpPr>
        <p:spPr/>
        <p:txBody>
          <a:bodyPr/>
          <a:lstStyle/>
          <a:p>
            <a:fld id="{6109E50A-D658-4EE0-A53D-00FD087F5529}" type="datetime1">
              <a:rPr lang="zh-CN" altLang="en-US" smtClean="0"/>
              <a:pPr/>
              <a:t>2019/9/11</a:t>
            </a:fld>
            <a:endParaRPr lang="zh-CN" altLang="en-US"/>
          </a:p>
        </p:txBody>
      </p:sp>
      <p:sp>
        <p:nvSpPr>
          <p:cNvPr id="7" name="灯片编号占位符 6"/>
          <p:cNvSpPr>
            <a:spLocks noGrp="1"/>
          </p:cNvSpPr>
          <p:nvPr>
            <p:ph type="sldNum" sz="quarter" idx="12"/>
          </p:nvPr>
        </p:nvSpPr>
        <p:spPr/>
        <p:txBody>
          <a:bodyPr/>
          <a:lstStyle/>
          <a:p>
            <a:fld id="{370D8578-DDD4-487D-A316-C8E65CC577E1}" type="slidenum">
              <a:rPr lang="zh-CN" altLang="en-US" smtClean="0"/>
              <a:pPr/>
              <a:t>97</a:t>
            </a:fld>
            <a:endParaRPr lang="zh-CN" altLang="en-US"/>
          </a:p>
        </p:txBody>
      </p:sp>
    </p:spTree>
    <p:extLst>
      <p:ext uri="{BB962C8B-B14F-4D97-AF65-F5344CB8AC3E}">
        <p14:creationId xmlns="" xmlns:p14="http://schemas.microsoft.com/office/powerpoint/2010/main" val="1702769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文本文件的操作</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常见的数据文件包括 </a:t>
            </a:r>
            <a:r>
              <a:rPr lang="en-US" altLang="zh-CN" sz="2400" dirty="0" smtClean="0"/>
              <a:t>txt</a:t>
            </a:r>
            <a:r>
              <a:rPr lang="zh-CN" altLang="en-US" sz="2400" dirty="0" smtClean="0"/>
              <a:t> </a:t>
            </a:r>
            <a:r>
              <a:rPr lang="zh-CN" altLang="en-US" sz="2400" dirty="0"/>
              <a:t>格式或者 </a:t>
            </a:r>
            <a:r>
              <a:rPr lang="en-US" altLang="zh-CN" sz="2400" dirty="0"/>
              <a:t>csv</a:t>
            </a:r>
            <a:r>
              <a:rPr lang="zh-CN" altLang="en-US" sz="2400" dirty="0"/>
              <a:t>（逗号分隔值文件格式）</a:t>
            </a:r>
            <a:r>
              <a:rPr lang="zh-CN" altLang="en-US" sz="2400" dirty="0" smtClean="0"/>
              <a:t>格式文</a:t>
            </a:r>
            <a:endParaRPr lang="en-US" altLang="zh-CN" sz="2400" dirty="0" smtClean="0"/>
          </a:p>
        </p:txBody>
      </p:sp>
      <p:pic>
        <p:nvPicPr>
          <p:cNvPr id="9" name="图片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46880" y="2481969"/>
            <a:ext cx="8357146" cy="3719339"/>
          </a:xfrm>
          <a:prstGeom prst="rect">
            <a:avLst/>
          </a:prstGeom>
          <a:ln>
            <a:solidFill>
              <a:schemeClr val="bg2">
                <a:lumMod val="90000"/>
              </a:schemeClr>
            </a:solidFill>
          </a:ln>
        </p:spPr>
      </p:pic>
      <p:sp>
        <p:nvSpPr>
          <p:cNvPr id="2" name="日期占位符 1"/>
          <p:cNvSpPr>
            <a:spLocks noGrp="1"/>
          </p:cNvSpPr>
          <p:nvPr>
            <p:ph type="dt" sz="half" idx="10"/>
          </p:nvPr>
        </p:nvSpPr>
        <p:spPr/>
        <p:txBody>
          <a:bodyPr/>
          <a:lstStyle/>
          <a:p>
            <a:fld id="{A44293D2-B73D-4C59-AE60-8F18DB4D4EBF}"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98</a:t>
            </a:fld>
            <a:endParaRPr lang="zh-CN" altLang="en-US"/>
          </a:p>
        </p:txBody>
      </p:sp>
    </p:spTree>
    <p:extLst>
      <p:ext uri="{BB962C8B-B14F-4D97-AF65-F5344CB8AC3E}">
        <p14:creationId xmlns="" xmlns:p14="http://schemas.microsoft.com/office/powerpoint/2010/main" val="33149668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文本文件的读取</a:t>
            </a:r>
            <a:endParaRPr lang="zh-CN" altLang="en-US" sz="3200" b="1" dirty="0">
              <a:solidFill>
                <a:srgbClr val="942124"/>
              </a:solidFill>
              <a:cs typeface="+mn-cs"/>
            </a:endParaRPr>
          </a:p>
        </p:txBody>
      </p:sp>
      <p:sp>
        <p:nvSpPr>
          <p:cNvPr id="5"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内容占位符 1"/>
          <p:cNvSpPr txBox="1">
            <a:spLocks/>
          </p:cNvSpPr>
          <p:nvPr/>
        </p:nvSpPr>
        <p:spPr>
          <a:xfrm>
            <a:off x="651114" y="1556792"/>
            <a:ext cx="11061510" cy="928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t>通过 </a:t>
            </a:r>
            <a:r>
              <a:rPr lang="en-US" altLang="zh-CN" sz="2400" dirty="0" smtClean="0">
                <a:latin typeface="Monaco" charset="0"/>
                <a:ea typeface="Monaco" charset="0"/>
                <a:cs typeface="Monaco" charset="0"/>
              </a:rPr>
              <a:t>open()</a:t>
            </a:r>
            <a:r>
              <a:rPr lang="zh-CN" altLang="en-US" sz="2400" dirty="0" smtClean="0"/>
              <a:t> 函数</a:t>
            </a:r>
            <a:r>
              <a:rPr lang="zh-CN" altLang="en-US" sz="2400" dirty="0"/>
              <a:t>打开文件，返回文件</a:t>
            </a:r>
            <a:r>
              <a:rPr lang="zh-CN" altLang="en-US" sz="2400" dirty="0" smtClean="0"/>
              <a:t>对象</a:t>
            </a:r>
            <a:endParaRPr lang="en-US" altLang="zh-CN" sz="2400" dirty="0"/>
          </a:p>
          <a:p>
            <a:pPr>
              <a:lnSpc>
                <a:spcPct val="150000"/>
              </a:lnSpc>
            </a:pPr>
            <a:r>
              <a:rPr lang="zh-CN" altLang="en-US" sz="2400" dirty="0" smtClean="0"/>
              <a:t>对</a:t>
            </a:r>
            <a:r>
              <a:rPr lang="zh-CN" altLang="en-US" sz="2400" dirty="0"/>
              <a:t>文件对象进行读取操作，除了前面介绍</a:t>
            </a:r>
            <a:r>
              <a:rPr lang="zh-CN" altLang="en-US" sz="2400" dirty="0" smtClean="0"/>
              <a:t>的 </a:t>
            </a:r>
            <a:r>
              <a:rPr lang="en-US" altLang="zh-CN" sz="2400" dirty="0" smtClean="0">
                <a:latin typeface="Monaco" charset="0"/>
                <a:ea typeface="Monaco" charset="0"/>
                <a:cs typeface="Monaco" charset="0"/>
              </a:rPr>
              <a:t>read()</a:t>
            </a:r>
            <a:r>
              <a:rPr lang="zh-CN" altLang="en-US" sz="2400" dirty="0" smtClean="0">
                <a:latin typeface="Monaco" charset="0"/>
                <a:ea typeface="Monaco" charset="0"/>
                <a:cs typeface="Monaco" charset="0"/>
              </a:rPr>
              <a:t> </a:t>
            </a:r>
            <a:r>
              <a:rPr lang="zh-CN" altLang="en-US" sz="2400" dirty="0" smtClean="0"/>
              <a:t>之外</a:t>
            </a:r>
            <a:r>
              <a:rPr lang="zh-CN" altLang="en-US" sz="2400" dirty="0"/>
              <a:t>还有两种读取数据的</a:t>
            </a:r>
            <a:r>
              <a:rPr lang="zh-CN" altLang="en-US" sz="2400" dirty="0" smtClean="0"/>
              <a:t>方法：</a:t>
            </a:r>
            <a:r>
              <a:rPr lang="zh-CN" altLang="en-US" sz="2400" dirty="0"/>
              <a:t> </a:t>
            </a:r>
            <a:r>
              <a:rPr lang="en-US" altLang="zh-CN" sz="2400" dirty="0" err="1" smtClean="0">
                <a:latin typeface="Monaco" charset="0"/>
                <a:ea typeface="Monaco" charset="0"/>
                <a:cs typeface="Monaco" charset="0"/>
              </a:rPr>
              <a:t>readline</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是</a:t>
            </a:r>
            <a:r>
              <a:rPr lang="zh-CN" altLang="en-US" sz="2400" dirty="0"/>
              <a:t>每次读入一条数据的方式</a:t>
            </a:r>
            <a:r>
              <a:rPr lang="zh-CN" altLang="en-US" sz="2400" dirty="0" smtClean="0"/>
              <a:t>， </a:t>
            </a:r>
            <a:r>
              <a:rPr lang="en-US" altLang="zh-CN" sz="2400" dirty="0" err="1" smtClean="0">
                <a:latin typeface="Monaco" charset="0"/>
                <a:ea typeface="Monaco" charset="0"/>
                <a:cs typeface="Monaco" charset="0"/>
              </a:rPr>
              <a:t>readlines</a:t>
            </a:r>
            <a:r>
              <a:rPr lang="en-US" altLang="zh-CN" sz="2400" dirty="0" smtClean="0">
                <a:latin typeface="Monaco" charset="0"/>
                <a:ea typeface="Monaco" charset="0"/>
                <a:cs typeface="Monaco" charset="0"/>
              </a:rPr>
              <a:t>()</a:t>
            </a:r>
            <a:r>
              <a:rPr lang="zh-CN" altLang="en-US" sz="2400" dirty="0" smtClean="0">
                <a:latin typeface="Monaco" charset="0"/>
                <a:ea typeface="Monaco" charset="0"/>
                <a:cs typeface="Monaco" charset="0"/>
              </a:rPr>
              <a:t> </a:t>
            </a:r>
            <a:r>
              <a:rPr lang="zh-CN" altLang="en-US" sz="2400" dirty="0" smtClean="0"/>
              <a:t>是</a:t>
            </a:r>
            <a:r>
              <a:rPr lang="zh-CN" altLang="en-US" sz="2400" dirty="0"/>
              <a:t>一次性读入文件所有数据</a:t>
            </a:r>
            <a:endParaRPr lang="en-US" altLang="zh-CN" sz="2400" dirty="0" smtClean="0"/>
          </a:p>
        </p:txBody>
      </p:sp>
      <p:pic>
        <p:nvPicPr>
          <p:cNvPr id="8" name="图片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20993" y="3933056"/>
            <a:ext cx="10696461" cy="2736304"/>
          </a:xfrm>
          <a:prstGeom prst="rect">
            <a:avLst/>
          </a:prstGeom>
        </p:spPr>
      </p:pic>
      <p:sp>
        <p:nvSpPr>
          <p:cNvPr id="2" name="日期占位符 1"/>
          <p:cNvSpPr>
            <a:spLocks noGrp="1"/>
          </p:cNvSpPr>
          <p:nvPr>
            <p:ph type="dt" sz="half" idx="10"/>
          </p:nvPr>
        </p:nvSpPr>
        <p:spPr/>
        <p:txBody>
          <a:bodyPr/>
          <a:lstStyle/>
          <a:p>
            <a:fld id="{EE8FC8C9-8F95-4218-9578-4066D65F436E}" type="datetime1">
              <a:rPr lang="zh-CN" altLang="en-US" smtClean="0"/>
              <a:pPr/>
              <a:t>2019/9/11</a:t>
            </a:fld>
            <a:endParaRPr lang="zh-CN" altLang="en-US"/>
          </a:p>
        </p:txBody>
      </p:sp>
      <p:sp>
        <p:nvSpPr>
          <p:cNvPr id="3" name="灯片编号占位符 2"/>
          <p:cNvSpPr>
            <a:spLocks noGrp="1"/>
          </p:cNvSpPr>
          <p:nvPr>
            <p:ph type="sldNum" sz="quarter" idx="12"/>
          </p:nvPr>
        </p:nvSpPr>
        <p:spPr/>
        <p:txBody>
          <a:bodyPr/>
          <a:lstStyle/>
          <a:p>
            <a:fld id="{370D8578-DDD4-487D-A316-C8E65CC577E1}" type="slidenum">
              <a:rPr lang="zh-CN" altLang="en-US" smtClean="0"/>
              <a:pPr/>
              <a:t>99</a:t>
            </a:fld>
            <a:endParaRPr lang="zh-CN" altLang="en-US"/>
          </a:p>
        </p:txBody>
      </p:sp>
    </p:spTree>
    <p:extLst>
      <p:ext uri="{BB962C8B-B14F-4D97-AF65-F5344CB8AC3E}">
        <p14:creationId xmlns="" xmlns:p14="http://schemas.microsoft.com/office/powerpoint/2010/main" val="34712374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14679</TotalTime>
  <Words>15059</Words>
  <Application>Microsoft Office PowerPoint</Application>
  <PresentationFormat>自定义</PresentationFormat>
  <Paragraphs>2095</Paragraphs>
  <Slides>261</Slides>
  <Notes>192</Notes>
  <HiddenSlides>1</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261</vt:i4>
      </vt:variant>
    </vt:vector>
  </HeadingPairs>
  <TitlesOfParts>
    <vt:vector size="265" baseType="lpstr">
      <vt:lpstr>Office 主题</vt:lpstr>
      <vt:lpstr>启用了宏的工作表</vt:lpstr>
      <vt:lpstr>Microsoft Office Word 文档</vt:lpstr>
      <vt:lpstr>Microsoft Office Excel 启用了宏的工作表</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实践练习 </vt:lpstr>
      <vt:lpstr>幻灯片 49</vt:lpstr>
      <vt:lpstr>幻灯片 50</vt:lpstr>
      <vt:lpstr>实践练习 </vt:lpstr>
      <vt:lpstr>幻灯片 52</vt:lpstr>
      <vt:lpstr>幻灯片 53</vt:lpstr>
      <vt:lpstr>幻灯片 54</vt:lpstr>
      <vt:lpstr>幻灯片 55</vt:lpstr>
      <vt:lpstr>幻灯片 56</vt:lpstr>
      <vt:lpstr>幻灯片 57</vt:lpstr>
      <vt:lpstr>实践练习 </vt:lpstr>
      <vt:lpstr>幻灯片 59</vt:lpstr>
      <vt:lpstr>幻灯片 60</vt:lpstr>
      <vt:lpstr>实践练习 </vt:lpstr>
      <vt:lpstr>幻灯片 62</vt:lpstr>
      <vt:lpstr>幻灯片 63</vt:lpstr>
      <vt:lpstr>幻灯片 64</vt:lpstr>
      <vt:lpstr>幻灯片 65</vt:lpstr>
      <vt:lpstr>幻灯片 66</vt:lpstr>
      <vt:lpstr>幻灯片 67</vt:lpstr>
      <vt:lpstr>幻灯片 68</vt:lpstr>
      <vt:lpstr>幻灯片 69</vt:lpstr>
      <vt:lpstr>幻灯片 70</vt:lpstr>
      <vt:lpstr>实践练习 </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Tonna Tang</dc:creator>
  <cp:lastModifiedBy>xyqian@ecustpark.com</cp:lastModifiedBy>
  <cp:revision>867</cp:revision>
  <dcterms:created xsi:type="dcterms:W3CDTF">2015-06-09T12:52:33Z</dcterms:created>
  <dcterms:modified xsi:type="dcterms:W3CDTF">2019-09-11T02:37:29Z</dcterms:modified>
</cp:coreProperties>
</file>